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entation.xml" ContentType="application/vnd.openxmlformats-officedocument.presentationml.presentation.main+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32.xml" ContentType="application/vnd.openxmlformats-officedocument.presentationml.slideLayout+xml"/>
  <Override PartName="/ppt/slideMasters/slideMaster1.xml" ContentType="application/vnd.openxmlformats-officedocument.presentationml.slideMaster+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30.xml" ContentType="application/vnd.openxmlformats-officedocument.presentationml.notesSlide+xml"/>
  <Override PartName="/ppt/slideLayouts/slideLayout16.xml" ContentType="application/vnd.openxmlformats-officedocument.presentationml.slideLayout+xml"/>
  <Override PartName="/ppt/notesSlides/notesSlide31.xml" ContentType="application/vnd.openxmlformats-officedocument.presentationml.notesSlid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slideLayouts/slideLayout22.xml" ContentType="application/vnd.openxmlformats-officedocument.presentationml.slideLayout+xml"/>
  <Override PartName="/ppt/notesSlides/notesSlide34.xml" ContentType="application/vnd.openxmlformats-officedocument.presentationml.notesSlide+xml"/>
  <Override PartName="/ppt/slideLayouts/slideLayout23.xml" ContentType="application/vnd.openxmlformats-officedocument.presentationml.slideLayout+xml"/>
  <Override PartName="/ppt/notesSlides/notesSlide35.xml" ContentType="application/vnd.openxmlformats-officedocument.presentationml.notesSl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36.xml" ContentType="application/vnd.openxmlformats-officedocument.presentationml.notesSlide+xml"/>
  <Override PartName="/ppt/slideLayouts/slideLayout31.xml" ContentType="application/vnd.openxmlformats-officedocument.presentationml.slideLayout+xml"/>
  <Override PartName="/ppt/notesSlides/notesSlide37.xml" ContentType="application/vnd.openxmlformats-officedocument.presentationml.notesSlid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handoutMasterIdLst>
    <p:handoutMasterId r:id="rId40"/>
  </p:handoutMasterIdLst>
  <p:sldIdLst>
    <p:sldId id="300" r:id="rId2"/>
    <p:sldId id="336" r:id="rId3"/>
    <p:sldId id="4428" r:id="rId4"/>
    <p:sldId id="4520" r:id="rId5"/>
    <p:sldId id="4506" r:id="rId6"/>
    <p:sldId id="302" r:id="rId7"/>
    <p:sldId id="309" r:id="rId8"/>
    <p:sldId id="4525" r:id="rId9"/>
    <p:sldId id="4463" r:id="rId10"/>
    <p:sldId id="4516" r:id="rId11"/>
    <p:sldId id="310" r:id="rId12"/>
    <p:sldId id="4462" r:id="rId13"/>
    <p:sldId id="4467" r:id="rId14"/>
    <p:sldId id="4532" r:id="rId15"/>
    <p:sldId id="4470" r:id="rId16"/>
    <p:sldId id="4524" r:id="rId17"/>
    <p:sldId id="315" r:id="rId18"/>
    <p:sldId id="4527" r:id="rId19"/>
    <p:sldId id="4534" r:id="rId20"/>
    <p:sldId id="4535" r:id="rId21"/>
    <p:sldId id="4536" r:id="rId22"/>
    <p:sldId id="4464" r:id="rId23"/>
    <p:sldId id="402" r:id="rId24"/>
    <p:sldId id="322" r:id="rId25"/>
    <p:sldId id="326" r:id="rId26"/>
    <p:sldId id="327" r:id="rId27"/>
    <p:sldId id="328" r:id="rId28"/>
    <p:sldId id="4533" r:id="rId29"/>
    <p:sldId id="4537" r:id="rId30"/>
    <p:sldId id="3659" r:id="rId31"/>
    <p:sldId id="332" r:id="rId32"/>
    <p:sldId id="320" r:id="rId33"/>
    <p:sldId id="321" r:id="rId34"/>
    <p:sldId id="4538" r:id="rId35"/>
    <p:sldId id="4498" r:id="rId36"/>
    <p:sldId id="4513" r:id="rId37"/>
    <p:sldId id="45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7" clrIdx="0">
    <p:extLst>
      <p:ext uri="{19B8F6BF-5375-455C-9EA6-DF929625EA0E}">
        <p15:presenceInfo xmlns:p15="http://schemas.microsoft.com/office/powerpoint/2012/main" userId="Microsoft Office User" providerId="None"/>
      </p:ext>
    </p:extLst>
  </p:cmAuthor>
  <p:cmAuthor id="2" name="Andrew Sales" initials="AS" lastIdx="11" clrIdx="1">
    <p:extLst>
      <p:ext uri="{19B8F6BF-5375-455C-9EA6-DF929625EA0E}">
        <p15:presenceInfo xmlns:p15="http://schemas.microsoft.com/office/powerpoint/2012/main" userId="7df0ac6d179ca8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5456"/>
    <a:srgbClr val="596DA7"/>
    <a:srgbClr val="0054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6" autoAdjust="0"/>
    <p:restoredTop sz="88745" autoAdjust="0"/>
  </p:normalViewPr>
  <p:slideViewPr>
    <p:cSldViewPr snapToGrid="0" snapToObjects="1">
      <p:cViewPr>
        <p:scale>
          <a:sx n="92" d="100"/>
          <a:sy n="92" d="100"/>
        </p:scale>
        <p:origin x="840" y="38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notesViewPr>
    <p:cSldViewPr snapToGrid="0" snapToObjects="1">
      <p:cViewPr varScale="1">
        <p:scale>
          <a:sx n="103" d="100"/>
          <a:sy n="103" d="100"/>
        </p:scale>
        <p:origin x="35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2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8A0D9-BFA8-7C4D-9EDB-CB422E19BC51}" type="datetimeFigureOut">
              <a:rPr lang="en-US" smtClean="0"/>
              <a:t>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0A945-1098-4F4D-8D2D-ABDE78F08E83}" type="slidenum">
              <a:rPr lang="en-US" smtClean="0"/>
              <a:t>‹#›</a:t>
            </a:fld>
            <a:endParaRPr lang="en-US"/>
          </a:p>
        </p:txBody>
      </p:sp>
    </p:spTree>
    <p:extLst>
      <p:ext uri="{BB962C8B-B14F-4D97-AF65-F5344CB8AC3E}">
        <p14:creationId xmlns:p14="http://schemas.microsoft.com/office/powerpoint/2010/main" val="21689732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caledagileframework.com/guidance-applied-innovation-accounting-in-saf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 name="Slide preview"/>
          <p:cNvSpPr>
            <a:spLocks noGrp="1" noRot="1" noChangeAspect="1"/>
          </p:cNvSpPr>
          <p:nvPr>
            <p:ph type="sldImg"/>
          </p:nvPr>
        </p:nvSpPr>
        <p:spPr/>
      </p:sp>
      <p:sp>
        <p:nvSpPr>
          <p:cNvPr id="10037" name="Notes"/>
          <p:cNvSpPr>
            <a:spLocks noGrp="1"/>
          </p:cNvSpPr>
          <p:nvPr>
            <p:ph type="body" idx="1"/>
          </p:nvPr>
        </p:nvSpPr>
        <p:spPr>
          <a:xfrm>
            <a:off x="685800" y="4400550"/>
            <a:ext cx="5486400" cy="3600450"/>
          </a:xfrm>
        </p:spPr>
        <p:txBody>
          <a:bodyPr wrap="square" rtlCol="0"/>
          <a:lstStyle/>
          <a:p>
            <a:pPr marL="0" indent="0">
              <a:buNone/>
            </a:pPr>
            <a:r>
              <a:rPr b="1" dirty="0"/>
              <a:t>Trainer Guidance: </a:t>
            </a:r>
            <a:endParaRPr lang="en-US" b="1" dirty="0"/>
          </a:p>
          <a:p>
            <a:pPr marL="0" indent="0">
              <a:buNone/>
            </a:pPr>
            <a:endParaRPr b="1" dirty="0"/>
          </a:p>
          <a:p>
            <a:pPr marL="0" indent="0">
              <a:buNone/>
            </a:pPr>
            <a:r>
              <a:rPr dirty="0"/>
              <a:t>The </a:t>
            </a:r>
            <a:r>
              <a:rPr dirty="0" err="1"/>
              <a:t>SAFe</a:t>
            </a:r>
            <a:r>
              <a:rPr dirty="0"/>
              <a:t> investment horizon model highlights spending allocations for solutions that are created by the individual value streams. This helps enable value stream owners and fiduciaries to make more informed decisions, and it helps align the portfolio with strategic themes while promoting overall health and growth, as well as identify holes in the current strategy.</a:t>
            </a:r>
            <a:endParaRPr lang="en-GB" dirty="0"/>
          </a:p>
          <a:p>
            <a:pPr marL="0" indent="0">
              <a:buNone/>
            </a:pPr>
            <a:endParaRPr dirty="0"/>
          </a:p>
          <a:p>
            <a:pPr>
              <a:buClr>
                <a:srgbClr val="FFFFFF">
                  <a:lumMod val="65000"/>
                </a:srgbClr>
              </a:buClr>
              <a:buSzPct val="75000"/>
            </a:pPr>
            <a:r>
              <a:rPr b="1" dirty="0"/>
              <a:t>Horizon 3</a:t>
            </a:r>
            <a:r>
              <a:rPr dirty="0"/>
              <a:t> investments are those dedicated to investigating new potential solutions. Often, an epic is created to start the initiative, and an MVP is defined to test the benefit hypothesis. The investment continues until the initiative is stopped or allowed to continue to horizon two.</a:t>
            </a:r>
            <a:endParaRPr lang="en-US" dirty="0"/>
          </a:p>
          <a:p>
            <a:pPr>
              <a:buClr>
                <a:srgbClr val="FFFFFF">
                  <a:lumMod val="65000"/>
                </a:srgbClr>
              </a:buClr>
              <a:buSzPct val="75000"/>
            </a:pPr>
            <a:endParaRPr dirty="0"/>
          </a:p>
          <a:p>
            <a:pPr>
              <a:buClr>
                <a:srgbClr val="FFFFFF">
                  <a:lumMod val="65000"/>
                </a:srgbClr>
              </a:buClr>
              <a:buSzPct val="75000"/>
            </a:pPr>
            <a:r>
              <a:rPr b="1" dirty="0"/>
              <a:t>Horizon 2</a:t>
            </a:r>
            <a:r>
              <a:rPr dirty="0"/>
              <a:t> reflects the investments in solutions which have emerged from horizon three. Since these are promising new solutions, the business is willing to make ongoing investments in excess of the current return. However, if the decision is made to stop the program, it’s likely that some modest investment is necessary to decommission the system, as it has likely made its way into the internal and external business ecosystem.</a:t>
            </a:r>
            <a:endParaRPr lang="en-US" dirty="0"/>
          </a:p>
          <a:p>
            <a:pPr>
              <a:buClr>
                <a:srgbClr val="FFFFFF">
                  <a:lumMod val="65000"/>
                </a:srgbClr>
              </a:buClr>
              <a:buSzPct val="75000"/>
            </a:pPr>
            <a:endParaRPr dirty="0"/>
          </a:p>
          <a:p>
            <a:pPr>
              <a:buClr>
                <a:srgbClr val="FFFFFF">
                  <a:lumMod val="65000"/>
                </a:srgbClr>
              </a:buClr>
              <a:buSzPct val="75000"/>
            </a:pPr>
            <a:r>
              <a:rPr b="1" dirty="0"/>
              <a:t>Horizon 1</a:t>
            </a:r>
            <a:r>
              <a:rPr dirty="0"/>
              <a:t> reflects the desired state where solutions deliver more value than the cost of the current investment. These solutions require ongoing investment to maintain and extend functionality. This investment profile often consumes the majority of a portfolio budget, sometimes with lack of focus on innovation at other horizons.</a:t>
            </a:r>
            <a:endParaRPr lang="en-US" dirty="0"/>
          </a:p>
          <a:p>
            <a:pPr>
              <a:buClr>
                <a:srgbClr val="FFFFFF">
                  <a:lumMod val="65000"/>
                </a:srgbClr>
              </a:buClr>
              <a:buSzPct val="75000"/>
            </a:pPr>
            <a:endParaRPr dirty="0"/>
          </a:p>
          <a:p>
            <a:pPr>
              <a:buClr>
                <a:srgbClr val="FFFFFF">
                  <a:lumMod val="65000"/>
                </a:srgbClr>
              </a:buClr>
              <a:buSzPct val="75000"/>
            </a:pPr>
            <a:r>
              <a:rPr b="1" dirty="0"/>
              <a:t>Horizon 0</a:t>
            </a:r>
            <a:r>
              <a:rPr dirty="0"/>
              <a:t> reflects the investment needed to decommission a deployed solution.</a:t>
            </a:r>
          </a:p>
        </p:txBody>
      </p:sp>
    </p:spTree>
    <p:extLst>
      <p:ext uri="{BB962C8B-B14F-4D97-AF65-F5344CB8AC3E}">
        <p14:creationId xmlns:p14="http://schemas.microsoft.com/office/powerpoint/2010/main" val="259818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0" name="Slide preview"/>
          <p:cNvSpPr>
            <a:spLocks noGrp="1" noRot="1" noChangeAspect="1"/>
          </p:cNvSpPr>
          <p:nvPr>
            <p:ph type="sldImg"/>
          </p:nvPr>
        </p:nvSpPr>
        <p:spPr/>
      </p:sp>
      <p:sp>
        <p:nvSpPr>
          <p:cNvPr id="10041"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r>
              <a:rPr b="1" dirty="0"/>
              <a:t>Trainer Guidance</a:t>
            </a:r>
            <a:r>
              <a:rPr dirty="0"/>
              <a:t>: </a:t>
            </a:r>
            <a:endParaRPr lang="en-GB" dirty="0"/>
          </a:p>
          <a:p>
            <a:pPr marL="0" indent="0">
              <a:buNone/>
            </a:pPr>
            <a:endParaRPr dirty="0"/>
          </a:p>
          <a:p>
            <a:pPr marL="0" indent="0">
              <a:buNone/>
            </a:pPr>
            <a:r>
              <a:rPr lang="en-US" dirty="0"/>
              <a:t>Review this slide and the focus on the highlighted section when teaching this lesson. Note that the remaining bullets will be covered in subsequent lessons. </a:t>
            </a:r>
            <a:endParaRPr dirty="0"/>
          </a:p>
        </p:txBody>
      </p:sp>
    </p:spTree>
    <p:extLst>
      <p:ext uri="{BB962C8B-B14F-4D97-AF65-F5344CB8AC3E}">
        <p14:creationId xmlns:p14="http://schemas.microsoft.com/office/powerpoint/2010/main" val="71625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798740"/>
          </a:xfrm>
        </p:spPr>
        <p:txBody>
          <a:bodyPr/>
          <a:lstStyle/>
          <a:p>
            <a:r>
              <a:rPr lang="en-US" b="1" dirty="0"/>
              <a:t>Trainer Guidance: </a:t>
            </a:r>
          </a:p>
          <a:p>
            <a:endParaRPr lang="en-US" dirty="0"/>
          </a:p>
          <a:p>
            <a:r>
              <a:rPr lang="en-US" dirty="0"/>
              <a:t>A strategy is best described as a plan of action to achieve the mission of the enterprise. Therefore, defining a strategy may be the most critical activity of every enterprise. An effective strategy answers four critical questions about the business: </a:t>
            </a:r>
          </a:p>
          <a:p>
            <a:pPr marL="171450" indent="-171450">
              <a:buFontTx/>
              <a:buChar char="-"/>
            </a:pPr>
            <a:r>
              <a:rPr lang="en-US" dirty="0"/>
              <a:t>What customers and markets do we serve? </a:t>
            </a:r>
          </a:p>
          <a:p>
            <a:pPr marL="171450" indent="-171450">
              <a:buFontTx/>
              <a:buChar char="-"/>
            </a:pPr>
            <a:r>
              <a:rPr lang="en-US" dirty="0"/>
              <a:t>What products and solutions do we provide? </a:t>
            </a:r>
          </a:p>
          <a:p>
            <a:pPr marL="171450" indent="-171450">
              <a:buFontTx/>
              <a:buChar char="-"/>
            </a:pPr>
            <a:r>
              <a:rPr lang="en-US" dirty="0"/>
              <a:t>What unique value and resources do we bring to the endeavor? </a:t>
            </a:r>
          </a:p>
          <a:p>
            <a:pPr marL="171450" indent="-171450">
              <a:buFontTx/>
              <a:buChar char="-"/>
            </a:pPr>
            <a:r>
              <a:rPr lang="en-US" dirty="0"/>
              <a:t>How will we extend these in the future? </a:t>
            </a:r>
          </a:p>
          <a:p>
            <a:pPr marL="0" indent="0">
              <a:buFontTx/>
              <a:buNone/>
            </a:pPr>
            <a:endParaRPr lang="en-GB" dirty="0"/>
          </a:p>
          <a:p>
            <a:pPr marL="0" indent="0">
              <a:buFontTx/>
              <a:buNone/>
            </a:pPr>
            <a:r>
              <a:rPr lang="en-GB" dirty="0"/>
              <a:t>Businesses have various approaches to develop enterprise strategy. This model was adapted from one of Jim Collins's earlier works and shows how the SAFe portfolio context influences enterprise strategy. The two critical outputs are the portfolio budgets and a set of strategic themes for each.</a:t>
            </a:r>
            <a:br>
              <a:rPr lang="en-GB" dirty="0"/>
            </a:br>
            <a:br>
              <a:rPr lang="en-GB" dirty="0"/>
            </a:br>
            <a:r>
              <a:rPr lang="en-GB" b="1" dirty="0"/>
              <a:t>Vision</a:t>
            </a:r>
            <a:r>
              <a:rPr lang="en-GB" dirty="0"/>
              <a:t> – Represents the future state of what the business wants to be. It’s persistent and long-lasting.</a:t>
            </a:r>
          </a:p>
          <a:p>
            <a:pPr marL="0" indent="0">
              <a:buFontTx/>
              <a:buNone/>
            </a:pPr>
            <a:br>
              <a:rPr lang="en-GB" dirty="0"/>
            </a:br>
            <a:r>
              <a:rPr lang="en-GB" b="1" dirty="0"/>
              <a:t>Mission</a:t>
            </a:r>
            <a:r>
              <a:rPr lang="en-GB" dirty="0"/>
              <a:t> – Identifies the business objectives that implement the enterprise vision and frame the strategy. They may be somewhat more temporal, and likely be incremental, in that each build on the one that came before.</a:t>
            </a:r>
            <a:br>
              <a:rPr lang="en-GB" dirty="0"/>
            </a:br>
            <a:r>
              <a:rPr lang="en-GB" b="1" dirty="0"/>
              <a:t>Core values</a:t>
            </a:r>
            <a:r>
              <a:rPr lang="en-GB" dirty="0"/>
              <a:t> – Provide the immutable belief system that governs all individual and corporate </a:t>
            </a:r>
            <a:r>
              <a:rPr lang="en-GB" dirty="0" err="1"/>
              <a:t>behaviors</a:t>
            </a:r>
            <a:r>
              <a:rPr lang="en-GB" dirty="0"/>
              <a:t> and activities.</a:t>
            </a:r>
          </a:p>
          <a:p>
            <a:pPr marL="0" indent="0">
              <a:buFontTx/>
              <a:buNone/>
            </a:pPr>
            <a:br>
              <a:rPr lang="en-GB" dirty="0"/>
            </a:br>
            <a:r>
              <a:rPr lang="en-GB" b="1" dirty="0"/>
              <a:t>Enterprise business drivers</a:t>
            </a:r>
            <a:r>
              <a:rPr lang="en-GB" dirty="0"/>
              <a:t> – Reflect the emerging industry themes and trends that affect the business.</a:t>
            </a:r>
          </a:p>
          <a:p>
            <a:pPr marL="0" indent="0">
              <a:buFontTx/>
              <a:buNone/>
            </a:pPr>
            <a:br>
              <a:rPr lang="en-GB" dirty="0"/>
            </a:br>
            <a:r>
              <a:rPr lang="en-GB" b="1" dirty="0"/>
              <a:t>Distinctive competence</a:t>
            </a:r>
            <a:r>
              <a:rPr lang="en-GB" dirty="0"/>
              <a:t> – Strategy naturally leverages distinctive capabilities, the unique advantages that differentiate this business from others, and provides a competitive edge.</a:t>
            </a:r>
          </a:p>
          <a:p>
            <a:pPr marL="0" indent="0">
              <a:buFontTx/>
              <a:buNone/>
            </a:pPr>
            <a:br>
              <a:rPr lang="en-GB" dirty="0"/>
            </a:br>
            <a:r>
              <a:rPr lang="en-GB" b="1" dirty="0"/>
              <a:t>Financial goals</a:t>
            </a:r>
            <a:r>
              <a:rPr lang="en-GB" dirty="0"/>
              <a:t> – Whether measured in revenue, profitability, people market share, or other metrics, financial performance goals should be clear to all stakeholders.</a:t>
            </a:r>
          </a:p>
          <a:p>
            <a:pPr marL="0" indent="0">
              <a:buFontTx/>
              <a:buNone/>
            </a:pPr>
            <a:br>
              <a:rPr lang="en-GB" dirty="0"/>
            </a:br>
            <a:r>
              <a:rPr lang="en-GB" b="1" dirty="0"/>
              <a:t>Competitive environment</a:t>
            </a:r>
            <a:r>
              <a:rPr lang="en-GB" dirty="0"/>
              <a:t> – Competitive analysis identifies the most significant competitive threats to the business.</a:t>
            </a:r>
          </a:p>
          <a:p>
            <a:pPr marL="0" indent="0">
              <a:buFontTx/>
              <a:buNone/>
            </a:pPr>
            <a:br>
              <a:rPr lang="en-GB" dirty="0"/>
            </a:br>
            <a:r>
              <a:rPr lang="en-GB" b="1" dirty="0"/>
              <a:t>Portfolio context </a:t>
            </a:r>
            <a:r>
              <a:rPr lang="en-GB" dirty="0"/>
              <a:t>– Knowledge of the current state of each solution portfolio informs enterprise strategy.</a:t>
            </a:r>
          </a:p>
          <a:p>
            <a:pPr marL="0" indent="0">
              <a:buFontTx/>
              <a:buNone/>
            </a:pPr>
            <a:endParaRPr lang="en-US" dirty="0"/>
          </a:p>
        </p:txBody>
      </p:sp>
    </p:spTree>
    <p:extLst>
      <p:ext uri="{BB962C8B-B14F-4D97-AF65-F5344CB8AC3E}">
        <p14:creationId xmlns:p14="http://schemas.microsoft.com/office/powerpoint/2010/main" val="298891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2" name="Slide preview"/>
          <p:cNvSpPr>
            <a:spLocks noGrp="1" noRot="1" noChangeAspect="1"/>
          </p:cNvSpPr>
          <p:nvPr>
            <p:ph type="sldImg"/>
          </p:nvPr>
        </p:nvSpPr>
        <p:spPr/>
      </p:sp>
      <p:sp>
        <p:nvSpPr>
          <p:cNvPr id="10043" name="Notes"/>
          <p:cNvSpPr>
            <a:spLocks noGrp="1"/>
          </p:cNvSpPr>
          <p:nvPr>
            <p:ph type="body" idx="1"/>
          </p:nvPr>
        </p:nvSpPr>
        <p:spPr/>
        <p:txBody>
          <a:bodyPr wrap="square" rtlCol="0"/>
          <a:lstStyle/>
          <a:p>
            <a:pPr marL="0" indent="0">
              <a:buNone/>
            </a:pPr>
            <a:r>
              <a:rPr b="1" dirty="0"/>
              <a:t>Trainer Guidance: </a:t>
            </a:r>
          </a:p>
          <a:p>
            <a:pPr marL="0" indent="0">
              <a:buNone/>
            </a:pPr>
            <a:endParaRPr lang="en-GB" dirty="0"/>
          </a:p>
          <a:p>
            <a:pPr marL="0" indent="0">
              <a:buNone/>
            </a:pPr>
            <a:r>
              <a:rPr dirty="0"/>
              <a:t>Describe what a strategic theme is and review the good and bad examples at the bottom of the slide. Ask the class what’s the problem with the bad examples. Answer: They are not differentiating business objectives that drive the future state of the portfolio.</a:t>
            </a:r>
            <a:endParaRPr lang="en-GB" dirty="0"/>
          </a:p>
          <a:p>
            <a:pPr marL="0" indent="0">
              <a:buNone/>
            </a:pPr>
            <a:endParaRPr dirty="0"/>
          </a:p>
          <a:p>
            <a:pPr marL="0" indent="0">
              <a:buNone/>
            </a:pPr>
            <a:r>
              <a:rPr dirty="0"/>
              <a:t>Be sure to say that strategic themes are formulated via a collaborative process in which the enterprise executives and other fiduciaries work with Lean portfolio management and to develop the themes.</a:t>
            </a:r>
            <a:r>
              <a:rPr lang="en-US" dirty="0"/>
              <a:t> This is often associated with the Strategic Portfolio Review and is often reviewed in the Portfolio Sync. (These events will be covered later in this lesson). </a:t>
            </a:r>
            <a:endParaRPr dirty="0"/>
          </a:p>
        </p:txBody>
      </p:sp>
    </p:spTree>
    <p:extLst>
      <p:ext uri="{BB962C8B-B14F-4D97-AF65-F5344CB8AC3E}">
        <p14:creationId xmlns:p14="http://schemas.microsoft.com/office/powerpoint/2010/main" val="2940331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0" name="Slide preview"/>
          <p:cNvSpPr>
            <a:spLocks noGrp="1" noRot="1" noChangeAspect="1"/>
          </p:cNvSpPr>
          <p:nvPr>
            <p:ph type="sldImg"/>
          </p:nvPr>
        </p:nvSpPr>
        <p:spPr/>
      </p:sp>
      <p:sp>
        <p:nvSpPr>
          <p:cNvPr id="10051" name="Notes"/>
          <p:cNvSpPr>
            <a:spLocks noGrp="1"/>
          </p:cNvSpPr>
          <p:nvPr>
            <p:ph type="body" idx="1"/>
          </p:nvPr>
        </p:nvSpPr>
        <p:spPr/>
        <p:txBody>
          <a:bodyPr wrap="square" rtlCol="0"/>
          <a:lstStyle/>
          <a:p>
            <a:pPr marL="0" indent="0">
              <a:buNone/>
            </a:pPr>
            <a:r>
              <a:rPr b="1" dirty="0"/>
              <a:t>Trainer Guidance: </a:t>
            </a:r>
          </a:p>
          <a:p>
            <a:pPr marL="0" indent="0">
              <a:buNone/>
            </a:pPr>
            <a:endParaRPr lang="en-GB" dirty="0"/>
          </a:p>
          <a:p>
            <a:pPr marL="0" indent="0">
              <a:buNone/>
            </a:pPr>
            <a:r>
              <a:rPr dirty="0"/>
              <a:t>Describe the influence of strategic themes and how they provide the context for decision-making. For example, strategic themes are direct inputs to the portfolio canvas and vision, as they may affect key partners and activities, customer segments, and so on. </a:t>
            </a:r>
            <a:br>
              <a:rPr dirty="0"/>
            </a:br>
            <a:br>
              <a:rPr dirty="0"/>
            </a:br>
            <a:r>
              <a:rPr dirty="0"/>
              <a:t>Strategic themes also have an influence on the vision and backlogs for development at every level of SAFe. For example, if an epic is not aligned with a strategic theme it probably should not be reviewed and analyzed. </a:t>
            </a:r>
            <a:br>
              <a:rPr dirty="0"/>
            </a:br>
            <a:r>
              <a:rPr dirty="0"/>
              <a:t>Strategic themes influence value stream budgets and guardrails. Always consider if the current investments in value streams reflect the changes necessitated by the strategic themes.</a:t>
            </a:r>
          </a:p>
        </p:txBody>
      </p:sp>
    </p:spTree>
    <p:extLst>
      <p:ext uri="{BB962C8B-B14F-4D97-AF65-F5344CB8AC3E}">
        <p14:creationId xmlns:p14="http://schemas.microsoft.com/office/powerpoint/2010/main" val="229782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7" name="Slide preview"/>
          <p:cNvSpPr>
            <a:spLocks noGrp="1" noRot="1" noChangeAspect="1"/>
          </p:cNvSpPr>
          <p:nvPr>
            <p:ph type="sldImg"/>
          </p:nvPr>
        </p:nvSpPr>
        <p:spPr/>
      </p:sp>
      <p:sp>
        <p:nvSpPr>
          <p:cNvPr id="10058"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b="1" dirty="0"/>
          </a:p>
          <a:p>
            <a:pPr marL="0" indent="0">
              <a:buNone/>
            </a:pPr>
            <a:r>
              <a:rPr b="1" dirty="0"/>
              <a:t>Purpose: </a:t>
            </a:r>
            <a:r>
              <a:rPr dirty="0"/>
              <a:t>Recognize that strategic themes serve as drivers to economic decision-making.</a:t>
            </a:r>
            <a:endParaRPr lang="en-US" dirty="0"/>
          </a:p>
          <a:p>
            <a:pPr marL="0" indent="0">
              <a:buNone/>
            </a:pPr>
            <a:endParaRPr dirty="0"/>
          </a:p>
          <a:p>
            <a:pPr marL="0" indent="0">
              <a:buNone/>
            </a:pPr>
            <a:r>
              <a:rPr b="1" dirty="0"/>
              <a:t>Tips: </a:t>
            </a:r>
            <a:r>
              <a:rPr dirty="0"/>
              <a:t>Gain a better understanding of how strategic themes are used to connect a </a:t>
            </a:r>
            <a:r>
              <a:rPr dirty="0" err="1"/>
              <a:t>SAFe</a:t>
            </a:r>
            <a:r>
              <a:rPr dirty="0"/>
              <a:t> portfolio to the evolving enterprise business strategy. Understand what makes a good strategic theme by listening to each group report examples and by providing feedback.</a:t>
            </a:r>
          </a:p>
          <a:p>
            <a:pPr marL="0" indent="0">
              <a:buNone/>
            </a:pPr>
            <a:endParaRPr lang="en-US" b="1" dirty="0"/>
          </a:p>
          <a:p>
            <a:pPr marL="0" indent="0">
              <a:buNone/>
            </a:pPr>
            <a:r>
              <a:rPr b="1" dirty="0"/>
              <a:t>Trainer Instructions: </a:t>
            </a:r>
            <a:endParaRPr lang="en-US" b="1" dirty="0"/>
          </a:p>
          <a:p>
            <a:pPr marL="0" indent="0">
              <a:buNone/>
            </a:pPr>
            <a:endParaRPr b="1" dirty="0"/>
          </a:p>
          <a:p>
            <a:pPr marL="0" indent="0">
              <a:buNone/>
            </a:pPr>
            <a:r>
              <a:rPr b="1" dirty="0"/>
              <a:t>Step 1: </a:t>
            </a:r>
            <a:r>
              <a:rPr dirty="0"/>
              <a:t>Have two to three teams share the strategic themes they identified.</a:t>
            </a:r>
          </a:p>
          <a:p>
            <a:pPr marL="0" indent="0">
              <a:buNone/>
            </a:pPr>
            <a:r>
              <a:rPr b="1" dirty="0"/>
              <a:t>Step 2:</a:t>
            </a:r>
            <a:r>
              <a:rPr dirty="0"/>
              <a:t> Ask the class to provide feedback on the themes identified by each group. </a:t>
            </a:r>
          </a:p>
          <a:p>
            <a:pPr marL="0" indent="0">
              <a:buNone/>
            </a:pPr>
            <a:r>
              <a:rPr dirty="0"/>
              <a:t>Ask: “Is this a theme differentiator? Is this theme too general or too specific? What did you learn during this exercise?”</a:t>
            </a:r>
          </a:p>
          <a:p>
            <a:pPr marL="0" indent="0">
              <a:buNone/>
            </a:pPr>
            <a:endParaRPr dirty="0"/>
          </a:p>
          <a:p>
            <a:pPr marL="0" indent="0">
              <a:buNone/>
            </a:pPr>
            <a:r>
              <a:rPr b="1" dirty="0"/>
              <a:t>Remote Guidance:</a:t>
            </a:r>
            <a:br>
              <a:rPr dirty="0"/>
            </a:br>
            <a:br>
              <a:rPr dirty="0"/>
            </a:br>
            <a:r>
              <a:rPr lang="en-GB" dirty="0"/>
              <a:t>A template for this activity is provided in the digital workbook.</a:t>
            </a:r>
            <a:endParaRPr dirty="0"/>
          </a:p>
        </p:txBody>
      </p:sp>
    </p:spTree>
    <p:extLst>
      <p:ext uri="{BB962C8B-B14F-4D97-AF65-F5344CB8AC3E}">
        <p14:creationId xmlns:p14="http://schemas.microsoft.com/office/powerpoint/2010/main" val="140621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1" name="Slide preview"/>
          <p:cNvSpPr>
            <a:spLocks noGrp="1" noRot="1" noChangeAspect="1"/>
          </p:cNvSpPr>
          <p:nvPr>
            <p:ph type="sldImg"/>
          </p:nvPr>
        </p:nvSpPr>
        <p:spPr/>
      </p:sp>
      <p:sp>
        <p:nvSpPr>
          <p:cNvPr id="10062"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 name="Slide preview"/>
          <p:cNvSpPr>
            <a:spLocks noGrp="1" noRot="1" noChangeAspect="1"/>
          </p:cNvSpPr>
          <p:nvPr>
            <p:ph type="sldImg"/>
          </p:nvPr>
        </p:nvSpPr>
        <p:spPr/>
      </p:sp>
      <p:sp>
        <p:nvSpPr>
          <p:cNvPr id="10077" name="Notes"/>
          <p:cNvSpPr>
            <a:spLocks noGrp="1"/>
          </p:cNvSpPr>
          <p:nvPr>
            <p:ph type="body" idx="1"/>
          </p:nvPr>
        </p:nvSpPr>
        <p:spPr/>
        <p:txBody>
          <a:bodyPr wrap="square" rtlCol="0"/>
          <a:lstStyle/>
          <a:p>
            <a:pPr marL="0" indent="0">
              <a:buNone/>
            </a:pPr>
            <a:r>
              <a:rPr b="1" dirty="0"/>
              <a:t>Trainer Guidance: </a:t>
            </a:r>
          </a:p>
          <a:p>
            <a:pPr marL="0" indent="0">
              <a:buNone/>
            </a:pPr>
            <a:endParaRPr lang="en-GB" dirty="0"/>
          </a:p>
          <a:p>
            <a:pPr marL="0" indent="0">
              <a:buNone/>
            </a:pPr>
            <a:r>
              <a:rPr dirty="0"/>
              <a:t>There are many tools and techniques to help understand opportunities for the future state portfolio canvas. One of these techniques is a SWOT analysis which can be used to identify the strengths, weaknesses, opportunities, and threats related to business competition or a business plan.</a:t>
            </a:r>
            <a:r>
              <a:rPr lang="en-US" dirty="0"/>
              <a:t> </a:t>
            </a:r>
            <a:r>
              <a:rPr dirty="0"/>
              <a:t>The SWOT analysis helps uncover opportunities for success that were previously unarticulated or to highlight threats before they become overly burdensome.</a:t>
            </a:r>
            <a:r>
              <a:rPr lang="en-US" i="0" dirty="0">
                <a:effectLst/>
              </a:rPr>
              <a:t> The top 2 quadrants are internal, the bottom 2 quadrants are external.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0" name="Slide preview"/>
          <p:cNvSpPr>
            <a:spLocks noGrp="1" noRot="1" noChangeAspect="1"/>
          </p:cNvSpPr>
          <p:nvPr>
            <p:ph type="sldImg"/>
          </p:nvPr>
        </p:nvSpPr>
        <p:spPr/>
      </p:sp>
      <p:sp>
        <p:nvSpPr>
          <p:cNvPr id="10081" name="Notes"/>
          <p:cNvSpPr>
            <a:spLocks noGrp="1"/>
          </p:cNvSpPr>
          <p:nvPr>
            <p:ph type="body" idx="1"/>
          </p:nvPr>
        </p:nvSpPr>
        <p:spPr/>
        <p:txBody>
          <a:bodyPr wrap="square" rtlCol="0"/>
          <a:lstStyle/>
          <a:p>
            <a:pPr marL="0" indent="0">
              <a:buNone/>
            </a:pPr>
            <a:r>
              <a:rPr lang="en-US" b="1" i="0" dirty="0">
                <a:effectLst/>
              </a:rPr>
              <a:t>Trainer Guidance</a:t>
            </a:r>
            <a:br>
              <a:rPr lang="en-US" b="1" i="0" dirty="0">
                <a:effectLst/>
              </a:rPr>
            </a:br>
            <a:endParaRPr lang="en-US" b="1" i="0" dirty="0">
              <a:effectLst/>
            </a:endParaRPr>
          </a:p>
          <a:p>
            <a:pPr marL="0" indent="0">
              <a:buNone/>
            </a:pPr>
            <a:r>
              <a:rPr lang="en-US" b="0" i="0" dirty="0">
                <a:effectLst/>
              </a:rPr>
              <a:t>The T</a:t>
            </a:r>
            <a:r>
              <a:rPr lang="en-GB" b="0" i="0" dirty="0">
                <a:effectLst/>
              </a:rPr>
              <a:t>OWS strategic options matrix, can help develop a plan for the future so that the business can survive and thrive in the long run.</a:t>
            </a:r>
          </a:p>
          <a:p>
            <a:pPr marL="0" indent="0">
              <a:buNone/>
            </a:pPr>
            <a:endParaRPr lang="en-GB" b="0" i="0" dirty="0">
              <a:effectLst/>
            </a:endParaRPr>
          </a:p>
          <a:p>
            <a:pPr marL="0" indent="0">
              <a:buNone/>
            </a:pPr>
            <a:r>
              <a:rPr lang="en-GB" b="0" i="0" dirty="0">
                <a:effectLst/>
              </a:rPr>
              <a:t>The key difference between the SWOT and TOW analysis are the outcomes that they create. A SWOT analysis is a great way to uncover the current situation of your value stream, product or portfolio, while TOWS is used primarily for identifying strategic options to create a better future state.</a:t>
            </a:r>
            <a:br>
              <a:rPr lang="en-GB" dirty="0"/>
            </a:br>
            <a:endParaRPr lang="en-US" b="1" i="0" dirty="0">
              <a:effectLst/>
            </a:endParaRPr>
          </a:p>
          <a:p>
            <a:pPr marL="0" indent="0">
              <a:buNone/>
            </a:pPr>
            <a:r>
              <a:rPr lang="en-US" b="0" i="0" dirty="0">
                <a:effectLst/>
              </a:rPr>
              <a:t>Many teams find the WT quadrant hard: how can I minimize my weaknesses and avoid threats? One approach is to focus on Horizon 3 disruptive innovations. Don’t address your weakness: eliminate it by pursuing an entirely new approach! If you do this effectively, you’ll also neutralize any threats – because you’ll be operating in a new space.</a:t>
            </a:r>
            <a:endParaRPr lang="en-US" b="1" i="0" dirty="0">
              <a:effectLst/>
            </a:endParaRPr>
          </a:p>
          <a:p>
            <a:pPr marL="0" indent="0">
              <a:buNone/>
            </a:pPr>
            <a:endParaRPr lang="en-US" sz="1100" b="1" i="0" dirty="0">
              <a:effectLst/>
              <a:latin typeface="Arial" panose="020B0604020202020204" pitchFamily="34" charset="0"/>
            </a:endParaRPr>
          </a:p>
        </p:txBody>
      </p:sp>
    </p:spTree>
    <p:extLst>
      <p:ext uri="{BB962C8B-B14F-4D97-AF65-F5344CB8AC3E}">
        <p14:creationId xmlns:p14="http://schemas.microsoft.com/office/powerpoint/2010/main" val="86283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4" name="Slide preview"/>
          <p:cNvSpPr>
            <a:spLocks noGrp="1" noRot="1" noChangeAspect="1"/>
          </p:cNvSpPr>
          <p:nvPr>
            <p:ph type="sldImg"/>
          </p:nvPr>
        </p:nvSpPr>
        <p:spPr/>
      </p:sp>
      <p:sp>
        <p:nvSpPr>
          <p:cNvPr id="10145" name="Notes"/>
          <p:cNvSpPr>
            <a:spLocks noGrp="1"/>
          </p:cNvSpPr>
          <p:nvPr>
            <p:ph type="body" idx="1"/>
          </p:nvPr>
        </p:nvSpPr>
        <p:spPr/>
        <p:txBody>
          <a:bodyPr wrap="square" rtlCol="0"/>
          <a:lstStyle/>
          <a:p>
            <a:pPr marL="0" indent="0">
              <a:buNone/>
            </a:pPr>
            <a:endParaRPr b="1" dirty="0"/>
          </a:p>
        </p:txBody>
      </p:sp>
    </p:spTree>
    <p:extLst>
      <p:ext uri="{BB962C8B-B14F-4D97-AF65-F5344CB8AC3E}">
        <p14:creationId xmlns:p14="http://schemas.microsoft.com/office/powerpoint/2010/main" val="274036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3" name="Slide preview"/>
          <p:cNvSpPr>
            <a:spLocks noGrp="1" noRot="1" noChangeAspect="1"/>
          </p:cNvSpPr>
          <p:nvPr>
            <p:ph type="sldImg"/>
          </p:nvPr>
        </p:nvSpPr>
        <p:spPr/>
      </p:sp>
      <p:sp>
        <p:nvSpPr>
          <p:cNvPr id="10074"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b="1" dirty="0"/>
          </a:p>
          <a:p>
            <a:pPr marL="0" indent="0">
              <a:buNone/>
            </a:pPr>
            <a:r>
              <a:rPr dirty="0"/>
              <a:t>The portfolio’s strategic themes are one essential input. The LPM team uses the current state portfolio canvas as a starting point to explore the different ways in which the portfolio could evolve in alignment with the strategic themes. Start by selecting a specific block in the portfolio canvas, identifying a potential change or opportunity, and then explore how it impacts the other parts of the canvas. </a:t>
            </a:r>
            <a:br>
              <a:rPr dirty="0"/>
            </a:br>
            <a:br>
              <a:rPr dirty="0"/>
            </a:br>
            <a:r>
              <a:rPr dirty="0"/>
              <a:t>Some of the changes to achieve the future state will require implementing large initiatives or even new value streams, and the team will need to create business and enabler epics that drive these.</a:t>
            </a:r>
          </a:p>
        </p:txBody>
      </p:sp>
    </p:spTree>
    <p:extLst>
      <p:ext uri="{BB962C8B-B14F-4D97-AF65-F5344CB8AC3E}">
        <p14:creationId xmlns:p14="http://schemas.microsoft.com/office/powerpoint/2010/main" val="266601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7" name="Slide preview"/>
          <p:cNvSpPr>
            <a:spLocks noGrp="1" noRot="1" noChangeAspect="1"/>
          </p:cNvSpPr>
          <p:nvPr>
            <p:ph type="sldImg"/>
          </p:nvPr>
        </p:nvSpPr>
        <p:spPr/>
      </p:sp>
      <p:sp>
        <p:nvSpPr>
          <p:cNvPr id="10078" name="Notes"/>
          <p:cNvSpPr>
            <a:spLocks noGrp="1"/>
          </p:cNvSpPr>
          <p:nvPr>
            <p:ph type="body" idx="1"/>
          </p:nvPr>
        </p:nvSpPr>
        <p:spPr>
          <a:xfrm>
            <a:off x="685800" y="4400549"/>
            <a:ext cx="5486400" cy="4498751"/>
          </a:xfrm>
        </p:spPr>
        <p:txBody>
          <a:bodyPr wrap="square" rtlCol="0"/>
          <a:lstStyle/>
          <a:p>
            <a:pPr marL="0" indent="0">
              <a:buNone/>
            </a:pPr>
            <a:r>
              <a:rPr b="1" dirty="0"/>
              <a:t>Trainer Guidance: </a:t>
            </a:r>
            <a:endParaRPr lang="en-US" b="1" dirty="0"/>
          </a:p>
          <a:p>
            <a:pPr marL="0" indent="0">
              <a:buNone/>
            </a:pPr>
            <a:endParaRPr b="1" dirty="0"/>
          </a:p>
          <a:p>
            <a:pPr marL="0" indent="0">
              <a:buNone/>
            </a:pPr>
            <a:r>
              <a:rPr dirty="0"/>
              <a:t>The portfolio vision sets a longer-term context for near-term decisions. Local decisions are made in light of a longer-term context, and inspirational people believe this is something really worth doing. Lean-Agile leaders largely have the responsibility to set the strategic direction of the company and to establish the mission for the teams who will implement that strategy. In the book </a:t>
            </a:r>
            <a:r>
              <a:rPr i="1" dirty="0"/>
              <a:t>Switch: How to Change Things When Change Is Hard,</a:t>
            </a:r>
            <a:r>
              <a:rPr dirty="0"/>
              <a:t> the authors call this longer-term view, a Destination Postcard.</a:t>
            </a:r>
            <a:endParaRPr lang="en-GB" dirty="0"/>
          </a:p>
          <a:p>
            <a:pPr marL="0" indent="0">
              <a:buNone/>
            </a:pPr>
            <a:endParaRPr dirty="0"/>
          </a:p>
          <a:p>
            <a:pPr marL="0" indent="0">
              <a:buNone/>
            </a:pPr>
            <a:r>
              <a:rPr b="1" dirty="0"/>
              <a:t>Key Message:</a:t>
            </a:r>
            <a:r>
              <a:rPr dirty="0"/>
              <a:t> </a:t>
            </a:r>
          </a:p>
          <a:p>
            <a:pPr marL="0" indent="0">
              <a:buNone/>
            </a:pPr>
            <a:r>
              <a:rPr dirty="0"/>
              <a:t>A postcard from the future is a vivid picture from the near-term future that shows what could be possible. To create this postcard, imagine you are in that future. What is happening around you?  What do you see that tells you have reached your goals? What do people say? Describe it in a concise (postcard-length) and concrete way.</a:t>
            </a:r>
          </a:p>
          <a:p>
            <a:pPr>
              <a:buClr>
                <a:srgbClr val="FFFFFF">
                  <a:lumMod val="65000"/>
                </a:srgbClr>
              </a:buClr>
              <a:buSzPct val="75000"/>
            </a:pPr>
            <a:r>
              <a:rPr i="1" dirty="0"/>
              <a:t>People at work are thirsting for context, yearning to know that what they do contributes to a larger whole.—Daniel Pink</a:t>
            </a:r>
          </a:p>
          <a:p>
            <a:pPr>
              <a:buClr>
                <a:srgbClr val="FFFFFF">
                  <a:lumMod val="65000"/>
                </a:srgbClr>
              </a:buClr>
              <a:buSzPct val="75000"/>
            </a:pPr>
            <a:r>
              <a:rPr i="1" dirty="0"/>
              <a:t>You’ve got to think about big things while you’re doing small things, so that all the small things go in the right direction.—Alvin Toffler</a:t>
            </a:r>
          </a:p>
          <a:p>
            <a:pPr marL="0" indent="0">
              <a:buNone/>
            </a:pPr>
            <a:endParaRPr lang="en-GB" b="1" dirty="0"/>
          </a:p>
          <a:p>
            <a:pPr marL="0" indent="0">
              <a:buNone/>
            </a:pPr>
            <a:r>
              <a:rPr b="1" dirty="0"/>
              <a:t>References:</a:t>
            </a:r>
            <a:r>
              <a:rPr lang="en-GB" b="1" dirty="0"/>
              <a:t> </a:t>
            </a:r>
            <a:r>
              <a:rPr i="1" dirty="0"/>
              <a:t>Switch: How to Change Things When Change Is Hard,</a:t>
            </a:r>
            <a:r>
              <a:rPr dirty="0"/>
              <a:t> Heath and Heath, Broadway Books, 2010</a:t>
            </a:r>
          </a:p>
        </p:txBody>
      </p:sp>
    </p:spTree>
    <p:extLst>
      <p:ext uri="{BB962C8B-B14F-4D97-AF65-F5344CB8AC3E}">
        <p14:creationId xmlns:p14="http://schemas.microsoft.com/office/powerpoint/2010/main" val="312462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1" name="Slide preview"/>
          <p:cNvSpPr>
            <a:spLocks noGrp="1" noRot="1" noChangeAspect="1"/>
          </p:cNvSpPr>
          <p:nvPr>
            <p:ph type="sldImg"/>
          </p:nvPr>
        </p:nvSpPr>
        <p:spPr/>
      </p:sp>
      <p:sp>
        <p:nvSpPr>
          <p:cNvPr id="10062" name="Notes"/>
          <p:cNvSpPr>
            <a:spLocks noGrp="1"/>
          </p:cNvSpPr>
          <p:nvPr>
            <p:ph type="body" idx="1"/>
          </p:nvPr>
        </p:nvSpPr>
        <p:spPr/>
        <p:txBody>
          <a:bodyPr wrap="square" rtlCol="0"/>
          <a:lstStyle/>
          <a:p>
            <a:pPr marL="0" indent="0">
              <a:buNone/>
            </a:pPr>
            <a:endParaRPr b="1" dirty="0"/>
          </a:p>
        </p:txBody>
      </p:sp>
    </p:spTree>
    <p:extLst>
      <p:ext uri="{BB962C8B-B14F-4D97-AF65-F5344CB8AC3E}">
        <p14:creationId xmlns:p14="http://schemas.microsoft.com/office/powerpoint/2010/main" val="2064706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3" name="Slide preview"/>
          <p:cNvSpPr>
            <a:spLocks noGrp="1" noRot="1" noChangeAspect="1"/>
          </p:cNvSpPr>
          <p:nvPr>
            <p:ph type="sldImg"/>
          </p:nvPr>
        </p:nvSpPr>
        <p:spPr/>
      </p:sp>
      <p:sp>
        <p:nvSpPr>
          <p:cNvPr id="10094" name="Notes"/>
          <p:cNvSpPr>
            <a:spLocks noGrp="1"/>
          </p:cNvSpPr>
          <p:nvPr>
            <p:ph type="body" idx="1"/>
          </p:nvPr>
        </p:nvSpPr>
        <p:spPr/>
        <p:txBody>
          <a:bodyPr wrap="square" rtlCol="0"/>
          <a:lstStyle/>
          <a:p>
            <a:pPr marL="0" indent="0">
              <a:buNone/>
            </a:pPr>
            <a:r>
              <a:rPr b="1" dirty="0"/>
              <a:t>Trainer Guidance: </a:t>
            </a:r>
            <a:endParaRPr lang="en-GB" b="1" dirty="0"/>
          </a:p>
          <a:p>
            <a:pPr marL="0" indent="0">
              <a:buNone/>
            </a:pPr>
            <a:endParaRPr b="1" dirty="0"/>
          </a:p>
          <a:p>
            <a:pPr marL="0" indent="0">
              <a:buNone/>
            </a:pPr>
            <a:r>
              <a:rPr lang="en-US" dirty="0"/>
              <a:t>Emphasis that in the simplest terms, Epics represent a significant opportunity, not a large collection of Features. </a:t>
            </a:r>
            <a:r>
              <a:rPr lang="en-US" sz="1100" i="0" dirty="0">
                <a:effectLst/>
              </a:rPr>
              <a:t>There can be lots of great ideas that don't qualify as Epics. They may be more appropriately planned as Features. Also, not all Epics are Portfolio Epics.</a:t>
            </a:r>
            <a:endParaRPr lang="en-US" dirty="0"/>
          </a:p>
        </p:txBody>
      </p:sp>
    </p:spTree>
    <p:extLst>
      <p:ext uri="{BB962C8B-B14F-4D97-AF65-F5344CB8AC3E}">
        <p14:creationId xmlns:p14="http://schemas.microsoft.com/office/powerpoint/2010/main" val="268471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 name="Slide preview"/>
          <p:cNvSpPr>
            <a:spLocks noGrp="1" noRot="1" noChangeAspect="1"/>
          </p:cNvSpPr>
          <p:nvPr>
            <p:ph type="sldImg"/>
          </p:nvPr>
        </p:nvSpPr>
        <p:spPr/>
      </p:sp>
      <p:sp>
        <p:nvSpPr>
          <p:cNvPr id="10087" name="Notes"/>
          <p:cNvSpPr>
            <a:spLocks noGrp="1"/>
          </p:cNvSpPr>
          <p:nvPr>
            <p:ph type="body" idx="1"/>
          </p:nvPr>
        </p:nvSpPr>
        <p:spPr/>
        <p:txBody>
          <a:bodyPr wrap="square" rtlCol="0"/>
          <a:lstStyle/>
          <a:p>
            <a:pPr marL="0" indent="0">
              <a:buNone/>
            </a:pPr>
            <a:r>
              <a:rPr b="1" dirty="0"/>
              <a:t>Trainer Guidance</a:t>
            </a:r>
            <a:r>
              <a:rPr lang="en-US" b="1" dirty="0"/>
              <a:t>:</a:t>
            </a:r>
          </a:p>
          <a:p>
            <a:pPr marL="0" indent="0">
              <a:buNone/>
            </a:pPr>
            <a:endParaRPr lang="en-GB" dirty="0"/>
          </a:p>
          <a:p>
            <a:pPr marL="0" indent="0">
              <a:buNone/>
            </a:pPr>
            <a:r>
              <a:rPr lang="en-GB" dirty="0"/>
              <a:t>Reasoning about a potential epic must be based on a definition and intent that stakeholders can agree on. The epic hypothesis statement template serves as a tool that can be used to capture, organize, and communicate critical information about an epic. </a:t>
            </a:r>
            <a:endParaRPr lang="en-US" dirty="0"/>
          </a:p>
          <a:p>
            <a:pPr marL="0" indent="0">
              <a:buNone/>
            </a:pPr>
            <a:endParaRPr lang="en-US" dirty="0"/>
          </a:p>
          <a:p>
            <a:pPr marL="0" indent="0">
              <a:buNone/>
            </a:pPr>
            <a:r>
              <a:rPr lang="en-US" dirty="0"/>
              <a:t>Since epics are some of the most significant enterprise investments, stakeholders need to agree on their intent and definition. This slide provides an epic hypothesis statement template that can be used to capture, organize, and communicate critical information about an epic.</a:t>
            </a:r>
            <a:endParaRPr dirty="0">
              <a:hlinkClick r:id="rId3"/>
            </a:endParaRPr>
          </a:p>
        </p:txBody>
      </p:sp>
    </p:spTree>
    <p:extLst>
      <p:ext uri="{BB962C8B-B14F-4D97-AF65-F5344CB8AC3E}">
        <p14:creationId xmlns:p14="http://schemas.microsoft.com/office/powerpoint/2010/main" val="693463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 name="Slide preview"/>
          <p:cNvSpPr>
            <a:spLocks noGrp="1" noRot="1" noChangeAspect="1"/>
          </p:cNvSpPr>
          <p:nvPr>
            <p:ph type="sldImg"/>
          </p:nvPr>
        </p:nvSpPr>
        <p:spPr/>
      </p:sp>
      <p:sp>
        <p:nvSpPr>
          <p:cNvPr id="10107" name="Notes"/>
          <p:cNvSpPr>
            <a:spLocks noGrp="1"/>
          </p:cNvSpPr>
          <p:nvPr>
            <p:ph type="body" idx="1"/>
          </p:nvPr>
        </p:nvSpPr>
        <p:spPr>
          <a:xfrm>
            <a:off x="685800" y="4400550"/>
            <a:ext cx="5486400" cy="2876013"/>
          </a:xfrm>
        </p:spPr>
        <p:txBody>
          <a:bodyPr wrap="square" rtlCol="0"/>
          <a:lstStyle/>
          <a:p>
            <a:pPr marL="0" indent="0">
              <a:buNone/>
            </a:pPr>
            <a:r>
              <a:rPr b="1" dirty="0"/>
              <a:t>Trainer Guidance:</a:t>
            </a:r>
            <a:endParaRPr lang="en-US" b="1" dirty="0"/>
          </a:p>
          <a:p>
            <a:pPr marL="0" indent="0">
              <a:buNone/>
            </a:pPr>
            <a:endParaRPr b="1" dirty="0"/>
          </a:p>
          <a:p>
            <a:pPr marL="0" indent="0">
              <a:buNone/>
            </a:pPr>
            <a:r>
              <a:rPr dirty="0"/>
              <a:t>Epics are the primary drivers of the program portfolio vision, so they must be analyzed carefully before being committed to implementation. Learn how the epic value statement is a lightweight yet powerful way to begin the analysis of an epic.</a:t>
            </a:r>
          </a:p>
          <a:p>
            <a:pPr marL="0" indent="0">
              <a:buNone/>
            </a:pPr>
            <a:endParaRPr lang="en-GB" b="1" dirty="0"/>
          </a:p>
          <a:p>
            <a:pPr marL="0" indent="0">
              <a:buNone/>
            </a:pPr>
            <a:r>
              <a:rPr b="1" dirty="0"/>
              <a:t>Tips: </a:t>
            </a:r>
          </a:p>
          <a:p>
            <a:pPr>
              <a:buClr>
                <a:srgbClr val="FFFFFF">
                  <a:lumMod val="65000"/>
                </a:srgbClr>
              </a:buClr>
              <a:buSzPct val="75000"/>
            </a:pPr>
            <a:r>
              <a:rPr dirty="0"/>
              <a:t>Writing a concise epic value statement takes thought but sets the stage for understanding and analysis.</a:t>
            </a:r>
          </a:p>
          <a:p>
            <a:pPr>
              <a:buClr>
                <a:srgbClr val="FFFFFF">
                  <a:lumMod val="65000"/>
                </a:srgbClr>
              </a:buClr>
              <a:buSzPct val="75000"/>
            </a:pPr>
            <a:r>
              <a:rPr dirty="0"/>
              <a:t>The anticipated outcomes for epics are an important part of the epic analysis. They are used to validate that the implementation is complete and successful.</a:t>
            </a:r>
          </a:p>
          <a:p>
            <a:pPr>
              <a:buClr>
                <a:srgbClr val="FFFFFF">
                  <a:lumMod val="65000"/>
                </a:srgbClr>
              </a:buClr>
              <a:buSzPct val="75000"/>
            </a:pPr>
            <a:r>
              <a:rPr dirty="0"/>
              <a:t>Nonfunctional requirements can cover a wide range of issues that are not covered by functional requirements and are an important part of the epic analysis.</a:t>
            </a:r>
          </a:p>
          <a:p>
            <a:pPr marL="0" indent="0">
              <a:buNone/>
            </a:pPr>
            <a:endParaRPr lang="en-GB" b="1" dirty="0"/>
          </a:p>
          <a:p>
            <a:pPr marL="0" indent="0">
              <a:buNone/>
            </a:pPr>
            <a:r>
              <a:rPr b="1" dirty="0"/>
              <a:t>Trainer Instructions: </a:t>
            </a:r>
          </a:p>
          <a:p>
            <a:pPr marL="228600" indent="-228600">
              <a:buFont typeface="+mj-lt"/>
              <a:buAutoNum type="arabicPeriod"/>
            </a:pPr>
            <a:r>
              <a:rPr dirty="0"/>
              <a:t>Have the teams draft one epic on their flip chart for presentation, using the epic value statement format on the slide above. While these may take effort to write, they provide a great collaboration point.</a:t>
            </a:r>
          </a:p>
          <a:p>
            <a:pPr marL="228600" indent="-228600">
              <a:buFont typeface="+mj-lt"/>
              <a:buAutoNum type="arabicPeriod"/>
            </a:pPr>
            <a:r>
              <a:rPr dirty="0"/>
              <a:t>Ask the teams to identify a possible MVP for the epic.</a:t>
            </a:r>
          </a:p>
          <a:p>
            <a:pPr marL="228600" indent="-228600">
              <a:buFont typeface="+mj-lt"/>
              <a:buAutoNum type="arabicPeriod"/>
            </a:pPr>
            <a:r>
              <a:rPr dirty="0"/>
              <a:t>Ask one or two teams to present their epic, anticipated outcomes, and possible MVP.</a:t>
            </a:r>
          </a:p>
          <a:p>
            <a:pPr marL="0" indent="0">
              <a:buNone/>
            </a:pPr>
            <a:endParaRPr dirty="0"/>
          </a:p>
          <a:p>
            <a:pPr marL="0" indent="0">
              <a:buNone/>
            </a:pPr>
            <a:r>
              <a:rPr b="1" dirty="0"/>
              <a:t>Remote Guidance:</a:t>
            </a:r>
            <a:br>
              <a:rPr dirty="0"/>
            </a:br>
            <a:br>
              <a:rPr dirty="0"/>
            </a:br>
            <a:r>
              <a:rPr lang="en-GB" dirty="0"/>
              <a:t>A template for this activity is included in the digital workbook.</a:t>
            </a:r>
            <a:endParaRPr dirty="0"/>
          </a:p>
        </p:txBody>
      </p:sp>
    </p:spTree>
    <p:extLst>
      <p:ext uri="{BB962C8B-B14F-4D97-AF65-F5344CB8AC3E}">
        <p14:creationId xmlns:p14="http://schemas.microsoft.com/office/powerpoint/2010/main" val="1338659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0" name="Slide preview"/>
          <p:cNvSpPr>
            <a:spLocks noGrp="1" noRot="1" noChangeAspect="1"/>
          </p:cNvSpPr>
          <p:nvPr>
            <p:ph type="sldImg"/>
          </p:nvPr>
        </p:nvSpPr>
        <p:spPr/>
      </p:sp>
      <p:sp>
        <p:nvSpPr>
          <p:cNvPr id="10111"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4" name="Slide preview"/>
          <p:cNvSpPr>
            <a:spLocks noGrp="1" noRot="1" noChangeAspect="1"/>
          </p:cNvSpPr>
          <p:nvPr>
            <p:ph type="sldImg"/>
          </p:nvPr>
        </p:nvSpPr>
        <p:spPr/>
      </p:sp>
      <p:sp>
        <p:nvSpPr>
          <p:cNvPr id="10115" name="Notes"/>
          <p:cNvSpPr>
            <a:spLocks noGrp="1"/>
          </p:cNvSpPr>
          <p:nvPr>
            <p:ph type="body" idx="1"/>
          </p:nvPr>
        </p:nvSpPr>
        <p:spPr>
          <a:xfrm>
            <a:off x="685800" y="4400549"/>
            <a:ext cx="5486400" cy="4550267"/>
          </a:xfrm>
        </p:spPr>
        <p:txBody>
          <a:bodyPr wrap="square" rtlCol="0"/>
          <a:lstStyle/>
          <a:p>
            <a:pPr>
              <a:spcBef>
                <a:spcPts val="0"/>
              </a:spcBef>
            </a:pPr>
            <a:r>
              <a:rPr lang="en-US" b="1" dirty="0"/>
              <a:t>Trainer Guidance: </a:t>
            </a:r>
          </a:p>
          <a:p>
            <a:pPr>
              <a:spcBef>
                <a:spcPts val="0"/>
              </a:spcBef>
            </a:pPr>
            <a:endParaRPr lang="en-US" dirty="0"/>
          </a:p>
          <a:p>
            <a:pPr marL="0" indent="0">
              <a:buFont typeface="Arial" charset="0"/>
              <a:buNone/>
            </a:pPr>
            <a:r>
              <a:rPr lang="en-US" kern="1200" dirty="0">
                <a:solidFill>
                  <a:schemeClr val="tx1"/>
                </a:solidFill>
                <a:effectLst/>
                <a:latin typeface="+mn-lt"/>
                <a:ea typeface="+mn-ea"/>
                <a:cs typeface="+mn-cs"/>
              </a:rPr>
              <a:t>The enterprise is organized into cost centers. Each must contribute to project spending or people (the primary cost element) to the new effort. This creates some problems: </a:t>
            </a:r>
          </a:p>
          <a:p>
            <a:pPr marL="171450" lvl="0" indent="-171450">
              <a:buFont typeface="Arial" charset="0"/>
              <a:buChar char="•"/>
            </a:pPr>
            <a:r>
              <a:rPr lang="en-US" kern="1200" dirty="0">
                <a:solidFill>
                  <a:schemeClr val="tx1"/>
                </a:solidFill>
                <a:effectLst/>
                <a:latin typeface="+mn-lt"/>
                <a:ea typeface="+mn-ea"/>
                <a:cs typeface="+mn-cs"/>
              </a:rPr>
              <a:t>The project budget process is slow and complicated. It requires many individual cost center budgets to fund the project. </a:t>
            </a:r>
          </a:p>
          <a:p>
            <a:pPr marL="171450" lvl="0" indent="-171450">
              <a:buFont typeface="Arial" charset="0"/>
              <a:buChar char="•"/>
            </a:pPr>
            <a:r>
              <a:rPr lang="en-US" kern="1200" dirty="0">
                <a:solidFill>
                  <a:schemeClr val="tx1"/>
                </a:solidFill>
                <a:effectLst/>
                <a:latin typeface="+mn-lt"/>
                <a:ea typeface="+mn-ea"/>
                <a:cs typeface="+mn-cs"/>
              </a:rPr>
              <a:t>It drives teams to make fine-grained decisions far too early in the ‘cone of uncertainty.’ If they can’t identify all the tasks, how can they reasonably estimate how many people are needed, and for how long? Their hand is forced. </a:t>
            </a:r>
          </a:p>
          <a:p>
            <a:pPr marL="171450" lvl="0" indent="-171450">
              <a:buFont typeface="Arial" charset="0"/>
              <a:buChar char="•"/>
            </a:pPr>
            <a:r>
              <a:rPr lang="en-US" kern="1200" dirty="0">
                <a:solidFill>
                  <a:schemeClr val="tx1"/>
                </a:solidFill>
                <a:effectLst/>
                <a:latin typeface="+mn-lt"/>
                <a:ea typeface="+mn-ea"/>
                <a:cs typeface="+mn-cs"/>
              </a:rPr>
              <a:t>People are assigned on a temporary basis. After the project is complete, people return to their organizational silo for future assignment within their cost center. And if they don’t, other planned projects will suffer. </a:t>
            </a:r>
          </a:p>
          <a:p>
            <a:pPr marL="171450" lvl="0" indent="-171450">
              <a:buFont typeface="Arial" charset="0"/>
              <a:buChar char="•"/>
            </a:pPr>
            <a:r>
              <a:rPr lang="en-US" kern="1200" dirty="0">
                <a:solidFill>
                  <a:schemeClr val="tx1"/>
                </a:solidFill>
                <a:effectLst/>
                <a:latin typeface="+mn-lt"/>
                <a:ea typeface="+mn-ea"/>
                <a:cs typeface="+mn-cs"/>
              </a:rPr>
              <a:t>The model drives cost-center managers to make sure everyone is fully allocated to one or more projects. However, running product development at 100 percent utilization is an economic disaster, resulting in high variability between forecasted and actual, time and costs. </a:t>
            </a:r>
          </a:p>
          <a:p>
            <a:pPr marL="171450" lvl="0" indent="-171450">
              <a:buFont typeface="Arial" charset="0"/>
              <a:buChar char="•"/>
            </a:pPr>
            <a:r>
              <a:rPr lang="en-US" kern="1200" dirty="0">
                <a:solidFill>
                  <a:schemeClr val="tx1"/>
                </a:solidFill>
                <a:effectLst/>
                <a:latin typeface="+mn-lt"/>
                <a:ea typeface="+mn-ea"/>
                <a:cs typeface="+mn-cs"/>
              </a:rPr>
              <a:t>The model prevents individuals and teams from working together beyond a single project. This hinders learning, team performance, and employee engagement. And collocation is out of the question. What happens if the project takes longer than planned, which often happens. Many people will have moved on to other projects, and further delays will occur.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8" name="Slide preview"/>
          <p:cNvSpPr>
            <a:spLocks noGrp="1" noRot="1" noChangeAspect="1"/>
          </p:cNvSpPr>
          <p:nvPr>
            <p:ph type="sldImg"/>
          </p:nvPr>
        </p:nvSpPr>
        <p:spPr/>
      </p:sp>
      <p:sp>
        <p:nvSpPr>
          <p:cNvPr id="10119"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lang="en-GB" dirty="0"/>
          </a:p>
          <a:p>
            <a:pPr marL="0" indent="0">
              <a:buNone/>
            </a:pPr>
            <a:r>
              <a:rPr dirty="0"/>
              <a:t>Here’s an example of cost overrun – the blame game, etc. Product development cannot innovate without taking risks. Because it contains a high degree of technical uncertainty, it’s challenging to estimate product development: everyone knows that most things take longer than planned. Moreover, even when things go well, stakeholders may want a specific feature. That requires approval from a change control board, which adds further delay. Again, project-based funding hinders progress, culture change, and transparency.</a:t>
            </a:r>
            <a:r>
              <a:rPr lang="en-US" i="0" dirty="0">
                <a:effectLst/>
              </a:rPr>
              <a:t> Project overruns often result in the blame game, which is unproductive and unhealthy.</a:t>
            </a:r>
            <a:endParaRPr dirty="0"/>
          </a:p>
        </p:txBody>
      </p:sp>
    </p:spTree>
    <p:extLst>
      <p:ext uri="{BB962C8B-B14F-4D97-AF65-F5344CB8AC3E}">
        <p14:creationId xmlns:p14="http://schemas.microsoft.com/office/powerpoint/2010/main" val="2948981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2" name="Slide preview"/>
          <p:cNvSpPr>
            <a:spLocks noGrp="1" noRot="1" noChangeAspect="1"/>
          </p:cNvSpPr>
          <p:nvPr>
            <p:ph type="sldImg"/>
          </p:nvPr>
        </p:nvSpPr>
        <p:spPr/>
      </p:sp>
      <p:sp>
        <p:nvSpPr>
          <p:cNvPr id="10123"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b="1" dirty="0"/>
          </a:p>
          <a:p>
            <a:pPr marL="0" indent="0">
              <a:buNone/>
            </a:pPr>
            <a:r>
              <a:rPr dirty="0"/>
              <a:t>Ask: “What is our Lean-Agile solution?”</a:t>
            </a:r>
          </a:p>
          <a:p>
            <a:pPr>
              <a:buClr>
                <a:srgbClr val="FFFFFF">
                  <a:lumMod val="65000"/>
                </a:srgbClr>
              </a:buClr>
              <a:buSzPct val="75000"/>
            </a:pPr>
            <a:r>
              <a:rPr dirty="0"/>
              <a:t>Answer: We put the money in the value stream instead!</a:t>
            </a:r>
          </a:p>
          <a:p>
            <a:pPr marL="0" indent="0">
              <a:buNone/>
            </a:pPr>
            <a:r>
              <a:rPr dirty="0"/>
              <a:t>LPM still controls the </a:t>
            </a:r>
            <a:r>
              <a:rPr b="1" dirty="0"/>
              <a:t>total</a:t>
            </a:r>
            <a:r>
              <a:rPr dirty="0"/>
              <a:t> spend. But now, people are committed to the program for an extended period of time. This also increases empowerment as many of the day-to-day budget decisions can become decentralized and shift as needed. We increase trust and transparency.</a:t>
            </a:r>
            <a:endParaRPr lang="en-US" dirty="0"/>
          </a:p>
          <a:p>
            <a:pPr marL="0" indent="0">
              <a:buNone/>
            </a:pPr>
            <a:endParaRPr lang="en-US" dirty="0"/>
          </a:p>
          <a:p>
            <a:pPr marL="0" indent="0">
              <a:buNone/>
            </a:pPr>
            <a:r>
              <a:rPr lang="en-US" dirty="0"/>
              <a:t>The final bullet has the phrase “blame game.” “Blame game” is when team members spend time attempting to assign blame for a failure instead of using their time to actually do value producing work.</a:t>
            </a:r>
            <a:endParaRPr dirty="0"/>
          </a:p>
        </p:txBody>
      </p:sp>
    </p:spTree>
    <p:extLst>
      <p:ext uri="{BB962C8B-B14F-4D97-AF65-F5344CB8AC3E}">
        <p14:creationId xmlns:p14="http://schemas.microsoft.com/office/powerpoint/2010/main" val="153218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 name="Slide preview"/>
          <p:cNvSpPr>
            <a:spLocks noGrp="1" noRot="1" noChangeAspect="1"/>
          </p:cNvSpPr>
          <p:nvPr>
            <p:ph type="sldImg"/>
          </p:nvPr>
        </p:nvSpPr>
        <p:spPr/>
      </p:sp>
      <p:sp>
        <p:nvSpPr>
          <p:cNvPr id="10097" name="Notes"/>
          <p:cNvSpPr>
            <a:spLocks noGrp="1"/>
          </p:cNvSpPr>
          <p:nvPr>
            <p:ph type="body" idx="1"/>
          </p:nvPr>
        </p:nvSpPr>
        <p:spPr/>
        <p:txBody>
          <a:bodyPr wrap="square" rtlCol="0"/>
          <a:lstStyle/>
          <a:p>
            <a:pPr marL="0" indent="0">
              <a:buNone/>
            </a:pPr>
            <a:r>
              <a:rPr lang="en-GB" b="1" dirty="0"/>
              <a:t>Trainer Guidance:</a:t>
            </a:r>
          </a:p>
          <a:p>
            <a:pPr marL="0" indent="0">
              <a:buNone/>
            </a:pPr>
            <a:endParaRPr lang="en-GB" b="1" dirty="0"/>
          </a:p>
          <a:p>
            <a:pPr marL="0" indent="0">
              <a:buNone/>
            </a:pPr>
            <a:r>
              <a:rPr lang="en-GB" dirty="0"/>
              <a:t>Review the lesson 5 topics with the class. This lesson will focus on the Strategy and Investment Funding dimension of the Lean Portfolio Management competency.</a:t>
            </a:r>
          </a:p>
        </p:txBody>
      </p:sp>
    </p:spTree>
    <p:extLst>
      <p:ext uri="{BB962C8B-B14F-4D97-AF65-F5344CB8AC3E}">
        <p14:creationId xmlns:p14="http://schemas.microsoft.com/office/powerpoint/2010/main" val="3638988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6" name="Slide preview"/>
          <p:cNvSpPr>
            <a:spLocks noGrp="1" noRot="1" noChangeAspect="1"/>
          </p:cNvSpPr>
          <p:nvPr>
            <p:ph type="sldImg"/>
          </p:nvPr>
        </p:nvSpPr>
        <p:spPr/>
      </p:sp>
      <p:sp>
        <p:nvSpPr>
          <p:cNvPr id="10127" name="Notes"/>
          <p:cNvSpPr>
            <a:spLocks noGrp="1"/>
          </p:cNvSpPr>
          <p:nvPr>
            <p:ph type="body" idx="1"/>
          </p:nvPr>
        </p:nvSpPr>
        <p:spPr/>
        <p:txBody>
          <a:bodyPr wrap="square" rtlCol="0"/>
          <a:lstStyle/>
          <a:p>
            <a:pPr marL="0" indent="0">
              <a:buNone/>
            </a:pPr>
            <a:r>
              <a:rPr b="1" dirty="0"/>
              <a:t>Trainer Guidance:</a:t>
            </a:r>
            <a:endParaRPr lang="en-US" b="1" dirty="0"/>
          </a:p>
          <a:p>
            <a:pPr marL="0" indent="0">
              <a:buNone/>
            </a:pPr>
            <a:endParaRPr lang="en-GB" dirty="0"/>
          </a:p>
          <a:p>
            <a:pPr marL="0" indent="0">
              <a:buNone/>
            </a:pPr>
            <a:r>
              <a:rPr dirty="0"/>
              <a:t>When we fund a value stream, the local content authority (product or solution management) can make the decision of whether to keep investing in a feature that requires more investment or shift direction. We have many options now when we overrun, and they’re all based on the economic decision-making framework.</a:t>
            </a:r>
          </a:p>
        </p:txBody>
      </p:sp>
    </p:spTree>
    <p:extLst>
      <p:ext uri="{BB962C8B-B14F-4D97-AF65-F5344CB8AC3E}">
        <p14:creationId xmlns:p14="http://schemas.microsoft.com/office/powerpoint/2010/main" val="889816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0" name="Slide preview"/>
          <p:cNvSpPr>
            <a:spLocks noGrp="1" noRot="1" noChangeAspect="1"/>
          </p:cNvSpPr>
          <p:nvPr>
            <p:ph type="sldImg"/>
          </p:nvPr>
        </p:nvSpPr>
        <p:spPr/>
      </p:sp>
      <p:sp>
        <p:nvSpPr>
          <p:cNvPr id="10131" name="Notes"/>
          <p:cNvSpPr>
            <a:spLocks noGrp="1"/>
          </p:cNvSpPr>
          <p:nvPr>
            <p:ph type="body" idx="1"/>
          </p:nvPr>
        </p:nvSpPr>
        <p:spPr/>
        <p:txBody>
          <a:bodyPr wrap="square" rtlCol="0"/>
          <a:lstStyle/>
          <a:p>
            <a:pPr marL="0" indent="0">
              <a:buNone/>
            </a:pPr>
            <a:r>
              <a:rPr lang="en-GB" b="1" dirty="0"/>
              <a:t>Trainer Guidance: </a:t>
            </a:r>
          </a:p>
          <a:p>
            <a:pPr marL="0" indent="0">
              <a:buNone/>
            </a:pPr>
            <a:endParaRPr lang="en-GB" b="1" dirty="0"/>
          </a:p>
          <a:p>
            <a:pPr marL="0" indent="0">
              <a:buNone/>
            </a:pPr>
            <a:r>
              <a:rPr lang="en-US" dirty="0"/>
              <a:t>Guardrails describe portfolio-level budgeting, spending, and governance policies that:</a:t>
            </a:r>
          </a:p>
          <a:p>
            <a:pPr marL="350838" indent="-342900">
              <a:buClr>
                <a:schemeClr val="tx1"/>
              </a:buClr>
              <a:buSzPct val="100000"/>
              <a:buFont typeface="+mj-lt"/>
              <a:buAutoNum type="arabicPeriod"/>
            </a:pPr>
            <a:r>
              <a:rPr lang="en-US" dirty="0"/>
              <a:t>Ensure the mix of investments balance near-term opportunities and long-term strategy and growth</a:t>
            </a:r>
          </a:p>
          <a:p>
            <a:pPr marL="350838" indent="-342900">
              <a:buClr>
                <a:schemeClr val="tx1"/>
              </a:buClr>
              <a:buSzPct val="100000"/>
              <a:buFont typeface="+mj-lt"/>
              <a:buAutoNum type="arabicPeriod"/>
            </a:pPr>
            <a:r>
              <a:rPr lang="en-US" dirty="0"/>
              <a:t>Balance the backlog of new business Features with the need to continuously invest in the Architectural Runway and maintenance to avoid obsolescence and technical debt</a:t>
            </a:r>
          </a:p>
          <a:p>
            <a:pPr marL="350838" indent="-342900">
              <a:buClr>
                <a:schemeClr val="tx1"/>
              </a:buClr>
              <a:buSzPct val="100000"/>
              <a:buFont typeface="+mj-lt"/>
              <a:buAutoNum type="arabicPeriod"/>
            </a:pPr>
            <a:r>
              <a:rPr lang="en-US" dirty="0"/>
              <a:t>Ensure large, significant investments (Epics) are approved appropriately</a:t>
            </a:r>
          </a:p>
          <a:p>
            <a:pPr marL="350838" indent="-342900">
              <a:buClr>
                <a:schemeClr val="tx1"/>
              </a:buClr>
              <a:buSzPct val="100000"/>
              <a:buFont typeface="+mj-lt"/>
              <a:buAutoNum type="arabicPeriod"/>
            </a:pPr>
            <a:r>
              <a:rPr lang="en-US" dirty="0"/>
              <a:t>Actively engage Business Owners to ensure the priorities of the ARTs and Solution Trains are in alignment with the portfolio</a:t>
            </a:r>
          </a:p>
          <a:p>
            <a:pPr marL="0" indent="0">
              <a:buNone/>
            </a:pPr>
            <a:endParaRPr lang="en-GB" b="1"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1" name="Slide preview"/>
          <p:cNvSpPr>
            <a:spLocks noGrp="1" noRot="1" noChangeAspect="1"/>
          </p:cNvSpPr>
          <p:nvPr>
            <p:ph type="sldImg"/>
          </p:nvPr>
        </p:nvSpPr>
        <p:spPr/>
      </p:sp>
      <p:sp>
        <p:nvSpPr>
          <p:cNvPr id="10082" name="Notes"/>
          <p:cNvSpPr>
            <a:spLocks noGrp="1"/>
          </p:cNvSpPr>
          <p:nvPr>
            <p:ph type="body" idx="1"/>
          </p:nvPr>
        </p:nvSpPr>
        <p:spPr/>
        <p:txBody>
          <a:bodyPr wrap="square" rtlCol="0"/>
          <a:lstStyle/>
          <a:p>
            <a:pPr marL="0" indent="0">
              <a:buNone/>
            </a:pPr>
            <a:endParaRPr b="1" dirty="0"/>
          </a:p>
        </p:txBody>
      </p:sp>
    </p:spTree>
    <p:extLst>
      <p:ext uri="{BB962C8B-B14F-4D97-AF65-F5344CB8AC3E}">
        <p14:creationId xmlns:p14="http://schemas.microsoft.com/office/powerpoint/2010/main" val="1466285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5" name="Slide preview"/>
          <p:cNvSpPr>
            <a:spLocks noGrp="1" noRot="1" noChangeAspect="1"/>
          </p:cNvSpPr>
          <p:nvPr>
            <p:ph type="sldImg"/>
          </p:nvPr>
        </p:nvSpPr>
        <p:spPr/>
      </p:sp>
      <p:sp>
        <p:nvSpPr>
          <p:cNvPr id="10086"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b="1" dirty="0"/>
          </a:p>
          <a:p>
            <a:pPr marL="0" indent="0">
              <a:buNone/>
            </a:pPr>
            <a:r>
              <a:rPr lang="en-GB" b="0" i="0" dirty="0">
                <a:effectLst/>
              </a:rPr>
              <a:t>The Portfolio Kanban system is a method to visualize and manage the flow of portfolio epics, from ideation through analysis, implementation, and completion.</a:t>
            </a:r>
            <a:br>
              <a:rPr lang="en-GB" dirty="0"/>
            </a:br>
            <a:br>
              <a:rPr lang="en-GB" dirty="0"/>
            </a:br>
            <a:r>
              <a:rPr lang="en-GB" b="0" i="0" dirty="0">
                <a:effectLst/>
              </a:rPr>
              <a:t>The portfolio Kanban is particularly important in that it helps align strategy and execution by identifying, communicating, and governing the selection of the largest and most strategic initiatives (Epics) for a SAFe portfolio. The portfolio Kanban is operated under the auspices of Lean Portfolio Management who use the strategic portfolio review and portfolio sync events to manage and monitor the flow of work.</a:t>
            </a:r>
            <a:endParaRPr dirty="0"/>
          </a:p>
        </p:txBody>
      </p:sp>
    </p:spTree>
    <p:extLst>
      <p:ext uri="{BB962C8B-B14F-4D97-AF65-F5344CB8AC3E}">
        <p14:creationId xmlns:p14="http://schemas.microsoft.com/office/powerpoint/2010/main" val="2202793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E87CFB-9A71-4D48-B44E-D24D83ECC529}"/>
              </a:ext>
            </a:extLst>
          </p:cNvPr>
          <p:cNvSpPr>
            <a:spLocks noGrp="1"/>
          </p:cNvSpPr>
          <p:nvPr>
            <p:ph type="body" idx="1"/>
          </p:nvPr>
        </p:nvSpPr>
        <p:spPr>
          <a:xfrm>
            <a:off x="685800" y="3988425"/>
            <a:ext cx="5486400" cy="4949513"/>
          </a:xfrm>
        </p:spPr>
        <p:txBody>
          <a:bodyPr/>
          <a:lstStyle/>
          <a:p>
            <a:r>
              <a:rPr lang="en-US" b="1" dirty="0"/>
              <a:t>Trainer Guidance: </a:t>
            </a:r>
          </a:p>
          <a:p>
            <a:endParaRPr lang="en-US" dirty="0"/>
          </a:p>
          <a:p>
            <a:r>
              <a:rPr lang="en-US" dirty="0"/>
              <a:t>The Portfolio Kanban system is a method to visualize and manage the flow of portfolio Epics, from ideation through analysis, implementation, and completion. </a:t>
            </a:r>
          </a:p>
          <a:p>
            <a:endParaRPr lang="en-US" dirty="0"/>
          </a:p>
          <a:p>
            <a:r>
              <a:rPr lang="en-US" dirty="0"/>
              <a:t>There are several Kanban systems used throughout SAFe, including the team, program, solution, and portfolio Kanban systems. These systems help match demand to capacity based on Work in Process (WIP) limits, and visualizing bottlenecks in each process state helps identify opportunities for relentless improvement. Kanban systems also include policies governing the entry and exit of work items in each state. </a:t>
            </a:r>
          </a:p>
          <a:p>
            <a:endParaRPr lang="en-US" dirty="0"/>
          </a:p>
          <a:p>
            <a:r>
              <a:rPr lang="en-US" dirty="0"/>
              <a:t>The portfolio Kanban system, as illustrated on this slide, describes the process states that an epic goes through on its way to from creation through completion. The advancement of the epic through the portfolio </a:t>
            </a:r>
            <a:r>
              <a:rPr lang="en-US" dirty="0" err="1"/>
              <a:t>kanban</a:t>
            </a:r>
            <a:r>
              <a:rPr lang="en-US" dirty="0"/>
              <a:t> is coordinated by the epic owner. </a:t>
            </a:r>
            <a:r>
              <a:rPr lang="en-US" b="0" i="0" kern="1200" dirty="0">
                <a:solidFill>
                  <a:schemeClr val="tx1"/>
                </a:solidFill>
                <a:effectLst/>
                <a:ea typeface="+mn-ea"/>
                <a:cs typeface="Arial" panose="020B0604020202020204" pitchFamily="34" charset="0"/>
              </a:rPr>
              <a:t>Each of the default portfolio Kanban states is described in the details on the slides that follow. It’s important to note that these portfolio Kanban states represent an example process. The design of the Kanban should evolve to reflect improvements the default Kanban states based on relevant portfolio experience. These improvements may include adjusting WIP limits, splitting or combining Kanban states, or adding classes of service to optimize the flow and priority of epics. </a:t>
            </a:r>
          </a:p>
          <a:p>
            <a:endParaRPr lang="en-US" b="0" i="0" kern="1200" dirty="0">
              <a:solidFill>
                <a:schemeClr val="tx1"/>
              </a:solidFill>
              <a:effectLst/>
              <a:ea typeface="+mn-ea"/>
              <a:cs typeface="Arial" panose="020B0604020202020204" pitchFamily="34" charset="0"/>
            </a:endParaRPr>
          </a:p>
          <a:p>
            <a:r>
              <a:rPr lang="en-US" b="0" i="0" kern="1200" dirty="0">
                <a:solidFill>
                  <a:schemeClr val="tx1"/>
                </a:solidFill>
                <a:effectLst/>
                <a:ea typeface="+mn-ea"/>
                <a:cs typeface="Arial" panose="020B0604020202020204" pitchFamily="34" charset="0"/>
              </a:rPr>
              <a:t>At the bottom of each state are the entry criteria that describe when new work can be pulled from the previous state.</a:t>
            </a:r>
            <a:br>
              <a:rPr lang="en-US" dirty="0"/>
            </a:br>
            <a:endParaRPr lang="en-US" dirty="0"/>
          </a:p>
        </p:txBody>
      </p:sp>
    </p:spTree>
    <p:extLst>
      <p:ext uri="{BB962C8B-B14F-4D97-AF65-F5344CB8AC3E}">
        <p14:creationId xmlns:p14="http://schemas.microsoft.com/office/powerpoint/2010/main" val="2092922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7" name="Slide preview"/>
          <p:cNvSpPr>
            <a:spLocks noGrp="1" noRot="1" noChangeAspect="1"/>
          </p:cNvSpPr>
          <p:nvPr>
            <p:ph type="sldImg"/>
          </p:nvPr>
        </p:nvSpPr>
        <p:spPr/>
      </p:sp>
      <p:sp>
        <p:nvSpPr>
          <p:cNvPr id="10168" name="Notes"/>
          <p:cNvSpPr>
            <a:spLocks noGrp="1"/>
          </p:cNvSpPr>
          <p:nvPr>
            <p:ph type="body" idx="1"/>
          </p:nvPr>
        </p:nvSpPr>
        <p:spPr>
          <a:xfrm>
            <a:off x="685800" y="4400549"/>
            <a:ext cx="5486400" cy="4408599"/>
          </a:xfrm>
        </p:spPr>
        <p:txBody>
          <a:bodyPr wrap="square" rtlCol="0"/>
          <a:lstStyle/>
          <a:p>
            <a:pPr marL="0" indent="0">
              <a:buNone/>
            </a:pPr>
            <a:r>
              <a:rPr b="1" dirty="0"/>
              <a:t>Trainer Guidance: </a:t>
            </a:r>
          </a:p>
          <a:p>
            <a:pPr marL="0" indent="0">
              <a:buNone/>
            </a:pPr>
            <a:endParaRPr lang="en-GB" dirty="0"/>
          </a:p>
          <a:p>
            <a:pPr marL="0" indent="0">
              <a:buNone/>
            </a:pPr>
            <a:r>
              <a:rPr dirty="0"/>
              <a:t>The funnel is used to capture all new big ideas. They can come from any source and may be business or technical concepts (enablers). </a:t>
            </a:r>
            <a:endParaRPr lang="en-US" dirty="0"/>
          </a:p>
          <a:p>
            <a:pPr marL="0" indent="0">
              <a:buNone/>
            </a:pPr>
            <a:endParaRPr lang="en-US" dirty="0"/>
          </a:p>
          <a:p>
            <a:pPr marL="0" indent="0">
              <a:buNone/>
            </a:pPr>
            <a:r>
              <a:rPr dirty="0"/>
              <a:t>Typical drivers of Epics </a:t>
            </a:r>
            <a:r>
              <a:rPr lang="en-US" dirty="0"/>
              <a:t>include:</a:t>
            </a:r>
          </a:p>
          <a:p>
            <a:pPr marL="171450" indent="-171450">
              <a:buFont typeface="Arial" panose="020B0604020202020204" pitchFamily="34" charset="0"/>
              <a:buChar char="•"/>
            </a:pPr>
            <a:r>
              <a:rPr dirty="0"/>
              <a:t>Strategic Themes</a:t>
            </a:r>
            <a:endParaRPr lang="en-GB" dirty="0"/>
          </a:p>
          <a:p>
            <a:pPr marL="171450" indent="-171450">
              <a:buFont typeface="Arial" panose="020B0604020202020204" pitchFamily="34" charset="0"/>
              <a:buChar char="•"/>
            </a:pPr>
            <a:r>
              <a:rPr dirty="0"/>
              <a:t>unanticipated changes in the marketplace</a:t>
            </a:r>
            <a:endParaRPr lang="en-GB" dirty="0"/>
          </a:p>
          <a:p>
            <a:pPr marL="171450" indent="-171450">
              <a:buFont typeface="Arial" panose="020B0604020202020204" pitchFamily="34" charset="0"/>
              <a:buChar char="•"/>
            </a:pPr>
            <a:r>
              <a:rPr dirty="0"/>
              <a:t>business acquisitions</a:t>
            </a:r>
            <a:endParaRPr lang="en-GB" dirty="0"/>
          </a:p>
          <a:p>
            <a:pPr marL="171450" indent="-171450">
              <a:buFont typeface="Arial" panose="020B0604020202020204" pitchFamily="34" charset="0"/>
              <a:buChar char="•"/>
            </a:pPr>
            <a:r>
              <a:rPr lang="en-US" dirty="0"/>
              <a:t>M</a:t>
            </a:r>
            <a:r>
              <a:rPr dirty="0"/>
              <a:t>ergers</a:t>
            </a:r>
            <a:endParaRPr lang="en-GB" dirty="0"/>
          </a:p>
          <a:p>
            <a:pPr marL="171450" indent="-171450">
              <a:buFont typeface="Arial" panose="020B0604020202020204" pitchFamily="34" charset="0"/>
              <a:buChar char="•"/>
            </a:pPr>
            <a:r>
              <a:rPr dirty="0"/>
              <a:t>responses to competitors</a:t>
            </a:r>
            <a:endParaRPr lang="en-GB" dirty="0"/>
          </a:p>
          <a:p>
            <a:pPr marL="171450" indent="-171450">
              <a:buFont typeface="Arial" panose="020B0604020202020204" pitchFamily="34" charset="0"/>
              <a:buChar char="•"/>
            </a:pPr>
            <a:r>
              <a:rPr dirty="0"/>
              <a:t>improving the efficiency or cost of a solution or its operation</a:t>
            </a:r>
            <a:endParaRPr lang="en-GB" dirty="0"/>
          </a:p>
          <a:p>
            <a:pPr marL="171450" indent="-171450">
              <a:buFont typeface="Arial" panose="020B0604020202020204" pitchFamily="34" charset="0"/>
              <a:buChar char="•"/>
            </a:pPr>
            <a:r>
              <a:rPr dirty="0"/>
              <a:t>problems with existing solutions that hinder business or technical performance</a:t>
            </a:r>
            <a:endParaRPr lang="en-US" dirty="0"/>
          </a:p>
          <a:p>
            <a:pPr marL="0" indent="0">
              <a:buNone/>
            </a:pPr>
            <a:endParaRPr lang="en-US" dirty="0"/>
          </a:p>
          <a:p>
            <a:pPr marL="0" indent="0">
              <a:buNone/>
            </a:pPr>
            <a:r>
              <a:rPr dirty="0"/>
              <a:t>Epics are typically described using a short phrase on card, such as, “self-service for all auto loans.” Epics that meet the decision criteria are then moved to the next state, ‘Reviewing.’ There is no WIP limit for the funnel since it’s just used for intake of potential new Epics.</a:t>
            </a:r>
            <a:r>
              <a:rPr lang="en-US" i="0" dirty="0">
                <a:effectLst/>
              </a:rPr>
              <a:t> Epics could come from team members, from hackathons, from customers, from partners, from numerous other sources.</a:t>
            </a:r>
            <a:endParaRPr dirty="0"/>
          </a:p>
        </p:txBody>
      </p:sp>
    </p:spTree>
    <p:extLst>
      <p:ext uri="{BB962C8B-B14F-4D97-AF65-F5344CB8AC3E}">
        <p14:creationId xmlns:p14="http://schemas.microsoft.com/office/powerpoint/2010/main" val="999973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7" name="Slide preview"/>
          <p:cNvSpPr>
            <a:spLocks noGrp="1" noRot="1" noChangeAspect="1"/>
          </p:cNvSpPr>
          <p:nvPr>
            <p:ph type="sldImg"/>
          </p:nvPr>
        </p:nvSpPr>
        <p:spPr/>
      </p:sp>
      <p:sp>
        <p:nvSpPr>
          <p:cNvPr id="10098" name="Notes"/>
          <p:cNvSpPr>
            <a:spLocks noGrp="1"/>
          </p:cNvSpPr>
          <p:nvPr>
            <p:ph type="body" idx="1"/>
          </p:nvPr>
        </p:nvSpPr>
        <p:spPr>
          <a:xfrm>
            <a:off x="685800" y="4400550"/>
            <a:ext cx="5486400" cy="3086100"/>
          </a:xfrm>
        </p:spPr>
        <p:txBody>
          <a:bodyPr wrap="square" rtlCol="0"/>
          <a:lstStyle/>
          <a:p>
            <a:pPr marL="0" indent="0">
              <a:buNone/>
            </a:pPr>
            <a:r>
              <a:rPr b="1" dirty="0"/>
              <a:t>Trainer Guidance: </a:t>
            </a:r>
            <a:endParaRPr lang="en-US" b="1" dirty="0"/>
          </a:p>
          <a:p>
            <a:pPr marL="0" indent="0">
              <a:buNone/>
            </a:pPr>
            <a:endParaRPr b="1" dirty="0"/>
          </a:p>
          <a:p>
            <a:pPr marL="0" indent="0">
              <a:buNone/>
            </a:pPr>
            <a:r>
              <a:rPr lang="en-GB" dirty="0"/>
              <a:t>The Lean </a:t>
            </a:r>
            <a:r>
              <a:rPr lang="en-GB" dirty="0" err="1"/>
              <a:t>Startup</a:t>
            </a:r>
            <a:r>
              <a:rPr lang="en-GB" dirty="0"/>
              <a:t> strategy recommends a highly iterative build-measure-learn cycle for product innovation and strategic investments. This strategy for implementing epics provides the economic and strategic advantages of a Lean </a:t>
            </a:r>
            <a:r>
              <a:rPr lang="en-GB" dirty="0" err="1"/>
              <a:t>startup</a:t>
            </a:r>
            <a:r>
              <a:rPr lang="en-GB" dirty="0"/>
              <a:t> by managing investment and risk incrementally while leveraging the flow and visibility benefits of SAFe.</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minimum viable product (MVP) is developed as part of the Lean </a:t>
            </a:r>
            <a:r>
              <a:rPr lang="en-GB" dirty="0" err="1"/>
              <a:t>startup</a:t>
            </a:r>
            <a:r>
              <a:rPr lang="en-GB" dirty="0"/>
              <a:t> cycle. It includes the smallest portion of the epic needed to understand whether or not the epic hypothesis statement is validated. This MVP will be the part of the epic flowing through the rest of the portfolio Kanban system.</a:t>
            </a:r>
          </a:p>
          <a:p>
            <a:pPr marL="0" indent="0">
              <a:buNone/>
            </a:pPr>
            <a:endParaRPr lang="en-GB" dirty="0"/>
          </a:p>
          <a:p>
            <a:pPr marL="0" indent="0">
              <a:buNone/>
            </a:pPr>
            <a:r>
              <a:rPr lang="en-GB" dirty="0"/>
              <a:t>Gathering the data necessary to prove or disprove the Epic Hypothesis is a highly iterative process that continues until a data-driven result is obtained or the team consumes the MVP budget. </a:t>
            </a:r>
          </a:p>
          <a:p>
            <a:pPr marL="0" indent="0">
              <a:buNone/>
            </a:pPr>
            <a:endParaRPr lang="en-GB" b="0" i="0" dirty="0">
              <a:solidFill>
                <a:srgbClr val="333333"/>
              </a:solidFill>
              <a:effectLst/>
              <a:latin typeface="Open Sans"/>
            </a:endParaRPr>
          </a:p>
          <a:p>
            <a:pPr marL="0" indent="0">
              <a:buFont typeface="Arial" panose="020B0604020202020204" pitchFamily="34" charset="0"/>
              <a:buNone/>
            </a:pPr>
            <a:r>
              <a:rPr lang="en-GB" b="0" i="0" dirty="0">
                <a:effectLst/>
              </a:rPr>
              <a:t>If the hypothesis is proven true,  the epic enters the persevere state, which  will drive more work by implementing additional features and capabilities. ARTs manage any further investment in the Epic via ongoing WSJF feature prioritization of the Program Backlog. Local features identified by the ART, and those from the epic, compete during routine WSJF reprioritization. </a:t>
            </a:r>
          </a:p>
          <a:p>
            <a:pPr marL="0" indent="0">
              <a:buFont typeface="Arial" panose="020B0604020202020204" pitchFamily="34" charset="0"/>
              <a:buNone/>
            </a:pPr>
            <a:endParaRPr lang="en-GB" b="0" i="0" dirty="0">
              <a:effectLst/>
            </a:endParaRPr>
          </a:p>
          <a:p>
            <a:pPr marL="0" indent="0">
              <a:buFont typeface="Arial" panose="020B0604020202020204" pitchFamily="34" charset="0"/>
              <a:buNone/>
            </a:pPr>
            <a:r>
              <a:rPr lang="en-GB" b="0" i="0" dirty="0">
                <a:effectLst/>
              </a:rPr>
              <a:t>However, if the hypothesis is proven false, Epic owners can decide to pivot by creating a new epic for LPM review or dropping the initiative altogether and switching to other work in the backlog. After evaluating an epic’s hypothesis, it may or may not be considered to remain as a portfolio concern. However, the Epic Owner may have some ongoing responsibilities for stewardship and follow-up.</a:t>
            </a:r>
            <a:endParaRPr lang="en-GB" dirty="0"/>
          </a:p>
          <a:p>
            <a:pPr marL="0" indent="0">
              <a:buNone/>
            </a:pPr>
            <a:endParaRPr lang="en-GB" dirty="0"/>
          </a:p>
        </p:txBody>
      </p:sp>
    </p:spTree>
    <p:extLst>
      <p:ext uri="{BB962C8B-B14F-4D97-AF65-F5344CB8AC3E}">
        <p14:creationId xmlns:p14="http://schemas.microsoft.com/office/powerpoint/2010/main" val="1484587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 name="Slide preview"/>
          <p:cNvSpPr>
            <a:spLocks noGrp="1" noRot="1" noChangeAspect="1"/>
          </p:cNvSpPr>
          <p:nvPr>
            <p:ph type="sldImg"/>
          </p:nvPr>
        </p:nvSpPr>
        <p:spPr/>
      </p:sp>
      <p:sp>
        <p:nvSpPr>
          <p:cNvPr id="10087" name="Notes"/>
          <p:cNvSpPr>
            <a:spLocks noGrp="1"/>
          </p:cNvSpPr>
          <p:nvPr>
            <p:ph type="body" idx="1"/>
          </p:nvPr>
        </p:nvSpPr>
        <p:spPr/>
        <p:txBody>
          <a:bodyPr wrap="square" rtlCol="0"/>
          <a:lstStyle/>
          <a:p>
            <a:pPr marL="0" indent="0">
              <a:buNone/>
            </a:pPr>
            <a:r>
              <a:rPr lang="en-GB" b="1" dirty="0"/>
              <a:t>Trainer Guidance:</a:t>
            </a:r>
            <a:br>
              <a:rPr lang="en-GB" dirty="0"/>
            </a:br>
            <a:br>
              <a:rPr lang="en-GB" dirty="0"/>
            </a:br>
            <a:r>
              <a:rPr lang="en-GB" dirty="0"/>
              <a:t>You may recommend the following articles to the learners, which are also listed in their workbooks: </a:t>
            </a:r>
            <a:r>
              <a:rPr lang="en-GB" i="1" dirty="0"/>
              <a:t>Lean Portfolio Management, Strategic Themes, Portfolio Vision, Lean Budgets, Guardrails, Portfolio Kanban, Epics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 name="Slide preview"/>
          <p:cNvSpPr>
            <a:spLocks noGrp="1" noRot="1" noChangeAspect="1"/>
          </p:cNvSpPr>
          <p:nvPr>
            <p:ph type="sldImg"/>
          </p:nvPr>
        </p:nvSpPr>
        <p:spPr/>
      </p:sp>
      <p:sp>
        <p:nvSpPr>
          <p:cNvPr id="10005" name="Notes"/>
          <p:cNvSpPr>
            <a:spLocks noGrp="1"/>
          </p:cNvSpPr>
          <p:nvPr>
            <p:ph type="body" idx="1"/>
          </p:nvPr>
        </p:nvSpPr>
        <p:spPr/>
        <p:txBody>
          <a:bodyPr wrap="square" rtlCol="0"/>
          <a:lstStyle/>
          <a:p>
            <a:pPr marL="0" indent="0">
              <a:buNone/>
            </a:pPr>
            <a:r>
              <a:rPr lang="en-GB" b="1" dirty="0"/>
              <a:t>Trainer Guidance:</a:t>
            </a:r>
            <a:br>
              <a:rPr lang="en-GB" dirty="0"/>
            </a:br>
            <a:br>
              <a:rPr lang="en-GB" dirty="0"/>
            </a:br>
            <a:r>
              <a:rPr lang="en-GB" dirty="0"/>
              <a:t>Review each learning objective for Lesson 5 with the class.</a:t>
            </a:r>
          </a:p>
        </p:txBody>
      </p:sp>
    </p:spTree>
    <p:extLst>
      <p:ext uri="{BB962C8B-B14F-4D97-AF65-F5344CB8AC3E}">
        <p14:creationId xmlns:p14="http://schemas.microsoft.com/office/powerpoint/2010/main" val="122191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2" name="Slide preview"/>
          <p:cNvSpPr>
            <a:spLocks noGrp="1" noRot="1" noChangeAspect="1"/>
          </p:cNvSpPr>
          <p:nvPr>
            <p:ph type="sldImg"/>
          </p:nvPr>
        </p:nvSpPr>
        <p:spPr/>
      </p:sp>
      <p:sp>
        <p:nvSpPr>
          <p:cNvPr id="10013"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b="1" dirty="0"/>
          </a:p>
          <a:p>
            <a:pPr marL="0" indent="0">
              <a:buNone/>
            </a:pPr>
            <a:r>
              <a:rPr dirty="0"/>
              <a:t>Most enterprises don’t have a clear understanding of strategy. Lean portfolio management aims to create that clarity.</a:t>
            </a:r>
            <a:endParaRPr lang="en-US" dirty="0"/>
          </a:p>
          <a:p>
            <a:pPr marL="0" indent="0">
              <a:buNone/>
            </a:pPr>
            <a:endParaRPr dirty="0"/>
          </a:p>
          <a:p>
            <a:pPr marL="0" indent="0">
              <a:buNone/>
            </a:pPr>
            <a:r>
              <a:rPr b="1" dirty="0"/>
              <a:t>References: </a:t>
            </a:r>
            <a:r>
              <a:rPr i="1" dirty="0"/>
              <a:t>Escape Velocity </a:t>
            </a:r>
            <a:r>
              <a:rPr dirty="0"/>
              <a:t>by Geoffrey Moore</a:t>
            </a:r>
          </a:p>
          <a:p>
            <a:pPr marL="0" indent="0">
              <a:buNone/>
            </a:pPr>
            <a:r>
              <a:rPr dirty="0"/>
              <a:t> </a:t>
            </a:r>
          </a:p>
        </p:txBody>
      </p:sp>
    </p:spTree>
    <p:extLst>
      <p:ext uri="{BB962C8B-B14F-4D97-AF65-F5344CB8AC3E}">
        <p14:creationId xmlns:p14="http://schemas.microsoft.com/office/powerpoint/2010/main" val="52966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4" name="Slide preview"/>
          <p:cNvSpPr>
            <a:spLocks noGrp="1" noRot="1" noChangeAspect="1"/>
          </p:cNvSpPr>
          <p:nvPr>
            <p:ph type="sldImg"/>
          </p:nvPr>
        </p:nvSpPr>
        <p:spPr/>
      </p:sp>
      <p:sp>
        <p:nvSpPr>
          <p:cNvPr id="10035" name="Notes"/>
          <p:cNvSpPr>
            <a:spLocks noGrp="1"/>
          </p:cNvSpPr>
          <p:nvPr>
            <p:ph type="body" idx="1"/>
          </p:nvPr>
        </p:nvSpPr>
        <p:spPr>
          <a:xfrm>
            <a:off x="685800" y="4400550"/>
            <a:ext cx="5486400" cy="2876013"/>
          </a:xfrm>
        </p:spPr>
        <p:txBody>
          <a:bodyPr wrap="square" rtlCol="0"/>
          <a:lstStyle/>
          <a:p>
            <a:pPr marL="0" indent="0">
              <a:buNone/>
            </a:pPr>
            <a:r>
              <a:rPr b="1" dirty="0"/>
              <a:t>Trainer Guidance: </a:t>
            </a:r>
            <a:endParaRPr lang="en-US" b="1" dirty="0"/>
          </a:p>
          <a:p>
            <a:pPr marL="0" indent="0">
              <a:buNone/>
            </a:pPr>
            <a:endParaRPr lang="en-GB" dirty="0"/>
          </a:p>
          <a:p>
            <a:pPr marL="0" indent="0">
              <a:buNone/>
            </a:pPr>
            <a:r>
              <a:rPr dirty="0"/>
              <a:t>SAFe did not invent portfolios. Every organization has an established structure to prioritize and govern investments. SAFe’s portfolio is different in the way these functions are performed because it is based on Lean-Agile principles and the Lean-Agile mindset. </a:t>
            </a:r>
          </a:p>
          <a:p>
            <a:pPr marL="0" indent="0">
              <a:buNone/>
            </a:pPr>
            <a:endParaRPr lang="en-US" b="1" dirty="0"/>
          </a:p>
          <a:p>
            <a:pPr marL="0" indent="0">
              <a:buNone/>
            </a:pPr>
            <a:r>
              <a:rPr b="1" dirty="0"/>
              <a:t>Tip: </a:t>
            </a:r>
            <a:r>
              <a:rPr dirty="0"/>
              <a:t>Ask the class, “What is a portfolio in your own worlds?” Some of the common answers include: “Our portfolio is a collection of work,” or “Our portfolio is a set of projects and investments.” Explain that the SAFe portfolio contains one or more development value streams, each of which support developing solutions that an enterprise or government agency needs to accomplish its business mission. A portfolio is often a single business unit to support a value stream and the solution it produces. It is a subset of the business. Solutions are what constitutes the portfolio. </a:t>
            </a:r>
            <a:endParaRPr lang="en-US" dirty="0"/>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solutions are long lasting, they are built and maintained via stable teams and ARTs, reducing long-term costs associated with project-based funding and increasing quality. Solution performance as measured by KPIs informs the portfolio in ongoing funding choices.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funding of value streams in portfolios that manage market-facing products is influenced and often “right-sized” by the revenue and profit generated by these solutions.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dirty="0"/>
          </a:p>
        </p:txBody>
      </p:sp>
    </p:spTree>
    <p:extLst>
      <p:ext uri="{BB962C8B-B14F-4D97-AF65-F5344CB8AC3E}">
        <p14:creationId xmlns:p14="http://schemas.microsoft.com/office/powerpoint/2010/main" val="205683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2" name="Slide preview"/>
          <p:cNvSpPr>
            <a:spLocks noGrp="1" noRot="1" noChangeAspect="1"/>
          </p:cNvSpPr>
          <p:nvPr>
            <p:ph type="sldImg"/>
          </p:nvPr>
        </p:nvSpPr>
        <p:spPr/>
      </p:sp>
      <p:sp>
        <p:nvSpPr>
          <p:cNvPr id="10043"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lang="en-US" b="0" dirty="0"/>
          </a:p>
          <a:p>
            <a:pPr marL="0" indent="0">
              <a:buNone/>
            </a:pPr>
            <a:r>
              <a:rPr lang="en-US" b="0" dirty="0"/>
              <a:t>SAFe enterprises may have a single or multiple portfolios. </a:t>
            </a:r>
            <a:r>
              <a:rPr dirty="0"/>
              <a:t>In the small-to-midsize enterprises, one SAFe portfolio can typically govern the entire technical solution set.</a:t>
            </a:r>
            <a:r>
              <a:rPr lang="en-US" dirty="0"/>
              <a:t> In larger enterprises, there can be multiple SAFe portfolios, typically one for each line of business, business unit, or division. </a:t>
            </a:r>
          </a:p>
          <a:p>
            <a:pPr marL="0" indent="0">
              <a:buNone/>
            </a:pPr>
            <a:endParaRPr lang="en-US" dirty="0"/>
          </a:p>
          <a:p>
            <a:pPr marL="0" indent="0">
              <a:buNone/>
            </a:pPr>
            <a:r>
              <a:rPr lang="en-US" dirty="0"/>
              <a:t>How to identify the SAFe portfolio?</a:t>
            </a:r>
          </a:p>
          <a:p>
            <a:pPr marL="228600" indent="-228600">
              <a:buFont typeface="+mj-lt"/>
              <a:buAutoNum type="arabicPeriod"/>
            </a:pPr>
            <a:r>
              <a:rPr lang="en-US" dirty="0"/>
              <a:t>By offering, e.g. in a bank you could have a separate portfolio for depository, lending, payments, investments.</a:t>
            </a:r>
          </a:p>
          <a:p>
            <a:pPr marL="228600" indent="-228600">
              <a:buFont typeface="+mj-lt"/>
              <a:buAutoNum type="arabicPeriod"/>
            </a:pPr>
            <a:r>
              <a:rPr lang="en-US" dirty="0"/>
              <a:t>By market:  millennials vs boomers</a:t>
            </a:r>
          </a:p>
          <a:p>
            <a:pPr marL="228600" indent="-228600">
              <a:buFont typeface="+mj-lt"/>
              <a:buAutoNum type="arabicPeriod"/>
            </a:pPr>
            <a:r>
              <a:rPr lang="en-US" dirty="0"/>
              <a:t>By BU</a:t>
            </a:r>
          </a:p>
          <a:p>
            <a:pPr marL="0" indent="0">
              <a:buNone/>
            </a:pPr>
            <a:endParaRPr lang="en-US" dirty="0"/>
          </a:p>
          <a:p>
            <a:pPr marL="0" indent="0">
              <a:buNone/>
            </a:pPr>
            <a:endParaRPr dirty="0"/>
          </a:p>
        </p:txBody>
      </p:sp>
    </p:spTree>
    <p:extLst>
      <p:ext uri="{BB962C8B-B14F-4D97-AF65-F5344CB8AC3E}">
        <p14:creationId xmlns:p14="http://schemas.microsoft.com/office/powerpoint/2010/main" val="421428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8" name="Slide preview"/>
          <p:cNvSpPr>
            <a:spLocks noGrp="1" noRot="1" noChangeAspect="1"/>
          </p:cNvSpPr>
          <p:nvPr>
            <p:ph type="sldImg"/>
          </p:nvPr>
        </p:nvSpPr>
        <p:spPr/>
      </p:sp>
      <p:sp>
        <p:nvSpPr>
          <p:cNvPr id="10029" name="Notes"/>
          <p:cNvSpPr>
            <a:spLocks noGrp="1"/>
          </p:cNvSpPr>
          <p:nvPr>
            <p:ph type="body" idx="1"/>
          </p:nvPr>
        </p:nvSpPr>
        <p:spPr/>
        <p:txBody>
          <a:bodyPr wrap="square" rtlCol="0"/>
          <a:lstStyle/>
          <a:p>
            <a:pPr marL="0" indent="0">
              <a:buNone/>
            </a:pPr>
            <a:r>
              <a:rPr b="1" dirty="0"/>
              <a:t>Trainer Guidance: </a:t>
            </a:r>
            <a:endParaRPr lang="en-US" b="1" dirty="0"/>
          </a:p>
          <a:p>
            <a:pPr marL="0" indent="0">
              <a:buNone/>
            </a:pPr>
            <a:endParaRPr b="1" dirty="0"/>
          </a:p>
          <a:p>
            <a:pPr marL="0" indent="0">
              <a:buNone/>
            </a:pPr>
            <a:r>
              <a:rPr dirty="0"/>
              <a:t>The SAFe portfolio canvas is an adaptation of the business model canvas (BMC) that highlights the development value streams and other aspects specific to a SAFe portfolio. This canvas can be easily updated as the business changes and as new learning occurs. The nine original blocks of the BMC appear in a bold font with an icon. New blocks, which appear in a standard font, enable alignment of the portfolio canvas to specific SAFe constructs. There are three main sections of the portfolio canvas. </a:t>
            </a:r>
            <a:endParaRPr lang="en-GB" dirty="0"/>
          </a:p>
          <a:p>
            <a:pPr marL="0" indent="0">
              <a:buNone/>
            </a:pPr>
            <a:endParaRPr lang="en-GB" dirty="0"/>
          </a:p>
          <a:p>
            <a:pPr marL="0" indent="0">
              <a:buNone/>
            </a:pPr>
            <a:r>
              <a:rPr dirty="0"/>
              <a:t>From top to bottom, horizontally, they are:</a:t>
            </a:r>
          </a:p>
          <a:p>
            <a:pPr>
              <a:buClr>
                <a:srgbClr val="FFFFFF">
                  <a:lumMod val="65000"/>
                </a:srgbClr>
              </a:buClr>
              <a:buSzPct val="75000"/>
            </a:pPr>
            <a:r>
              <a:rPr b="1" dirty="0"/>
              <a:t>Value propositions </a:t>
            </a:r>
            <a:r>
              <a:rPr dirty="0"/>
              <a:t>- Describe the customers and the value delivered by the solutions of each value stream, as well as the customer segments and relationships, budget, and KPIs/revenue</a:t>
            </a:r>
          </a:p>
          <a:p>
            <a:pPr>
              <a:buClr>
                <a:srgbClr val="FFFFFF">
                  <a:lumMod val="65000"/>
                </a:srgbClr>
              </a:buClr>
              <a:buSzPct val="75000"/>
            </a:pPr>
            <a:r>
              <a:rPr b="1" dirty="0"/>
              <a:t>Resources and activities </a:t>
            </a:r>
            <a:r>
              <a:rPr dirty="0"/>
              <a:t>- Describe the key partners, activities, and other resources needed to achieve the value propositions.</a:t>
            </a:r>
          </a:p>
          <a:p>
            <a:pPr>
              <a:buClr>
                <a:srgbClr val="FFFFFF">
                  <a:lumMod val="65000"/>
                </a:srgbClr>
              </a:buClr>
              <a:buSzPct val="75000"/>
            </a:pPr>
            <a:r>
              <a:rPr b="1" dirty="0"/>
              <a:t>Cost structure and revenue streams </a:t>
            </a:r>
            <a:r>
              <a:rPr dirty="0"/>
              <a:t>- Describe how the portfolio’s costs are structured and define how revenue or value is achieved.</a:t>
            </a:r>
          </a:p>
        </p:txBody>
      </p:sp>
    </p:spTree>
    <p:extLst>
      <p:ext uri="{BB962C8B-B14F-4D97-AF65-F5344CB8AC3E}">
        <p14:creationId xmlns:p14="http://schemas.microsoft.com/office/powerpoint/2010/main" val="2076879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urse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8D1226-9B61-0345-ADB9-3607E8A72A03}"/>
              </a:ext>
            </a:extLst>
          </p:cNvPr>
          <p:cNvPicPr>
            <a:picLocks noChangeAspect="1"/>
          </p:cNvPicPr>
          <p:nvPr userDrawn="1"/>
        </p:nvPicPr>
        <p:blipFill>
          <a:blip r:embed="rId2"/>
          <a:srcRect/>
          <a:stretch/>
        </p:blipFill>
        <p:spPr>
          <a:xfrm>
            <a:off x="0" y="0"/>
            <a:ext cx="12192000" cy="6858000"/>
          </a:xfrm>
          <a:prstGeom prst="rect">
            <a:avLst/>
          </a:prstGeom>
        </p:spPr>
      </p:pic>
      <p:sp>
        <p:nvSpPr>
          <p:cNvPr id="10" name="Text Placeholder 5">
            <a:extLst>
              <a:ext uri="{FF2B5EF4-FFF2-40B4-BE49-F238E27FC236}">
                <a16:creationId xmlns:a16="http://schemas.microsoft.com/office/drawing/2014/main" id="{9E41C291-F22D-5143-A0CA-8B854BC2A600}"/>
              </a:ext>
            </a:extLst>
          </p:cNvPr>
          <p:cNvSpPr>
            <a:spLocks noGrp="1"/>
          </p:cNvSpPr>
          <p:nvPr>
            <p:ph type="body" sz="quarter" idx="12" hasCustomPrompt="1"/>
          </p:nvPr>
        </p:nvSpPr>
        <p:spPr>
          <a:xfrm>
            <a:off x="629124" y="5392344"/>
            <a:ext cx="674986" cy="359833"/>
          </a:xfrm>
        </p:spPr>
        <p:txBody>
          <a:bodyPr wrap="none" lIns="0" tIns="0" rIns="0" bIns="0" anchor="ctr">
            <a:noAutofit/>
          </a:bodyPr>
          <a:lstStyle>
            <a:lvl1pPr marL="8466" indent="0" algn="ctr">
              <a:buFontTx/>
              <a:buNone/>
              <a:defRPr sz="2000" b="1" i="0">
                <a:solidFill>
                  <a:schemeClr val="bg1"/>
                </a:solidFill>
                <a:latin typeface="Arial" panose="020B0604020202020204" pitchFamily="34" charset="0"/>
              </a:defRPr>
            </a:lvl1pPr>
            <a:lvl2pPr marL="469888" indent="0" algn="ctr">
              <a:buFontTx/>
              <a:buNone/>
              <a:defRPr sz="1333" b="0" i="0">
                <a:latin typeface="Arial" panose="020B0503020202020204" pitchFamily="34" charset="0"/>
              </a:defRPr>
            </a:lvl2pPr>
            <a:lvl3pPr marL="800080" indent="0" algn="ctr">
              <a:buFontTx/>
              <a:buNone/>
              <a:defRPr sz="1333" b="0" i="0">
                <a:latin typeface="Arial" panose="020B0503020202020204" pitchFamily="34" charset="0"/>
              </a:defRPr>
            </a:lvl3pPr>
            <a:lvl4pPr marL="800080" indent="0" algn="ctr">
              <a:buFontTx/>
              <a:buNone/>
              <a:defRPr sz="1333" b="0" i="0">
                <a:latin typeface="Arial" panose="020B0503020202020204" pitchFamily="34" charset="0"/>
              </a:defRPr>
            </a:lvl4pPr>
            <a:lvl5pPr marL="800080" indent="0" algn="ctr">
              <a:buFontTx/>
              <a:buNone/>
              <a:defRPr sz="1333" b="0" i="0">
                <a:latin typeface="Arial" panose="020B0503020202020204" pitchFamily="34" charset="0"/>
              </a:defRPr>
            </a:lvl5pPr>
          </a:lstStyle>
          <a:p>
            <a:pPr lvl="0"/>
            <a:r>
              <a:rPr lang="en-US" dirty="0"/>
              <a:t>0.0.0.0</a:t>
            </a:r>
          </a:p>
        </p:txBody>
      </p:sp>
      <p:sp>
        <p:nvSpPr>
          <p:cNvPr id="15" name="Text Placeholder 5">
            <a:extLst>
              <a:ext uri="{FF2B5EF4-FFF2-40B4-BE49-F238E27FC236}">
                <a16:creationId xmlns:a16="http://schemas.microsoft.com/office/drawing/2014/main" id="{751F615A-8E44-2B49-AD8A-F1466C2EC86C}"/>
              </a:ext>
            </a:extLst>
          </p:cNvPr>
          <p:cNvSpPr>
            <a:spLocks noGrp="1"/>
          </p:cNvSpPr>
          <p:nvPr>
            <p:ph type="body" sz="quarter" idx="11"/>
          </p:nvPr>
        </p:nvSpPr>
        <p:spPr>
          <a:xfrm>
            <a:off x="629124" y="3816154"/>
            <a:ext cx="6387692" cy="1374153"/>
          </a:xfrm>
        </p:spPr>
        <p:txBody>
          <a:bodyPr anchor="t">
            <a:noAutofit/>
          </a:bodyPr>
          <a:lstStyle>
            <a:lvl1pPr marL="0" indent="0">
              <a:lnSpc>
                <a:spcPct val="100000"/>
              </a:lnSpc>
              <a:buFontTx/>
              <a:buNone/>
              <a:defRPr sz="1600" b="0" i="0">
                <a:solidFill>
                  <a:schemeClr val="accent1">
                    <a:lumMod val="20000"/>
                    <a:lumOff val="80000"/>
                  </a:schemeClr>
                </a:solidFill>
                <a:latin typeface="Arial" panose="020B0604020202020204" pitchFamily="34" charset="0"/>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Click to edit Master text styles</a:t>
            </a:r>
          </a:p>
        </p:txBody>
      </p:sp>
      <p:sp>
        <p:nvSpPr>
          <p:cNvPr id="13" name="Rectangle 4">
            <a:extLst>
              <a:ext uri="{FF2B5EF4-FFF2-40B4-BE49-F238E27FC236}">
                <a16:creationId xmlns:a16="http://schemas.microsoft.com/office/drawing/2014/main" id="{AAF4C313-963F-F041-A869-CF04E63B0486}"/>
              </a:ext>
            </a:extLst>
          </p:cNvPr>
          <p:cNvSpPr>
            <a:spLocks noGrp="1" noChangeArrowheads="1"/>
          </p:cNvSpPr>
          <p:nvPr>
            <p:ph type="subTitle" idx="1"/>
          </p:nvPr>
        </p:nvSpPr>
        <p:spPr>
          <a:xfrm>
            <a:off x="629124" y="2923885"/>
            <a:ext cx="6433255" cy="529504"/>
          </a:xfrm>
          <a:prstGeom prst="rect">
            <a:avLst/>
          </a:prstGeom>
          <a:solidFill>
            <a:schemeClr val="bg1">
              <a:alpha val="0"/>
            </a:schemeClr>
          </a:solidFill>
          <a:ln>
            <a:solidFill>
              <a:schemeClr val="bg1">
                <a:alpha val="0"/>
              </a:schemeClr>
            </a:solidFill>
          </a:ln>
          <a:effectLst/>
        </p:spPr>
        <p:txBody>
          <a:bodyPr wrap="square" lIns="0">
            <a:spAutoFit/>
          </a:bodyPr>
          <a:lstStyle>
            <a:lvl1pPr marL="12700" indent="0" algn="l" rtl="0" eaLnBrk="1" fontAlgn="base" hangingPunct="1">
              <a:spcBef>
                <a:spcPts val="0"/>
              </a:spcBef>
              <a:spcAft>
                <a:spcPts val="200"/>
              </a:spcAft>
              <a:buClr>
                <a:schemeClr val="tx2"/>
              </a:buClr>
              <a:buSzPct val="100000"/>
              <a:buFont typeface="Wingdings" pitchFamily="2" charset="2"/>
              <a:buNone/>
              <a:tabLst/>
              <a:defRPr lang="en-US" altLang="en-US" sz="2800" b="0" i="0" dirty="0">
                <a:solidFill>
                  <a:schemeClr val="accent1">
                    <a:lumMod val="20000"/>
                    <a:lumOff val="80000"/>
                  </a:schemeClr>
                </a:solidFill>
                <a:latin typeface="Arial" panose="020B0604020202020204" pitchFamily="34" charset="0"/>
                <a:ea typeface="+mn-ea"/>
                <a:cs typeface="+mn-cs"/>
              </a:defRPr>
            </a:lvl1pPr>
          </a:lstStyle>
          <a:p>
            <a:r>
              <a:rPr lang="en-US" altLang="en-US" dirty="0"/>
              <a:t>Click to edit Master subtitle style</a:t>
            </a:r>
          </a:p>
        </p:txBody>
      </p:sp>
      <p:sp>
        <p:nvSpPr>
          <p:cNvPr id="14" name="Rectangle 3">
            <a:extLst>
              <a:ext uri="{FF2B5EF4-FFF2-40B4-BE49-F238E27FC236}">
                <a16:creationId xmlns:a16="http://schemas.microsoft.com/office/drawing/2014/main" id="{84538FDD-CEEC-5447-BE4B-039A214617FC}"/>
              </a:ext>
            </a:extLst>
          </p:cNvPr>
          <p:cNvSpPr>
            <a:spLocks noGrp="1" noChangeArrowheads="1"/>
          </p:cNvSpPr>
          <p:nvPr>
            <p:ph type="ctrTitle" hasCustomPrompt="1"/>
          </p:nvPr>
        </p:nvSpPr>
        <p:spPr>
          <a:xfrm>
            <a:off x="629124" y="494270"/>
            <a:ext cx="6984027" cy="2217007"/>
          </a:xfrm>
          <a:prstGeom prst="rect">
            <a:avLst/>
          </a:prstGeom>
          <a:solidFill>
            <a:schemeClr val="bg1">
              <a:alpha val="0"/>
            </a:schemeClr>
          </a:solidFill>
          <a:ln>
            <a:solidFill>
              <a:schemeClr val="bg1">
                <a:alpha val="0"/>
              </a:schemeClr>
            </a:solidFill>
          </a:ln>
          <a:effectLst/>
        </p:spPr>
        <p:txBody>
          <a:bodyPr tIns="45720" anchor="b" anchorCtr="0">
            <a:normAutofit/>
          </a:bodyPr>
          <a:lstStyle>
            <a:lvl1pPr algn="l" rtl="0" eaLnBrk="1" fontAlgn="base" hangingPunct="1">
              <a:spcBef>
                <a:spcPct val="0"/>
              </a:spcBef>
              <a:spcAft>
                <a:spcPct val="0"/>
              </a:spcAft>
              <a:defRPr lang="en-US" altLang="en-US" sz="6000" b="1" i="0" dirty="0">
                <a:solidFill>
                  <a:schemeClr val="bg1"/>
                </a:solidFill>
                <a:latin typeface="Arial" panose="020B0604020202020204" pitchFamily="34" charset="0"/>
                <a:ea typeface="+mj-ea"/>
                <a:cs typeface="+mj-cs"/>
              </a:defRPr>
            </a:lvl1pPr>
          </a:lstStyle>
          <a:p>
            <a:r>
              <a:rPr lang="en-US" altLang="en-US" dirty="0"/>
              <a:t>Leading SAFe®</a:t>
            </a:r>
          </a:p>
        </p:txBody>
      </p:sp>
      <p:sp>
        <p:nvSpPr>
          <p:cNvPr id="7" name="Content Placeholder 6">
            <a:extLst>
              <a:ext uri="{FF2B5EF4-FFF2-40B4-BE49-F238E27FC236}">
                <a16:creationId xmlns:a16="http://schemas.microsoft.com/office/drawing/2014/main" id="{2F046908-E4C3-9D43-BE22-60FEB66CE787}"/>
              </a:ext>
            </a:extLst>
          </p:cNvPr>
          <p:cNvSpPr>
            <a:spLocks noGrp="1"/>
          </p:cNvSpPr>
          <p:nvPr>
            <p:ph sz="quarter" idx="13"/>
          </p:nvPr>
        </p:nvSpPr>
        <p:spPr>
          <a:xfrm>
            <a:off x="7394717" y="3319322"/>
            <a:ext cx="1810671" cy="1870985"/>
          </a:xfrm>
        </p:spPr>
        <p:txBody>
          <a:bodyPr anchor="ctr"/>
          <a:lstStyle>
            <a:lvl1pPr marL="0" indent="0" algn="ctr">
              <a:buNone/>
              <a:defRPr/>
            </a:lvl1pPr>
          </a:lstStyle>
          <a:p>
            <a:pPr lvl="0"/>
            <a:endParaRPr lang="en-US" dirty="0"/>
          </a:p>
        </p:txBody>
      </p:sp>
    </p:spTree>
    <p:extLst>
      <p:ext uri="{BB962C8B-B14F-4D97-AF65-F5344CB8AC3E}">
        <p14:creationId xmlns:p14="http://schemas.microsoft.com/office/powerpoint/2010/main" val="123022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tivities 01-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pic>
        <p:nvPicPr>
          <p:cNvPr id="17" name="Picture 16">
            <a:extLst>
              <a:ext uri="{FF2B5EF4-FFF2-40B4-BE49-F238E27FC236}">
                <a16:creationId xmlns:a16="http://schemas.microsoft.com/office/drawing/2014/main" id="{84649797-1499-F143-9094-3A50A4CFD8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9" name="Text Placeholder 18">
            <a:extLst>
              <a:ext uri="{FF2B5EF4-FFF2-40B4-BE49-F238E27FC236}">
                <a16:creationId xmlns:a16="http://schemas.microsoft.com/office/drawing/2014/main" id="{F90AD724-0D8E-4E46-92A8-1616096668F1}"/>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5" name="Text Placeholder 16">
            <a:extLst>
              <a:ext uri="{FF2B5EF4-FFF2-40B4-BE49-F238E27FC236}">
                <a16:creationId xmlns:a16="http://schemas.microsoft.com/office/drawing/2014/main" id="{9A018F66-BCDA-1248-9FB5-62B6B744EBAC}"/>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9BAFB250-073E-5745-8AC9-A9FBBE457094}"/>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40499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tivities 01-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7" name="Content Placeholder 5">
            <a:extLst>
              <a:ext uri="{FF2B5EF4-FFF2-40B4-BE49-F238E27FC236}">
                <a16:creationId xmlns:a16="http://schemas.microsoft.com/office/drawing/2014/main" id="{87BBCE48-D3E1-9049-8484-2871699F5C42}"/>
              </a:ext>
            </a:extLst>
          </p:cNvPr>
          <p:cNvSpPr>
            <a:spLocks noGrp="1"/>
          </p:cNvSpPr>
          <p:nvPr>
            <p:ph sz="quarter" idx="27"/>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5"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9" name="Picture Placeholder 3">
            <a:extLst>
              <a:ext uri="{FF2B5EF4-FFF2-40B4-BE49-F238E27FC236}">
                <a16:creationId xmlns:a16="http://schemas.microsoft.com/office/drawing/2014/main" id="{86BB4F04-D5E6-1441-8233-8D6A26DC7136}"/>
              </a:ext>
            </a:extLst>
          </p:cNvPr>
          <p:cNvSpPr>
            <a:spLocks noGrp="1"/>
          </p:cNvSpPr>
          <p:nvPr>
            <p:ph type="pic" sz="quarter" idx="28"/>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F8AD02FF-EA01-3F4D-912A-7102800E6AFD}"/>
              </a:ext>
            </a:extLst>
          </p:cNvPr>
          <p:cNvSpPr>
            <a:spLocks noGrp="1"/>
          </p:cNvSpPr>
          <p:nvPr>
            <p:ph type="sldNum" sz="quarter" idx="29"/>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90279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ties 02-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1"/>
            <a:ext cx="5643562" cy="4309490"/>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6" name="Picture Placeholder 3">
            <a:extLst>
              <a:ext uri="{FF2B5EF4-FFF2-40B4-BE49-F238E27FC236}">
                <a16:creationId xmlns:a16="http://schemas.microsoft.com/office/drawing/2014/main" id="{81F0DCAA-0987-3A4B-BFF1-8C1C3DD7011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D9FA88A9-B33F-3640-8568-FC3E9D40EFB1}"/>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84283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vities 02-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0"/>
            <a:ext cx="5643562"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C581B598-82EE-E24D-BAF1-7EF44221880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F9DB2835-CCAD-FD4F-B4A8-E56722AD43B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837965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ies 03-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BBAA66C8-7CB3-F548-8B65-DEA1A9066B76}"/>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56B60E60-2D22-854A-8B58-54D4713A76C8}"/>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54611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ies 03-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99740C1D-39A3-5140-9E43-27A91388AC72}"/>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E59C08DC-8765-FA43-BA16-56831E0D5EA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69656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ies 04-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589CF0E6-2C23-9D45-8E7C-EB1F946E51C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BE1C1173-E4F8-104B-B76C-F5F391F92895}"/>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79221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ies 04-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marL="0" indent="0">
              <a:buNone/>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25713D77-D8AA-A34D-BBEC-7409631B9B1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3F6F93F6-84BE-6F40-AB47-768DED188ABC}"/>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85061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ctivities 05-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5" name="Content Placeholder 4">
            <a:extLst>
              <a:ext uri="{FF2B5EF4-FFF2-40B4-BE49-F238E27FC236}">
                <a16:creationId xmlns:a16="http://schemas.microsoft.com/office/drawing/2014/main" id="{A2D7ACE6-E166-7148-A938-06AA809A1596}"/>
              </a:ext>
            </a:extLst>
          </p:cNvPr>
          <p:cNvSpPr>
            <a:spLocks noGrp="1"/>
          </p:cNvSpPr>
          <p:nvPr>
            <p:ph sz="quarter" idx="10"/>
          </p:nvPr>
        </p:nvSpPr>
        <p:spPr>
          <a:xfrm>
            <a:off x="524933" y="3866236"/>
            <a:ext cx="11196736"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6" name="Text Placeholder 3">
            <a:extLst>
              <a:ext uri="{FF2B5EF4-FFF2-40B4-BE49-F238E27FC236}">
                <a16:creationId xmlns:a16="http://schemas.microsoft.com/office/drawing/2014/main" id="{65D9DA79-E4D7-9043-A269-507299FE1189}"/>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Picture Placeholder 3">
            <a:extLst>
              <a:ext uri="{FF2B5EF4-FFF2-40B4-BE49-F238E27FC236}">
                <a16:creationId xmlns:a16="http://schemas.microsoft.com/office/drawing/2014/main" id="{F83C437F-A75E-8141-88F5-389276F2C9ED}"/>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E482053E-CCA2-E940-866B-F0A936D8D8F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91467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ctivities 05-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9" name="Content Placeholder 4">
            <a:extLst>
              <a:ext uri="{FF2B5EF4-FFF2-40B4-BE49-F238E27FC236}">
                <a16:creationId xmlns:a16="http://schemas.microsoft.com/office/drawing/2014/main" id="{7999B3B5-E797-474F-ACF5-899BB904210A}"/>
              </a:ext>
            </a:extLst>
          </p:cNvPr>
          <p:cNvSpPr>
            <a:spLocks noGrp="1"/>
          </p:cNvSpPr>
          <p:nvPr>
            <p:ph sz="quarter" idx="10"/>
          </p:nvPr>
        </p:nvSpPr>
        <p:spPr>
          <a:xfrm>
            <a:off x="524933" y="3866236"/>
            <a:ext cx="11199429"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0" name="Text Placeholder 3">
            <a:extLst>
              <a:ext uri="{FF2B5EF4-FFF2-40B4-BE49-F238E27FC236}">
                <a16:creationId xmlns:a16="http://schemas.microsoft.com/office/drawing/2014/main" id="{830AE2E3-2B18-B644-8001-4FBBD6682DBC}"/>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3" name="Picture Placeholder 3">
            <a:extLst>
              <a:ext uri="{FF2B5EF4-FFF2-40B4-BE49-F238E27FC236}">
                <a16:creationId xmlns:a16="http://schemas.microsoft.com/office/drawing/2014/main" id="{818F8391-79CE-B249-AD32-CAFA8787DD3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4F9C1F91-94CD-4640-9D2B-FDD6452CC490}"/>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27300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sson Titl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54B63924-1E04-FF44-BC5E-C1B2D46FF6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104401A2-7032-BF47-B480-7A4D722F0C18}"/>
              </a:ext>
            </a:extLst>
          </p:cNvPr>
          <p:cNvSpPr>
            <a:spLocks noGrp="1"/>
          </p:cNvSpPr>
          <p:nvPr>
            <p:ph type="body" sz="quarter" idx="11"/>
          </p:nvPr>
        </p:nvSpPr>
        <p:spPr>
          <a:xfrm>
            <a:off x="525156" y="3180334"/>
            <a:ext cx="5672443" cy="1374153"/>
          </a:xfrm>
        </p:spPr>
        <p:txBody>
          <a:bodyPr anchor="t">
            <a:noAutofit/>
          </a:bodyPr>
          <a:lstStyle>
            <a:lvl1pPr marL="8466" indent="0">
              <a:lnSpc>
                <a:spcPct val="100000"/>
              </a:lnSpc>
              <a:buFontTx/>
              <a:buNone/>
              <a:defRPr sz="1600" b="0" i="0">
                <a:solidFill>
                  <a:schemeClr val="accent1">
                    <a:lumMod val="20000"/>
                    <a:lumOff val="80000"/>
                  </a:schemeClr>
                </a:solidFill>
                <a:latin typeface="Arial" panose="020B0604020202020204" pitchFamily="34" charset="0"/>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Click to edit Master text styles</a:t>
            </a:r>
          </a:p>
        </p:txBody>
      </p:sp>
      <p:sp>
        <p:nvSpPr>
          <p:cNvPr id="5124" name="Rectangle 4"/>
          <p:cNvSpPr>
            <a:spLocks noGrp="1" noChangeArrowheads="1"/>
          </p:cNvSpPr>
          <p:nvPr>
            <p:ph type="subTitle" idx="1" hasCustomPrompt="1"/>
          </p:nvPr>
        </p:nvSpPr>
        <p:spPr>
          <a:xfrm>
            <a:off x="629124" y="1712569"/>
            <a:ext cx="6707013" cy="1374153"/>
          </a:xfrm>
          <a:prstGeom prst="rect">
            <a:avLst/>
          </a:prstGeom>
          <a:solidFill>
            <a:schemeClr val="bg1">
              <a:alpha val="0"/>
            </a:schemeClr>
          </a:solidFill>
          <a:ln>
            <a:solidFill>
              <a:schemeClr val="bg1">
                <a:alpha val="0"/>
              </a:schemeClr>
            </a:solidFill>
          </a:ln>
          <a:effectLst/>
        </p:spPr>
        <p:txBody>
          <a:bodyPr lIns="0">
            <a:noAutofit/>
          </a:bodyPr>
          <a:lstStyle>
            <a:lvl1pPr marL="12700" indent="0" algn="l" rtl="0" eaLnBrk="1" fontAlgn="base" hangingPunct="1">
              <a:spcBef>
                <a:spcPts val="0"/>
              </a:spcBef>
              <a:spcAft>
                <a:spcPts val="200"/>
              </a:spcAft>
              <a:buClr>
                <a:schemeClr val="tx2"/>
              </a:buClr>
              <a:buSzPct val="100000"/>
              <a:buFont typeface="Wingdings" pitchFamily="2" charset="2"/>
              <a:buNone/>
              <a:tabLst/>
              <a:defRPr lang="en-US" altLang="en-US" sz="3600" b="1" i="0" dirty="0">
                <a:solidFill>
                  <a:schemeClr val="bg1"/>
                </a:solidFill>
                <a:latin typeface="Arial" panose="020B0604020202020204" pitchFamily="34" charset="0"/>
                <a:ea typeface="+mn-ea"/>
                <a:cs typeface="+mn-cs"/>
              </a:defRPr>
            </a:lvl1pPr>
          </a:lstStyle>
          <a:p>
            <a:r>
              <a:rPr lang="en-US" altLang="en-US" dirty="0"/>
              <a:t>Lesson Name</a:t>
            </a:r>
          </a:p>
        </p:txBody>
      </p:sp>
      <p:sp>
        <p:nvSpPr>
          <p:cNvPr id="5123" name="Rectangle 3"/>
          <p:cNvSpPr>
            <a:spLocks noGrp="1" noChangeArrowheads="1"/>
          </p:cNvSpPr>
          <p:nvPr>
            <p:ph type="ctrTitle" hasCustomPrompt="1"/>
          </p:nvPr>
        </p:nvSpPr>
        <p:spPr>
          <a:xfrm>
            <a:off x="629125" y="13504"/>
            <a:ext cx="6707013" cy="1605453"/>
          </a:xfrm>
          <a:prstGeom prst="rect">
            <a:avLst/>
          </a:prstGeo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4000" b="1" i="0" dirty="0">
                <a:solidFill>
                  <a:schemeClr val="accent3"/>
                </a:solidFill>
                <a:latin typeface="Arial" panose="020B0604020202020204" pitchFamily="34" charset="0"/>
                <a:ea typeface="+mj-ea"/>
                <a:cs typeface="+mj-cs"/>
              </a:defRPr>
            </a:lvl1pPr>
          </a:lstStyle>
          <a:p>
            <a:r>
              <a:rPr lang="en-US" altLang="en-US" dirty="0"/>
              <a:t>Lesson #</a:t>
            </a:r>
          </a:p>
        </p:txBody>
      </p:sp>
      <p:sp>
        <p:nvSpPr>
          <p:cNvPr id="4" name="Content Placeholder 3">
            <a:extLst>
              <a:ext uri="{FF2B5EF4-FFF2-40B4-BE49-F238E27FC236}">
                <a16:creationId xmlns:a16="http://schemas.microsoft.com/office/drawing/2014/main" id="{C43C92AE-A62E-184E-9109-174B8BAC0500}"/>
              </a:ext>
            </a:extLst>
          </p:cNvPr>
          <p:cNvSpPr>
            <a:spLocks noGrp="1"/>
          </p:cNvSpPr>
          <p:nvPr>
            <p:ph sz="quarter" idx="12"/>
          </p:nvPr>
        </p:nvSpPr>
        <p:spPr>
          <a:xfrm>
            <a:off x="7336137" y="3867411"/>
            <a:ext cx="2037237" cy="1989004"/>
          </a:xfrm>
        </p:spPr>
        <p:txBody>
          <a:bodyPr anchor="ctr"/>
          <a:lstStyle>
            <a:lvl1pPr marL="0" indent="0" algn="ctr">
              <a:buNone/>
              <a:defRPr/>
            </a:lvl1pPr>
          </a:lstStyle>
          <a:p>
            <a:pPr lvl="0"/>
            <a:endParaRPr lang="en-US" dirty="0"/>
          </a:p>
        </p:txBody>
      </p:sp>
    </p:spTree>
    <p:extLst>
      <p:ext uri="{BB962C8B-B14F-4D97-AF65-F5344CB8AC3E}">
        <p14:creationId xmlns:p14="http://schemas.microsoft.com/office/powerpoint/2010/main" val="1212657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ctivities 06-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208344" y="1303276"/>
            <a:ext cx="11762740" cy="41483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pic>
        <p:nvPicPr>
          <p:cNvPr id="17" name="Picture 16">
            <a:extLst>
              <a:ext uri="{FF2B5EF4-FFF2-40B4-BE49-F238E27FC236}">
                <a16:creationId xmlns:a16="http://schemas.microsoft.com/office/drawing/2014/main" id="{84649797-1499-F143-9094-3A50A4CFD8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9" name="Text Placeholder 18">
            <a:extLst>
              <a:ext uri="{FF2B5EF4-FFF2-40B4-BE49-F238E27FC236}">
                <a16:creationId xmlns:a16="http://schemas.microsoft.com/office/drawing/2014/main" id="{F90AD724-0D8E-4E46-92A8-1616096668F1}"/>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5" name="Text Placeholder 16">
            <a:extLst>
              <a:ext uri="{FF2B5EF4-FFF2-40B4-BE49-F238E27FC236}">
                <a16:creationId xmlns:a16="http://schemas.microsoft.com/office/drawing/2014/main" id="{9A018F66-BCDA-1248-9FB5-62B6B744EBAC}"/>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  </a:t>
            </a:r>
          </a:p>
        </p:txBody>
      </p:sp>
      <p:sp>
        <p:nvSpPr>
          <p:cNvPr id="3" name="Content Placeholder 2">
            <a:extLst>
              <a:ext uri="{FF2B5EF4-FFF2-40B4-BE49-F238E27FC236}">
                <a16:creationId xmlns:a16="http://schemas.microsoft.com/office/drawing/2014/main" id="{20B86B3C-F177-5641-9A7D-F5536F13F86A}"/>
              </a:ext>
            </a:extLst>
          </p:cNvPr>
          <p:cNvSpPr>
            <a:spLocks noGrp="1"/>
          </p:cNvSpPr>
          <p:nvPr>
            <p:ph sz="quarter" idx="24"/>
          </p:nvPr>
        </p:nvSpPr>
        <p:spPr>
          <a:xfrm>
            <a:off x="207963" y="5451675"/>
            <a:ext cx="11762740" cy="1026135"/>
          </a:xfrm>
        </p:spPr>
        <p:txBody>
          <a:bodyPr anchor="ctr">
            <a:normAutofit/>
          </a:bodyPr>
          <a:lstStyle>
            <a:lvl1pPr marL="0" indent="0" algn="ctr">
              <a:buFont typeface="Arial" panose="020B0604020202020204" pitchFamily="34" charset="0"/>
              <a:buNone/>
              <a:defRPr sz="2400" b="0" i="0">
                <a:solidFill>
                  <a:schemeClr val="tx1"/>
                </a:solidFill>
                <a:latin typeface="+mn-lt"/>
                <a:cs typeface="Arial" panose="020B0604020202020204" pitchFamily="34" charset="0"/>
              </a:defRPr>
            </a:lvl1pPr>
            <a:lvl2pPr marL="469888" indent="0">
              <a:buNone/>
              <a:defRPr sz="1800">
                <a:latin typeface="Arial" panose="020B0604020202020204" pitchFamily="34" charset="0"/>
                <a:cs typeface="Arial" panose="020B0604020202020204" pitchFamily="34" charset="0"/>
              </a:defRPr>
            </a:lvl2pPr>
            <a:lvl3pPr marL="611701" indent="0">
              <a:buNone/>
              <a:defRPr sz="1800">
                <a:latin typeface="Arial" panose="020F0502020204030204" pitchFamily="34" charset="0"/>
                <a:cs typeface="Arial" panose="020F0502020204030204" pitchFamily="34" charset="0"/>
              </a:defRPr>
            </a:lvl3pPr>
            <a:lvl4pPr marL="852996" indent="0">
              <a:buFont typeface="Arial" panose="020B0604020202020204" pitchFamily="34" charset="0"/>
              <a:buNone/>
              <a:defRPr sz="1800">
                <a:latin typeface="Arial" panose="020F0502020204030204" pitchFamily="34" charset="0"/>
                <a:cs typeface="Arial" panose="020F0502020204030204" pitchFamily="34" charset="0"/>
              </a:defRPr>
            </a:lvl4pPr>
            <a:lvl5pPr marL="800080" indent="0">
              <a:buNone/>
              <a:defRPr sz="1800">
                <a:latin typeface="Arial" panose="020F0502020204030204" pitchFamily="34" charset="0"/>
                <a:cs typeface="Arial" panose="020F0502020204030204" pitchFamily="34" charset="0"/>
              </a:defRPr>
            </a:lvl5pPr>
          </a:lstStyle>
          <a:p>
            <a:pPr lvl="0"/>
            <a:r>
              <a:rPr lang="en-US" dirty="0"/>
              <a:t>Click to edit Master text styles</a:t>
            </a:r>
          </a:p>
        </p:txBody>
      </p:sp>
      <p:sp>
        <p:nvSpPr>
          <p:cNvPr id="10" name="Picture Placeholder 3">
            <a:extLst>
              <a:ext uri="{FF2B5EF4-FFF2-40B4-BE49-F238E27FC236}">
                <a16:creationId xmlns:a16="http://schemas.microsoft.com/office/drawing/2014/main" id="{3CFFABB0-518E-5443-B164-BFA899A77CF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1EE0EB15-D384-914B-AA60-A9799930B846}"/>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0815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vities 06-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7082876"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208344" y="1303276"/>
            <a:ext cx="11762740" cy="41483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3" name="Content Placeholder 2">
            <a:extLst>
              <a:ext uri="{FF2B5EF4-FFF2-40B4-BE49-F238E27FC236}">
                <a16:creationId xmlns:a16="http://schemas.microsoft.com/office/drawing/2014/main" id="{20B86B3C-F177-5641-9A7D-F5536F13F86A}"/>
              </a:ext>
            </a:extLst>
          </p:cNvPr>
          <p:cNvSpPr>
            <a:spLocks noGrp="1"/>
          </p:cNvSpPr>
          <p:nvPr>
            <p:ph sz="quarter" idx="24"/>
          </p:nvPr>
        </p:nvSpPr>
        <p:spPr>
          <a:xfrm>
            <a:off x="207963" y="5451675"/>
            <a:ext cx="11762740" cy="1026135"/>
          </a:xfrm>
        </p:spPr>
        <p:txBody>
          <a:bodyPr anchor="ctr">
            <a:normAutofit/>
          </a:bodyPr>
          <a:lstStyle>
            <a:lvl1pPr marL="0" indent="0" algn="ctr">
              <a:buFont typeface="Arial" panose="020B0604020202020204" pitchFamily="34" charset="0"/>
              <a:buNone/>
              <a:defRPr sz="2400" b="0" i="0">
                <a:solidFill>
                  <a:schemeClr val="tx1"/>
                </a:solidFill>
                <a:latin typeface="+mn-lt"/>
                <a:cs typeface="Arial" panose="020B0604020202020204" pitchFamily="34" charset="0"/>
              </a:defRPr>
            </a:lvl1pPr>
            <a:lvl2pPr marL="469888" indent="0">
              <a:buNone/>
              <a:defRPr sz="1800">
                <a:latin typeface="Arial" panose="020B0604020202020204" pitchFamily="34" charset="0"/>
                <a:cs typeface="Arial" panose="020B0604020202020204" pitchFamily="34" charset="0"/>
              </a:defRPr>
            </a:lvl2pPr>
            <a:lvl3pPr marL="611701" indent="0">
              <a:buNone/>
              <a:defRPr sz="1800">
                <a:latin typeface="Arial" panose="020F0502020204030204" pitchFamily="34" charset="0"/>
                <a:cs typeface="Arial" panose="020F0502020204030204" pitchFamily="34" charset="0"/>
              </a:defRPr>
            </a:lvl3pPr>
            <a:lvl4pPr marL="852996" indent="0">
              <a:buFont typeface="Arial" panose="020B0604020202020204" pitchFamily="34" charset="0"/>
              <a:buNone/>
              <a:defRPr sz="1800">
                <a:latin typeface="Arial" panose="020F0502020204030204" pitchFamily="34" charset="0"/>
                <a:cs typeface="Arial" panose="020F0502020204030204" pitchFamily="34" charset="0"/>
              </a:defRPr>
            </a:lvl4pPr>
            <a:lvl5pPr marL="800080" indent="0">
              <a:buNone/>
              <a:defRPr sz="1800">
                <a:latin typeface="Arial" panose="020F0502020204030204" pitchFamily="34" charset="0"/>
                <a:cs typeface="Arial" panose="020F0502020204030204" pitchFamily="34" charset="0"/>
              </a:defRPr>
            </a:lvl5pPr>
          </a:lstStyle>
          <a:p>
            <a:pPr lvl="0"/>
            <a:r>
              <a:rPr lang="en-US" dirty="0"/>
              <a:t>Click to edit Master text styles</a:t>
            </a:r>
          </a:p>
        </p:txBody>
      </p:sp>
      <p:pic>
        <p:nvPicPr>
          <p:cNvPr id="14" name="Picture 13">
            <a:extLst>
              <a:ext uri="{FF2B5EF4-FFF2-40B4-BE49-F238E27FC236}">
                <a16:creationId xmlns:a16="http://schemas.microsoft.com/office/drawing/2014/main" id="{500F0094-259F-8C48-89B1-770E2BAF8A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5" name="Text Placeholder 18">
            <a:extLst>
              <a:ext uri="{FF2B5EF4-FFF2-40B4-BE49-F238E27FC236}">
                <a16:creationId xmlns:a16="http://schemas.microsoft.com/office/drawing/2014/main" id="{39681A76-18C8-364F-B6FB-25B666BC13DF}"/>
              </a:ext>
            </a:extLst>
          </p:cNvPr>
          <p:cNvSpPr>
            <a:spLocks noGrp="1"/>
          </p:cNvSpPr>
          <p:nvPr>
            <p:ph type="body" sz="quarter" idx="21" hasCustomPrompt="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16" name="Text Placeholder 16">
            <a:extLst>
              <a:ext uri="{FF2B5EF4-FFF2-40B4-BE49-F238E27FC236}">
                <a16:creationId xmlns:a16="http://schemas.microsoft.com/office/drawing/2014/main" id="{1D3195B9-6114-5C43-ADE4-88B00D8C3689}"/>
              </a:ext>
            </a:extLst>
          </p:cNvPr>
          <p:cNvSpPr>
            <a:spLocks noGrp="1"/>
          </p:cNvSpPr>
          <p:nvPr>
            <p:ph type="body" sz="quarter" idx="22" hasCustomPrompt="1"/>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pic>
        <p:nvPicPr>
          <p:cNvPr id="18" name="Picture 17">
            <a:extLst>
              <a:ext uri="{FF2B5EF4-FFF2-40B4-BE49-F238E27FC236}">
                <a16:creationId xmlns:a16="http://schemas.microsoft.com/office/drawing/2014/main" id="{C9330CF1-4768-054C-93B6-C466B4AE25E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20" name="Text Placeholder 18">
            <a:extLst>
              <a:ext uri="{FF2B5EF4-FFF2-40B4-BE49-F238E27FC236}">
                <a16:creationId xmlns:a16="http://schemas.microsoft.com/office/drawing/2014/main" id="{21D0EC42-FB10-AF47-ADA4-1CBD9A23E0D1}"/>
              </a:ext>
            </a:extLst>
          </p:cNvPr>
          <p:cNvSpPr>
            <a:spLocks noGrp="1"/>
          </p:cNvSpPr>
          <p:nvPr>
            <p:ph type="body" sz="quarter" idx="25" hasCustomPrompt="1"/>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lvl="0"/>
            <a:r>
              <a:rPr lang="en-US" dirty="0"/>
              <a:t>88</a:t>
            </a:r>
          </a:p>
        </p:txBody>
      </p:sp>
      <p:sp>
        <p:nvSpPr>
          <p:cNvPr id="21" name="Text Placeholder 16">
            <a:extLst>
              <a:ext uri="{FF2B5EF4-FFF2-40B4-BE49-F238E27FC236}">
                <a16:creationId xmlns:a16="http://schemas.microsoft.com/office/drawing/2014/main" id="{95486128-5110-404A-9E68-F37399017C18}"/>
              </a:ext>
            </a:extLst>
          </p:cNvPr>
          <p:cNvSpPr>
            <a:spLocks noGrp="1"/>
          </p:cNvSpPr>
          <p:nvPr>
            <p:ph type="body" sz="quarter" idx="26" hasCustomPrompt="1"/>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lvl="0"/>
            <a:r>
              <a:rPr lang="en-US" dirty="0"/>
              <a:t>Share</a:t>
            </a:r>
          </a:p>
        </p:txBody>
      </p:sp>
      <p:sp>
        <p:nvSpPr>
          <p:cNvPr id="17" name="Picture Placeholder 3">
            <a:extLst>
              <a:ext uri="{FF2B5EF4-FFF2-40B4-BE49-F238E27FC236}">
                <a16:creationId xmlns:a16="http://schemas.microsoft.com/office/drawing/2014/main" id="{77E59842-85C0-2745-ACC2-6FF898CDE3B1}"/>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C18DB553-78F1-9944-9CCC-3205AD61D50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478792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ulation - Title and Centered Bod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0" y="1191492"/>
            <a:ext cx="12192000" cy="5250872"/>
          </a:xfrm>
          <a:prstGeom prst="rect">
            <a:avLst/>
          </a:prstGeom>
        </p:spPr>
        <p:txBody>
          <a:bodyPr wrap="square" numCol="1" spcCol="182880" anchor="ctr">
            <a:normAutofit/>
          </a:bodyPr>
          <a:lstStyle>
            <a:lvl1pPr marL="8467" indent="0" algn="ctr" rtl="0" eaLnBrk="1" fontAlgn="base" hangingPunct="1">
              <a:lnSpc>
                <a:spcPct val="110000"/>
              </a:lnSpc>
              <a:spcBef>
                <a:spcPts val="1067"/>
              </a:spcBef>
              <a:spcAft>
                <a:spcPts val="1067"/>
              </a:spcAft>
              <a:buClr>
                <a:schemeClr val="bg1">
                  <a:lumMod val="65000"/>
                </a:schemeClr>
              </a:buClr>
              <a:buSzPct val="80000"/>
              <a:buFont typeface="Arial" panose="020B0604020202020204" pitchFamily="34" charset="0"/>
              <a:buNone/>
              <a:tabLst/>
              <a:defRPr/>
            </a:lvl1pPr>
            <a:lvl2pPr marL="469888" indent="0"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None/>
              <a:tabLst/>
              <a:defRPr/>
            </a:lvl2pPr>
            <a:lvl3pPr marL="800080" indent="0" algn="l" rtl="0" eaLnBrk="1" fontAlgn="base" hangingPunct="1">
              <a:lnSpc>
                <a:spcPct val="110000"/>
              </a:lnSpc>
              <a:spcBef>
                <a:spcPts val="800"/>
              </a:spcBef>
              <a:spcAft>
                <a:spcPts val="800"/>
              </a:spcAft>
              <a:buClr>
                <a:schemeClr val="tx1">
                  <a:lumMod val="50000"/>
                  <a:lumOff val="50000"/>
                </a:schemeClr>
              </a:buClr>
              <a:buSzPct val="117000"/>
              <a:buFont typeface="Arial"/>
              <a:buNone/>
              <a:tabLst/>
              <a:defRPr sz="2400" b="0" i="0">
                <a:latin typeface="Arial" panose="020B0604020202020204" pitchFamily="34" charset="0"/>
              </a:defRPr>
            </a:lvl3pPr>
          </a:lstStyle>
          <a:p>
            <a:pPr lvl="0"/>
            <a:r>
              <a:rPr lang="en-US" dirty="0"/>
              <a:t>Click to edit Master text styles</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123217"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C3E083CE-8C09-E74C-B22F-C5349A69FE3D}"/>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538674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mulation - Body Style A 0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0" y="0"/>
            <a:ext cx="12203152"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11386492"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Picture Placeholder 3">
            <a:extLst>
              <a:ext uri="{FF2B5EF4-FFF2-40B4-BE49-F238E27FC236}">
                <a16:creationId xmlns:a16="http://schemas.microsoft.com/office/drawing/2014/main" id="{24224FD4-665B-254F-B425-6E5CE7798524}"/>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1058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2" name="Slide Number Placeholder 1">
            <a:extLst>
              <a:ext uri="{FF2B5EF4-FFF2-40B4-BE49-F238E27FC236}">
                <a16:creationId xmlns:a16="http://schemas.microsoft.com/office/drawing/2014/main" id="{C9F735E5-D414-B34E-9934-4903CC5DB3C3}"/>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264628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ulation - Body Style A 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0931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6116638" y="1384300"/>
            <a:ext cx="5643562"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9" name="Picture Placeholder 3">
            <a:extLst>
              <a:ext uri="{FF2B5EF4-FFF2-40B4-BE49-F238E27FC236}">
                <a16:creationId xmlns:a16="http://schemas.microsoft.com/office/drawing/2014/main" id="{C581B598-82EE-E24D-BAF1-7EF44221880A}"/>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A6B04B1B-65B2-F04A-81C1-3E76853D5050}"/>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346843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ulation - Body Style A 0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7928033"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0" y="4659"/>
            <a:ext cx="9093199"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8465270" y="1384300"/>
            <a:ext cx="3294930" cy="4981575"/>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BBAA66C8-7CB3-F548-8B65-DEA1A9066B76}"/>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2" name="Slide Number Placeholder 1">
            <a:extLst>
              <a:ext uri="{FF2B5EF4-FFF2-40B4-BE49-F238E27FC236}">
                <a16:creationId xmlns:a16="http://schemas.microsoft.com/office/drawing/2014/main" id="{447CA753-B9B8-FE4E-BB48-3ECEE4075759}"/>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649694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ulation - Body Style A 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A424F7-5D0D-1B4C-9FAA-85BE2066DCED}"/>
              </a:ext>
            </a:extLst>
          </p:cNvPr>
          <p:cNvSpPr/>
          <p:nvPr userDrawn="1"/>
        </p:nvSpPr>
        <p:spPr bwMode="auto">
          <a:xfrm>
            <a:off x="11152" y="0"/>
            <a:ext cx="12192000" cy="1063982"/>
          </a:xfrm>
          <a:prstGeom prst="rect">
            <a:avLst/>
          </a:prstGeom>
          <a:solidFill>
            <a:schemeClr val="bg2"/>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8823581"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4659"/>
            <a:ext cx="9093198" cy="1059323"/>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norm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pPr lvl="0" algn="l" rtl="0" eaLnBrk="1" fontAlgn="base" hangingPunct="1">
              <a:spcBef>
                <a:spcPct val="0"/>
              </a:spcBef>
              <a:spcAft>
                <a:spcPct val="0"/>
              </a:spcAft>
            </a:pPr>
            <a:r>
              <a:rPr lang="en-US" dirty="0"/>
              <a:t>Click to edit Master title style</a:t>
            </a:r>
          </a:p>
        </p:txBody>
      </p:sp>
      <p:sp>
        <p:nvSpPr>
          <p:cNvPr id="3" name="Content Placeholder 2">
            <a:extLst>
              <a:ext uri="{FF2B5EF4-FFF2-40B4-BE49-F238E27FC236}">
                <a16:creationId xmlns:a16="http://schemas.microsoft.com/office/drawing/2014/main" id="{2E5286B9-5DCE-3B4B-AA18-A551F5AF8EA1}"/>
              </a:ext>
            </a:extLst>
          </p:cNvPr>
          <p:cNvSpPr>
            <a:spLocks noGrp="1"/>
          </p:cNvSpPr>
          <p:nvPr>
            <p:ph sz="quarter" idx="26"/>
          </p:nvPr>
        </p:nvSpPr>
        <p:spPr>
          <a:xfrm>
            <a:off x="9370243" y="1384301"/>
            <a:ext cx="2389956" cy="4981598"/>
          </a:xfrm>
        </p:spPr>
        <p:txBody>
          <a:bodyPr/>
          <a:lstStyle>
            <a:lvl1pPr>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5" name="Picture Placeholder 3">
            <a:extLst>
              <a:ext uri="{FF2B5EF4-FFF2-40B4-BE49-F238E27FC236}">
                <a16:creationId xmlns:a16="http://schemas.microsoft.com/office/drawing/2014/main" id="{589CF0E6-2C23-9D45-8E7C-EB1F946E51C3}"/>
              </a:ext>
            </a:extLst>
          </p:cNvPr>
          <p:cNvSpPr>
            <a:spLocks noGrp="1"/>
          </p:cNvSpPr>
          <p:nvPr>
            <p:ph type="pic" sz="quarter" idx="27"/>
          </p:nvPr>
        </p:nvSpPr>
        <p:spPr>
          <a:xfrm>
            <a:off x="-7951" y="0"/>
            <a:ext cx="2404872" cy="1078992"/>
          </a:xfrm>
        </p:spPr>
        <p:txBody>
          <a:bodyPr/>
          <a:lstStyle>
            <a:lvl1pPr marL="0" indent="0">
              <a:buNone/>
              <a:defRPr/>
            </a:lvl1pPr>
          </a:lstStyle>
          <a:p>
            <a:endParaRPr lang="en-US" dirty="0"/>
          </a:p>
        </p:txBody>
      </p:sp>
      <p:sp>
        <p:nvSpPr>
          <p:cNvPr id="4" name="Slide Number Placeholder 3">
            <a:extLst>
              <a:ext uri="{FF2B5EF4-FFF2-40B4-BE49-F238E27FC236}">
                <a16:creationId xmlns:a16="http://schemas.microsoft.com/office/drawing/2014/main" id="{DFE5132F-830A-8E47-8515-55A1AF50347F}"/>
              </a:ext>
            </a:extLst>
          </p:cNvPr>
          <p:cNvSpPr>
            <a:spLocks noGrp="1"/>
          </p:cNvSpPr>
          <p:nvPr>
            <p:ph type="sldNum" sz="quarter" idx="28"/>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265367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with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CAD509-3036-4142-A7C8-0C0164C3045C}"/>
              </a:ext>
            </a:extLst>
          </p:cNvPr>
          <p:cNvSpPr/>
          <p:nvPr userDrawn="1"/>
        </p:nvSpPr>
        <p:spPr bwMode="auto">
          <a:xfrm>
            <a:off x="1" y="881594"/>
            <a:ext cx="12191999" cy="5976407"/>
          </a:xfrm>
          <a:prstGeom prst="rect">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4" name="Text Placeholder 3">
            <a:extLst>
              <a:ext uri="{FF2B5EF4-FFF2-40B4-BE49-F238E27FC236}">
                <a16:creationId xmlns:a16="http://schemas.microsoft.com/office/drawing/2014/main" id="{328571BD-8C56-DE4A-A6EC-BBCFD2699474}"/>
              </a:ext>
            </a:extLst>
          </p:cNvPr>
          <p:cNvSpPr>
            <a:spLocks noGrp="1"/>
          </p:cNvSpPr>
          <p:nvPr>
            <p:ph idx="1"/>
          </p:nvPr>
        </p:nvSpPr>
        <p:spPr>
          <a:xfrm>
            <a:off x="1" y="881595"/>
            <a:ext cx="12191999" cy="5976405"/>
          </a:xfrm>
          <a:prstGeom prst="rect">
            <a:avLst/>
          </a:prstGeom>
          <a:solidFill>
            <a:schemeClr val="bg1"/>
          </a:solidFill>
        </p:spPr>
        <p:txBody>
          <a:bodyPr vert="horz" lIns="91440" tIns="45720" rIns="91440" bIns="45720" rtlCol="0" anchor="ctr">
            <a:normAutofit/>
          </a:bodyPr>
          <a:lstStyle>
            <a:lvl1pPr marL="8466" indent="0" algn="ctr">
              <a:lnSpc>
                <a:spcPct val="100000"/>
              </a:lnSpc>
              <a:buFontTx/>
              <a:buNone/>
              <a:defRPr/>
            </a:lvl1pPr>
            <a:lvl2pPr marL="469888" indent="0" algn="ctr">
              <a:lnSpc>
                <a:spcPct val="100000"/>
              </a:lnSpc>
              <a:buFontTx/>
              <a:buNone/>
              <a:defRPr/>
            </a:lvl2pPr>
            <a:lvl3pPr marL="800080" indent="0" algn="ctr">
              <a:lnSpc>
                <a:spcPct val="100000"/>
              </a:lnSpc>
              <a:buFontTx/>
              <a:buNone/>
              <a:defRPr/>
            </a:lvl3pPr>
          </a:lstStyle>
          <a:p>
            <a:pPr lvl="0"/>
            <a:r>
              <a:rPr lang="en-US" dirty="0"/>
              <a:t>Click to edit Master text styles</a:t>
            </a:r>
          </a:p>
        </p:txBody>
      </p:sp>
      <p:sp>
        <p:nvSpPr>
          <p:cNvPr id="5" name="Title Placeholder 4">
            <a:extLst>
              <a:ext uri="{FF2B5EF4-FFF2-40B4-BE49-F238E27FC236}">
                <a16:creationId xmlns:a16="http://schemas.microsoft.com/office/drawing/2014/main" id="{2DA2FC4A-9B22-9340-A61B-56223707FA7F}"/>
              </a:ext>
            </a:extLst>
          </p:cNvPr>
          <p:cNvSpPr>
            <a:spLocks noGrp="1"/>
          </p:cNvSpPr>
          <p:nvPr>
            <p:ph type="title"/>
          </p:nvPr>
        </p:nvSpPr>
        <p:spPr>
          <a:xfrm>
            <a:off x="524255" y="1"/>
            <a:ext cx="11160644" cy="881593"/>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3" name="Slide Number Placeholder 2">
            <a:extLst>
              <a:ext uri="{FF2B5EF4-FFF2-40B4-BE49-F238E27FC236}">
                <a16:creationId xmlns:a16="http://schemas.microsoft.com/office/drawing/2014/main" id="{DFE4C104-B05F-1545-8F0B-71AA8D0D4125}"/>
              </a:ext>
            </a:extLst>
          </p:cNvPr>
          <p:cNvSpPr>
            <a:spLocks noGrp="1"/>
          </p:cNvSpPr>
          <p:nvPr>
            <p:ph type="sldNum" sz="quarter" idx="10"/>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087333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ly no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5C0610-A084-844C-8C17-5AC9DF45EAF3}"/>
              </a:ext>
            </a:extLst>
          </p:cNvPr>
          <p:cNvSpPr/>
          <p:nvPr userDrawn="1"/>
        </p:nvSpPr>
        <p:spPr bwMode="auto">
          <a:xfrm>
            <a:off x="0" y="0"/>
            <a:ext cx="12192000" cy="6858000"/>
          </a:xfrm>
          <a:prstGeom prst="rect">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auto" latinLnBrk="0" hangingPunct="0">
              <a:lnSpc>
                <a:spcPct val="100000"/>
              </a:lnSpc>
              <a:spcBef>
                <a:spcPct val="20000"/>
              </a:spcBef>
              <a:spcAft>
                <a:spcPts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CA2AE7C4-074F-A04B-8EF6-806D8557C8B8}"/>
              </a:ext>
            </a:extLst>
          </p:cNvPr>
          <p:cNvSpPr>
            <a:spLocks noGrp="1"/>
          </p:cNvSpPr>
          <p:nvPr>
            <p:ph sz="quarter" idx="10"/>
          </p:nvPr>
        </p:nvSpPr>
        <p:spPr>
          <a:xfrm>
            <a:off x="0" y="0"/>
            <a:ext cx="12192000" cy="6858000"/>
          </a:xfrm>
        </p:spPr>
        <p:txBody>
          <a:bodyPr anchor="ctr"/>
          <a:lstStyle>
            <a:lvl1pPr marL="0" indent="0" algn="ctr">
              <a:buNone/>
              <a:defRPr/>
            </a:lvl1pPr>
            <a:lvl2pPr marL="469888" indent="0" algn="ctr">
              <a:buNone/>
              <a:defRPr/>
            </a:lvl2pPr>
            <a:lvl3pPr marL="611701" indent="0" algn="ctr">
              <a:buNone/>
              <a:defRPr/>
            </a:lvl3pPr>
            <a:lvl4pPr marL="852996" indent="0" algn="ctr">
              <a:buFont typeface="Arial" panose="020B0604020202020204" pitchFamily="34" charset="0"/>
              <a:buNone/>
              <a:defRPr/>
            </a:lvl4pPr>
            <a:lvl5pPr marL="800080" indent="0" algn="ctr">
              <a:buNone/>
              <a:defRPr/>
            </a:lvl5pPr>
          </a:lstStyle>
          <a:p>
            <a:pPr lvl="0"/>
            <a:r>
              <a:rPr lang="en-US" dirty="0"/>
              <a:t>Click to edit Master text styles</a:t>
            </a:r>
          </a:p>
        </p:txBody>
      </p:sp>
      <p:sp>
        <p:nvSpPr>
          <p:cNvPr id="2" name="Slide Number Placeholder 1">
            <a:extLst>
              <a:ext uri="{FF2B5EF4-FFF2-40B4-BE49-F238E27FC236}">
                <a16:creationId xmlns:a16="http://schemas.microsoft.com/office/drawing/2014/main" id="{1E1EB640-ACDB-1042-8DBC-E3972A8F376A}"/>
              </a:ext>
            </a:extLst>
          </p:cNvPr>
          <p:cNvSpPr>
            <a:spLocks noGrp="1"/>
          </p:cNvSpPr>
          <p:nvPr>
            <p:ph type="sldNum" sz="quarter" idx="11"/>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314758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Style A 01">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0"/>
            <a:ext cx="11160644"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7" name="Text Placeholder 3">
            <a:extLst>
              <a:ext uri="{FF2B5EF4-FFF2-40B4-BE49-F238E27FC236}">
                <a16:creationId xmlns:a16="http://schemas.microsoft.com/office/drawing/2014/main" id="{61F0E583-1429-7545-B06A-7C14253C655A}"/>
              </a:ext>
            </a:extLst>
          </p:cNvPr>
          <p:cNvSpPr>
            <a:spLocks noGrp="1"/>
          </p:cNvSpPr>
          <p:nvPr>
            <p:ph idx="1"/>
          </p:nvPr>
        </p:nvSpPr>
        <p:spPr>
          <a:xfrm>
            <a:off x="527626" y="1117125"/>
            <a:ext cx="11157273" cy="5003531"/>
          </a:xfrm>
          <a:prstGeom prst="rect">
            <a:avLst/>
          </a:prstGeom>
        </p:spPr>
        <p:txBody>
          <a:bodyPr vert="horz" lIns="91440" tIns="45720" rIns="91440" bIns="45720" rtlCol="0">
            <a:normAutofit/>
          </a:bodyPr>
          <a:lstStyle>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8665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esson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AE61F-DE07-8B4A-B3D8-5DFCF5FB0A4C}"/>
              </a:ext>
            </a:extLst>
          </p:cNvPr>
          <p:cNvSpPr/>
          <p:nvPr userDrawn="1"/>
        </p:nvSpPr>
        <p:spPr>
          <a:xfrm>
            <a:off x="0" y="-9646"/>
            <a:ext cx="12192000" cy="1931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C3F71B-8F63-074A-86DF-C386EF0541E6}"/>
              </a:ext>
            </a:extLst>
          </p:cNvPr>
          <p:cNvPicPr>
            <a:picLocks noChangeAspect="1"/>
          </p:cNvPicPr>
          <p:nvPr userDrawn="1"/>
        </p:nvPicPr>
        <p:blipFill rotWithShape="1">
          <a:blip r:embed="rId2"/>
          <a:srcRect r="17075"/>
          <a:stretch/>
        </p:blipFill>
        <p:spPr>
          <a:xfrm>
            <a:off x="0" y="0"/>
            <a:ext cx="4394478" cy="6858000"/>
          </a:xfrm>
          <a:prstGeom prst="rect">
            <a:avLst/>
          </a:prstGeom>
        </p:spPr>
      </p:pic>
      <p:sp>
        <p:nvSpPr>
          <p:cNvPr id="15" name="Text Placeholder 5">
            <a:extLst>
              <a:ext uri="{FF2B5EF4-FFF2-40B4-BE49-F238E27FC236}">
                <a16:creationId xmlns:a16="http://schemas.microsoft.com/office/drawing/2014/main" id="{369A4530-68E8-4B0C-96B7-AF17F4C637E7}"/>
              </a:ext>
            </a:extLst>
          </p:cNvPr>
          <p:cNvSpPr>
            <a:spLocks noGrp="1"/>
          </p:cNvSpPr>
          <p:nvPr>
            <p:ph type="body" sz="quarter" idx="11" hasCustomPrompt="1"/>
          </p:nvPr>
        </p:nvSpPr>
        <p:spPr>
          <a:xfrm>
            <a:off x="525157" y="2083444"/>
            <a:ext cx="3572281" cy="4305782"/>
          </a:xfrm>
        </p:spPr>
        <p:txBody>
          <a:bodyPr anchor="t">
            <a:noAutofit/>
          </a:bodyPr>
          <a:lstStyle>
            <a:lvl1pPr marL="8466" indent="0">
              <a:lnSpc>
                <a:spcPct val="100000"/>
              </a:lnSpc>
              <a:buFontTx/>
              <a:buNone/>
              <a:defRPr sz="2200" b="0" i="0">
                <a:solidFill>
                  <a:schemeClr val="bg1"/>
                </a:solidFill>
                <a:latin typeface="+mn-lt"/>
              </a:defRPr>
            </a:lvl1pPr>
            <a:lvl2pPr marL="469888" indent="0">
              <a:buFontTx/>
              <a:buNone/>
              <a:defRPr sz="2133"/>
            </a:lvl2pPr>
            <a:lvl3pPr marL="800080" indent="0">
              <a:buFontTx/>
              <a:buNone/>
              <a:defRPr sz="2133"/>
            </a:lvl3pPr>
            <a:lvl4pPr marL="800080" indent="0">
              <a:buFontTx/>
              <a:buNone/>
              <a:defRPr sz="2133"/>
            </a:lvl4pPr>
            <a:lvl5pPr marL="800080" indent="0">
              <a:buFontTx/>
              <a:buNone/>
              <a:defRPr sz="2133"/>
            </a:lvl5pPr>
          </a:lstStyle>
          <a:p>
            <a:pPr lvl="0"/>
            <a:r>
              <a:rPr lang="en-US" dirty="0"/>
              <a:t>X.X Lesson Topic</a:t>
            </a:r>
          </a:p>
          <a:p>
            <a:pPr lvl="0"/>
            <a:r>
              <a:rPr lang="en-US" dirty="0"/>
              <a:t>X.X Lesson Topic</a:t>
            </a:r>
          </a:p>
        </p:txBody>
      </p:sp>
      <p:sp>
        <p:nvSpPr>
          <p:cNvPr id="18" name="Rectangle 3">
            <a:extLst>
              <a:ext uri="{FF2B5EF4-FFF2-40B4-BE49-F238E27FC236}">
                <a16:creationId xmlns:a16="http://schemas.microsoft.com/office/drawing/2014/main" id="{D85EAD34-F35D-4D96-990E-A0D65B61C839}"/>
              </a:ext>
            </a:extLst>
          </p:cNvPr>
          <p:cNvSpPr>
            <a:spLocks noGrp="1" noChangeArrowheads="1"/>
          </p:cNvSpPr>
          <p:nvPr>
            <p:ph type="ctrTitle" hasCustomPrompt="1"/>
          </p:nvPr>
        </p:nvSpPr>
        <p:spPr>
          <a:xfrm>
            <a:off x="629125" y="13504"/>
            <a:ext cx="3765353" cy="1907893"/>
          </a:xfrm>
          <a:prstGeom prst="rect">
            <a:avLst/>
          </a:prstGeo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200" b="1" i="0" dirty="0">
                <a:solidFill>
                  <a:schemeClr val="accent3"/>
                </a:solidFill>
                <a:latin typeface="Arial" panose="020B0604020202020204" pitchFamily="34" charset="0"/>
                <a:ea typeface="+mj-ea"/>
                <a:cs typeface="+mj-cs"/>
              </a:defRPr>
            </a:lvl1pPr>
          </a:lstStyle>
          <a:p>
            <a:r>
              <a:rPr lang="en-US" altLang="en-US" dirty="0"/>
              <a:t>Lesson Topics</a:t>
            </a:r>
          </a:p>
        </p:txBody>
      </p:sp>
      <p:sp>
        <p:nvSpPr>
          <p:cNvPr id="4" name="Picture Placeholder 3">
            <a:extLst>
              <a:ext uri="{FF2B5EF4-FFF2-40B4-BE49-F238E27FC236}">
                <a16:creationId xmlns:a16="http://schemas.microsoft.com/office/drawing/2014/main" id="{3CA3D8F7-26B7-7546-BEC5-54B6AE3CE5C1}"/>
              </a:ext>
            </a:extLst>
          </p:cNvPr>
          <p:cNvSpPr>
            <a:spLocks noGrp="1"/>
          </p:cNvSpPr>
          <p:nvPr>
            <p:ph type="pic" sz="quarter" idx="12"/>
          </p:nvPr>
        </p:nvSpPr>
        <p:spPr>
          <a:xfrm>
            <a:off x="4734045" y="219919"/>
            <a:ext cx="6990317" cy="6169306"/>
          </a:xfrm>
        </p:spPr>
        <p:txBody>
          <a:bodyPr/>
          <a:lstStyle/>
          <a:p>
            <a:endParaRPr lang="en-US"/>
          </a:p>
        </p:txBody>
      </p:sp>
      <p:sp>
        <p:nvSpPr>
          <p:cNvPr id="12" name="Slide Number Placeholder 1">
            <a:extLst>
              <a:ext uri="{FF2B5EF4-FFF2-40B4-BE49-F238E27FC236}">
                <a16:creationId xmlns:a16="http://schemas.microsoft.com/office/drawing/2014/main" id="{8A9FFA5B-F444-554A-A132-4F3ACDD2794E}"/>
              </a:ext>
            </a:extLst>
          </p:cNvPr>
          <p:cNvSpPr>
            <a:spLocks noGrp="1"/>
          </p:cNvSpPr>
          <p:nvPr>
            <p:ph type="sldNum" sz="quarter" idx="13"/>
          </p:nvPr>
        </p:nvSpPr>
        <p:spPr>
          <a:xfrm>
            <a:off x="9837336" y="6493058"/>
            <a:ext cx="1887026" cy="250897"/>
          </a:xfrm>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8094760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dy Style B 01">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65D84D3-4FB6-7944-9D40-9DF599FA057F}"/>
              </a:ext>
            </a:extLst>
          </p:cNvPr>
          <p:cNvSpPr>
            <a:spLocks noGrp="1"/>
          </p:cNvSpPr>
          <p:nvPr>
            <p:ph sz="quarter" idx="11"/>
          </p:nvPr>
        </p:nvSpPr>
        <p:spPr>
          <a:xfrm>
            <a:off x="527164" y="1693933"/>
            <a:ext cx="11160644" cy="4424063"/>
          </a:xfrm>
          <a:prstGeom prst="rect">
            <a:avLst/>
          </a:prstGeom>
        </p:spPr>
        <p:txBody>
          <a:bodyPr>
            <a:normAutofit/>
          </a:bodyPr>
          <a:lstStyle>
            <a:lvl1pPr algn="l" rtl="0" eaLnBrk="1" fontAlgn="base" hangingPunct="1">
              <a:lnSpc>
                <a:spcPct val="110000"/>
              </a:lnSpc>
              <a:tabLst/>
              <a:defRPr lang="en-US" sz="2800" b="0" i="0" dirty="0">
                <a:solidFill>
                  <a:schemeClr val="tx1"/>
                </a:solidFill>
                <a:latin typeface="Arial" panose="020B0604020202020204" pitchFamily="34" charset="0"/>
                <a:ea typeface="+mn-ea"/>
                <a:cs typeface="+mn-cs"/>
              </a:defRPr>
            </a:lvl1pPr>
            <a:lvl2pPr algn="l" rtl="0" eaLnBrk="1" fontAlgn="base" hangingPunct="1">
              <a:lnSpc>
                <a:spcPct val="110000"/>
              </a:lnSpc>
              <a:tabLst/>
              <a:defRPr lang="en-US" sz="2600" b="0" i="0" dirty="0">
                <a:solidFill>
                  <a:schemeClr val="tx1"/>
                </a:solidFill>
                <a:latin typeface="Arial" panose="020B0604020202020204" pitchFamily="34" charset="0"/>
                <a:ea typeface="+mn-ea"/>
                <a:cs typeface="+mn-cs"/>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lang="en-US" sz="2400" b="0" i="0" dirty="0">
                <a:solidFill>
                  <a:schemeClr val="tx1"/>
                </a:solidFill>
                <a:latin typeface="Arial" panose="020B0604020202020204" pitchFamily="34" charset="0"/>
                <a:ea typeface="+mn-ea"/>
                <a:cs typeface="+mn-cs"/>
              </a:defRPr>
            </a:lvl3pPr>
            <a:lvl4pPr algn="l" rtl="0" eaLnBrk="1" fontAlgn="base" hangingPunct="1">
              <a:lnSpc>
                <a:spcPct val="110000"/>
              </a:lnSpc>
              <a:tabLst/>
              <a:defRPr lang="en-US" sz="2933" dirty="0">
                <a:solidFill>
                  <a:schemeClr val="tx1"/>
                </a:solidFill>
                <a:latin typeface="Arial" panose="020B0503020202020204" pitchFamily="34" charset="0"/>
                <a:ea typeface="+mn-ea"/>
                <a:cs typeface="+mn-cs"/>
              </a:defRPr>
            </a:lvl4pPr>
            <a:lvl5pPr algn="l" rtl="0" eaLnBrk="1" fontAlgn="base" hangingPunct="1">
              <a:lnSpc>
                <a:spcPct val="110000"/>
              </a:lnSpc>
              <a:tabLst/>
              <a:defRPr lang="en-US" sz="2933" dirty="0">
                <a:solidFill>
                  <a:schemeClr val="tx1"/>
                </a:solidFill>
                <a:latin typeface="Arial" panose="020B0503020202020204" pitchFamily="34" charset="0"/>
                <a:ea typeface="+mn-ea"/>
                <a:cs typeface="+mn-cs"/>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4" name="Text Placeholder 3"/>
          <p:cNvSpPr>
            <a:spLocks noGrp="1"/>
          </p:cNvSpPr>
          <p:nvPr>
            <p:ph type="body" sz="quarter" idx="10" hasCustomPrompt="1"/>
          </p:nvPr>
        </p:nvSpPr>
        <p:spPr>
          <a:xfrm>
            <a:off x="523209" y="987708"/>
            <a:ext cx="11155172" cy="598331"/>
          </a:xfrm>
          <a:prstGeom prst="rect">
            <a:avLst/>
          </a:prstGeom>
        </p:spPr>
        <p:txBody>
          <a:bodyPr lIns="0">
            <a:normAutofit/>
          </a:bodyPr>
          <a:lstStyle>
            <a:lvl1pPr marL="0" indent="0">
              <a:spcBef>
                <a:spcPts val="0"/>
              </a:spcBef>
              <a:spcAft>
                <a:spcPts val="0"/>
              </a:spcAft>
              <a:buFont typeface="Arial" panose="020B0604020202020204" pitchFamily="34" charset="0"/>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7" name="Title Placeholder 4">
            <a:extLst>
              <a:ext uri="{FF2B5EF4-FFF2-40B4-BE49-F238E27FC236}">
                <a16:creationId xmlns:a16="http://schemas.microsoft.com/office/drawing/2014/main" id="{377905CB-3ED3-D848-8259-C7645C162B3B}"/>
              </a:ext>
            </a:extLst>
          </p:cNvPr>
          <p:cNvSpPr>
            <a:spLocks noGrp="1"/>
          </p:cNvSpPr>
          <p:nvPr>
            <p:ph type="title"/>
          </p:nvPr>
        </p:nvSpPr>
        <p:spPr>
          <a:xfrm>
            <a:off x="524255" y="0"/>
            <a:ext cx="11160644"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48862DE8-2B92-3B40-AF1E-9BAA7DAB0A5D}"/>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448184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Style A 02">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483AA86C-6ABE-5648-9D3D-9100D465E328}"/>
              </a:ext>
            </a:extLst>
          </p:cNvPr>
          <p:cNvSpPr>
            <a:spLocks noGrp="1"/>
          </p:cNvSpPr>
          <p:nvPr>
            <p:ph sz="quarter" idx="11"/>
          </p:nvPr>
        </p:nvSpPr>
        <p:spPr>
          <a:xfrm>
            <a:off x="6275881" y="1119448"/>
            <a:ext cx="5448481" cy="522845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Content Placeholder 5">
            <a:extLst>
              <a:ext uri="{FF2B5EF4-FFF2-40B4-BE49-F238E27FC236}">
                <a16:creationId xmlns:a16="http://schemas.microsoft.com/office/drawing/2014/main" id="{66A00A8C-993B-4341-9334-660A84B92A12}"/>
              </a:ext>
            </a:extLst>
          </p:cNvPr>
          <p:cNvSpPr>
            <a:spLocks noGrp="1"/>
          </p:cNvSpPr>
          <p:nvPr>
            <p:ph sz="quarter" idx="10"/>
          </p:nvPr>
        </p:nvSpPr>
        <p:spPr>
          <a:xfrm>
            <a:off x="525516" y="1119448"/>
            <a:ext cx="5390605" cy="522845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6872CD77-FC5A-C842-9960-D16D44145E1A}"/>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074535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Style B 02">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CB5784CA-AA54-5140-8CD7-F3326D6D3D57}"/>
              </a:ext>
            </a:extLst>
          </p:cNvPr>
          <p:cNvSpPr>
            <a:spLocks noGrp="1"/>
          </p:cNvSpPr>
          <p:nvPr>
            <p:ph sz="quarter" idx="12"/>
          </p:nvPr>
        </p:nvSpPr>
        <p:spPr>
          <a:xfrm>
            <a:off x="6275881" y="1692152"/>
            <a:ext cx="5448481" cy="465574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1" name="Content Placeholder 5">
            <a:extLst>
              <a:ext uri="{FF2B5EF4-FFF2-40B4-BE49-F238E27FC236}">
                <a16:creationId xmlns:a16="http://schemas.microsoft.com/office/drawing/2014/main" id="{1AD2938F-20E3-7C4F-B5DC-E96C378CFEDC}"/>
              </a:ext>
            </a:extLst>
          </p:cNvPr>
          <p:cNvSpPr>
            <a:spLocks noGrp="1"/>
          </p:cNvSpPr>
          <p:nvPr>
            <p:ph sz="quarter" idx="11"/>
          </p:nvPr>
        </p:nvSpPr>
        <p:spPr>
          <a:xfrm>
            <a:off x="525516" y="1692152"/>
            <a:ext cx="5390605" cy="465574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itle Placeholder 4">
            <a:extLst>
              <a:ext uri="{FF2B5EF4-FFF2-40B4-BE49-F238E27FC236}">
                <a16:creationId xmlns:a16="http://schemas.microsoft.com/office/drawing/2014/main" id="{210C59C2-0C37-0940-B8C2-683A48E95227}"/>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D8C08586-2713-CC4D-A1C7-79E301C668FA}"/>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A6097BE5-F44C-7F42-BBFD-98E0BF6DF493}"/>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29824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dy Style A 0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6096002" y="1130529"/>
            <a:ext cx="5628360" cy="5253839"/>
          </a:xfrm>
        </p:spPr>
        <p:txBody>
          <a:bodyPr anchor="t"/>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199EA6A9-E3AD-404D-B570-7AB0F8E1CD9B}"/>
              </a:ext>
            </a:extLst>
          </p:cNvPr>
          <p:cNvSpPr>
            <a:spLocks noGrp="1"/>
          </p:cNvSpPr>
          <p:nvPr>
            <p:ph sz="quarter" idx="11"/>
          </p:nvPr>
        </p:nvSpPr>
        <p:spPr>
          <a:xfrm>
            <a:off x="525516" y="1130529"/>
            <a:ext cx="5390605" cy="525383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2CD169A3-307E-2D4B-97D9-1BFA39A0845D}"/>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D7BC104F-C879-4646-82E5-7231C54D2E3A}"/>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739097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dy Style B 0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6096002" y="1693540"/>
            <a:ext cx="5628360" cy="4679744"/>
          </a:xfrm>
        </p:spPr>
        <p:txBody>
          <a:bodyPr anchor="t" anchorCtr="0">
            <a:noAutofit/>
          </a:bodyPr>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515D5EFD-DCA6-5B47-B972-1A9E0CD1C3B8}"/>
              </a:ext>
            </a:extLst>
          </p:cNvPr>
          <p:cNvSpPr>
            <a:spLocks noGrp="1"/>
          </p:cNvSpPr>
          <p:nvPr>
            <p:ph sz="quarter" idx="11"/>
          </p:nvPr>
        </p:nvSpPr>
        <p:spPr>
          <a:xfrm>
            <a:off x="525516" y="1692152"/>
            <a:ext cx="5390605" cy="4679744"/>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0C3D3A4D-619A-6D41-B7EF-1D741C18A868}"/>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55EEF6B9-A1B4-9F43-AE39-11B6A4458E5D}"/>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ADDA987C-56D8-DC49-BACE-4E56AE81613F}"/>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007170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dy Style A 04">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0EC2B8EE-3BED-B541-8638-0A1EC344EDD8}"/>
              </a:ext>
            </a:extLst>
          </p:cNvPr>
          <p:cNvSpPr>
            <a:spLocks noGrp="1"/>
          </p:cNvSpPr>
          <p:nvPr>
            <p:ph sz="quarter" idx="14"/>
          </p:nvPr>
        </p:nvSpPr>
        <p:spPr>
          <a:xfrm>
            <a:off x="8204617" y="1129440"/>
            <a:ext cx="3519745" cy="5299880"/>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353CEC65-7D8D-414F-9FF9-923672220BEF}"/>
              </a:ext>
            </a:extLst>
          </p:cNvPr>
          <p:cNvSpPr>
            <a:spLocks noGrp="1"/>
          </p:cNvSpPr>
          <p:nvPr>
            <p:ph sz="quarter" idx="11"/>
          </p:nvPr>
        </p:nvSpPr>
        <p:spPr>
          <a:xfrm>
            <a:off x="525516" y="1129440"/>
            <a:ext cx="7439257" cy="5299880"/>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31D493FE-6AB8-BB4C-97A1-5ECEB55A021E}"/>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C826611C-0D15-C649-9991-47AF62069FE4}"/>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001017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dy Style B 04">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4E1754E8-B166-C940-BF35-A09A219D6693}"/>
              </a:ext>
            </a:extLst>
          </p:cNvPr>
          <p:cNvSpPr>
            <a:spLocks noGrp="1"/>
          </p:cNvSpPr>
          <p:nvPr>
            <p:ph sz="quarter" idx="14"/>
          </p:nvPr>
        </p:nvSpPr>
        <p:spPr>
          <a:xfrm>
            <a:off x="8204617" y="1702941"/>
            <a:ext cx="3519745" cy="472637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03942C22-E42E-3A42-B43A-33B20790798E}"/>
              </a:ext>
            </a:extLst>
          </p:cNvPr>
          <p:cNvSpPr>
            <a:spLocks noGrp="1"/>
          </p:cNvSpPr>
          <p:nvPr>
            <p:ph sz="quarter" idx="11"/>
          </p:nvPr>
        </p:nvSpPr>
        <p:spPr>
          <a:xfrm>
            <a:off x="525516" y="1702941"/>
            <a:ext cx="7439257" cy="472637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481E17D4-1516-C34E-8800-74CB6C788B68}"/>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832A1E0E-941C-5F4C-8990-F95B96675CE2}"/>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5906FDF3-5578-4C48-AB9F-5C65E1B55ED8}"/>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873381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dy Style A 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8728610" y="1110913"/>
            <a:ext cx="2995752" cy="5251187"/>
          </a:xfrm>
        </p:spPr>
        <p:txBody>
          <a:bodyPr anchor="t" anchorCtr="0">
            <a:noAutofit/>
          </a:bodyPr>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95ED1B29-A126-7541-8F0E-A659E0F79346}"/>
              </a:ext>
            </a:extLst>
          </p:cNvPr>
          <p:cNvSpPr>
            <a:spLocks noGrp="1"/>
          </p:cNvSpPr>
          <p:nvPr>
            <p:ph sz="quarter" idx="11"/>
          </p:nvPr>
        </p:nvSpPr>
        <p:spPr>
          <a:xfrm>
            <a:off x="525516" y="1110915"/>
            <a:ext cx="8088832" cy="525118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93E901A1-D498-3E4E-AE1A-7AC7FB72F56E}"/>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3734E5F9-627A-8D4E-951C-DF885F9BFBC2}"/>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300620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dy Style B 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8728610" y="1682751"/>
            <a:ext cx="2995752" cy="4690139"/>
          </a:xfrm>
        </p:spPr>
        <p:txBody>
          <a:bodyPr anchor="t" anchorCtr="0"/>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618BF16B-56D4-C74B-852A-09EC75820E43}"/>
              </a:ext>
            </a:extLst>
          </p:cNvPr>
          <p:cNvSpPr>
            <a:spLocks noGrp="1"/>
          </p:cNvSpPr>
          <p:nvPr>
            <p:ph sz="quarter" idx="11"/>
          </p:nvPr>
        </p:nvSpPr>
        <p:spPr>
          <a:xfrm>
            <a:off x="525516" y="1692153"/>
            <a:ext cx="8088832" cy="468073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7103C886-192D-1740-A100-49A80939DBBA}"/>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B8C8860B-F149-E949-AB09-01F57E56FD3A}"/>
              </a:ext>
            </a:extLst>
          </p:cNvPr>
          <p:cNvSpPr>
            <a:spLocks noGrp="1"/>
          </p:cNvSpPr>
          <p:nvPr>
            <p:ph type="body" sz="quarter" idx="10" hasCustomPrompt="1"/>
          </p:nvPr>
        </p:nvSpPr>
        <p:spPr>
          <a:xfrm>
            <a:off x="523208" y="987708"/>
            <a:ext cx="11201153"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65F41EFB-25E3-6341-BC01-BC1E9A9E8198}"/>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031550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dy Style A 06">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9DA6106-1471-9E41-AB13-39748E3B1760}"/>
              </a:ext>
            </a:extLst>
          </p:cNvPr>
          <p:cNvSpPr>
            <a:spLocks noGrp="1"/>
          </p:cNvSpPr>
          <p:nvPr>
            <p:ph sz="quarter" idx="12"/>
          </p:nvPr>
        </p:nvSpPr>
        <p:spPr>
          <a:xfrm>
            <a:off x="4183115" y="1108362"/>
            <a:ext cx="7541247" cy="532095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Content Placeholder 5">
            <a:extLst>
              <a:ext uri="{FF2B5EF4-FFF2-40B4-BE49-F238E27FC236}">
                <a16:creationId xmlns:a16="http://schemas.microsoft.com/office/drawing/2014/main" id="{DDA48D3A-1DEF-5D47-8D0F-A65F3F449965}"/>
              </a:ext>
            </a:extLst>
          </p:cNvPr>
          <p:cNvSpPr>
            <a:spLocks noGrp="1"/>
          </p:cNvSpPr>
          <p:nvPr>
            <p:ph sz="quarter" idx="11"/>
          </p:nvPr>
        </p:nvSpPr>
        <p:spPr>
          <a:xfrm>
            <a:off x="525516" y="1108362"/>
            <a:ext cx="3451875" cy="532095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4D3C11E5-6CAD-D14A-AFF3-B7D41D06E75C}"/>
              </a:ext>
            </a:extLst>
          </p:cNvPr>
          <p:cNvSpPr>
            <a:spLocks noGrp="1"/>
          </p:cNvSpPr>
          <p:nvPr>
            <p:ph type="title"/>
          </p:nvPr>
        </p:nvSpPr>
        <p:spPr>
          <a:xfrm>
            <a:off x="524254" y="0"/>
            <a:ext cx="1120010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E0242420-5301-0743-BA5D-3D48CF397E23}"/>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15600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descr="4.5-PPTBackgrounds_Test-Yellow-FullFram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511B7B-88BB-834A-8919-3B85093EACFE}"/>
              </a:ext>
            </a:extLst>
          </p:cNvPr>
          <p:cNvSpPr/>
          <p:nvPr userDrawn="1"/>
        </p:nvSpPr>
        <p:spPr>
          <a:xfrm>
            <a:off x="0" y="2245167"/>
            <a:ext cx="12192000" cy="237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2058747" y="6544591"/>
            <a:ext cx="2520232" cy="235898"/>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FFFFFF"/>
                </a:solidFill>
                <a:effectLst/>
                <a:uLnTx/>
                <a:uFillTx/>
                <a:latin typeface="Arial" panose="020B0604020202020204" pitchFamily="34" charset="0"/>
                <a:ea typeface="+mn-ea"/>
                <a:cs typeface="Arial"/>
              </a:rPr>
              <a:t>© Scaled Agile, Inc. </a:t>
            </a:r>
          </a:p>
        </p:txBody>
      </p:sp>
      <p:pic>
        <p:nvPicPr>
          <p:cNvPr id="8" name="Picture 7" descr="PPT-siz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p:cNvSpPr>
            <a:spLocks noGrp="1"/>
          </p:cNvSpPr>
          <p:nvPr>
            <p:ph type="title" hasCustomPrompt="1"/>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lang="en-US" dirty="0"/>
              <a:t>Section Title</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3224522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dy Style B 06">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60FC0E-A63C-CB49-8825-FEFE97DEAD5E}"/>
              </a:ext>
            </a:extLst>
          </p:cNvPr>
          <p:cNvSpPr>
            <a:spLocks noGrp="1"/>
          </p:cNvSpPr>
          <p:nvPr>
            <p:ph sz="quarter" idx="12"/>
          </p:nvPr>
        </p:nvSpPr>
        <p:spPr>
          <a:xfrm>
            <a:off x="4183115" y="1713730"/>
            <a:ext cx="7541247" cy="4715588"/>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10" name="Content Placeholder 5">
            <a:extLst>
              <a:ext uri="{FF2B5EF4-FFF2-40B4-BE49-F238E27FC236}">
                <a16:creationId xmlns:a16="http://schemas.microsoft.com/office/drawing/2014/main" id="{FE6DDA48-1579-0942-8838-1E36589F1D5B}"/>
              </a:ext>
            </a:extLst>
          </p:cNvPr>
          <p:cNvSpPr>
            <a:spLocks noGrp="1"/>
          </p:cNvSpPr>
          <p:nvPr>
            <p:ph sz="quarter" idx="11"/>
          </p:nvPr>
        </p:nvSpPr>
        <p:spPr>
          <a:xfrm>
            <a:off x="525516" y="1713731"/>
            <a:ext cx="3451875" cy="471558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ext Placeholder 3">
            <a:extLst>
              <a:ext uri="{FF2B5EF4-FFF2-40B4-BE49-F238E27FC236}">
                <a16:creationId xmlns:a16="http://schemas.microsoft.com/office/drawing/2014/main" id="{F995A165-0E19-C14C-B0EF-9AA5D316AF92}"/>
              </a:ext>
            </a:extLst>
          </p:cNvPr>
          <p:cNvSpPr>
            <a:spLocks noGrp="1"/>
          </p:cNvSpPr>
          <p:nvPr>
            <p:ph type="body" sz="quarter" idx="10" hasCustomPrompt="1"/>
          </p:nvPr>
        </p:nvSpPr>
        <p:spPr>
          <a:xfrm>
            <a:off x="524256" y="987708"/>
            <a:ext cx="11200106" cy="619909"/>
          </a:xfrm>
          <a:prstGeom prst="rect">
            <a:avLst/>
          </a:prstGeom>
        </p:spPr>
        <p:txBody>
          <a:bodyPr lIns="0">
            <a:normAutofit/>
          </a:bodyPr>
          <a:lstStyle>
            <a:lvl1pPr marL="0" indent="0">
              <a:lnSpc>
                <a:spcPct val="100000"/>
              </a:lnSpc>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 </a:t>
            </a:r>
          </a:p>
        </p:txBody>
      </p:sp>
      <p:sp>
        <p:nvSpPr>
          <p:cNvPr id="6" name="Title Placeholder 4">
            <a:extLst>
              <a:ext uri="{FF2B5EF4-FFF2-40B4-BE49-F238E27FC236}">
                <a16:creationId xmlns:a16="http://schemas.microsoft.com/office/drawing/2014/main" id="{60141E12-68CA-9946-B6B5-7A2473E98C91}"/>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5A2043A3-2763-084F-8497-94BD8C9A425C}"/>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519471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dy Style A 0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4143124" y="1129440"/>
            <a:ext cx="7581237" cy="5264627"/>
          </a:xfrm>
        </p:spPr>
        <p:txBody>
          <a:bodyPr anchor="t"/>
          <a:lstStyle>
            <a:lvl1pPr marL="8466" indent="0" algn="r">
              <a:buFontTx/>
              <a:buNone/>
              <a:defRPr/>
            </a:lvl1pPr>
          </a:lstStyle>
          <a:p>
            <a:endParaRPr lang="en-US" dirty="0"/>
          </a:p>
        </p:txBody>
      </p:sp>
      <p:sp>
        <p:nvSpPr>
          <p:cNvPr id="7" name="Content Placeholder 5">
            <a:extLst>
              <a:ext uri="{FF2B5EF4-FFF2-40B4-BE49-F238E27FC236}">
                <a16:creationId xmlns:a16="http://schemas.microsoft.com/office/drawing/2014/main" id="{720901D1-1B80-5D48-8D3E-445F96AB7237}"/>
              </a:ext>
            </a:extLst>
          </p:cNvPr>
          <p:cNvSpPr>
            <a:spLocks noGrp="1"/>
          </p:cNvSpPr>
          <p:nvPr>
            <p:ph sz="quarter" idx="11"/>
          </p:nvPr>
        </p:nvSpPr>
        <p:spPr>
          <a:xfrm>
            <a:off x="525516" y="1129440"/>
            <a:ext cx="3451875" cy="526462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8" name="Title Placeholder 4">
            <a:extLst>
              <a:ext uri="{FF2B5EF4-FFF2-40B4-BE49-F238E27FC236}">
                <a16:creationId xmlns:a16="http://schemas.microsoft.com/office/drawing/2014/main" id="{B9894F8B-3FE7-2F4D-8B4E-2A3C26A2F07B}"/>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379E0422-03AA-C846-93AD-CECED553DA12}"/>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4889730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dy Style B 0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00D659-25B9-C742-860B-6B6A84586B15}"/>
              </a:ext>
            </a:extLst>
          </p:cNvPr>
          <p:cNvSpPr>
            <a:spLocks noGrp="1"/>
          </p:cNvSpPr>
          <p:nvPr>
            <p:ph type="pic" sz="quarter" idx="14"/>
          </p:nvPr>
        </p:nvSpPr>
        <p:spPr>
          <a:xfrm>
            <a:off x="4143124" y="1704391"/>
            <a:ext cx="7581237" cy="4679683"/>
          </a:xfrm>
        </p:spPr>
        <p:txBody>
          <a:bodyPr anchor="t"/>
          <a:lstStyle>
            <a:lvl1pPr marL="8466" indent="0" algn="r">
              <a:buFontTx/>
              <a:buNone/>
              <a:defRPr/>
            </a:lvl1pPr>
          </a:lstStyle>
          <a:p>
            <a:endParaRPr lang="en-US" dirty="0"/>
          </a:p>
        </p:txBody>
      </p:sp>
      <p:sp>
        <p:nvSpPr>
          <p:cNvPr id="8" name="Content Placeholder 5">
            <a:extLst>
              <a:ext uri="{FF2B5EF4-FFF2-40B4-BE49-F238E27FC236}">
                <a16:creationId xmlns:a16="http://schemas.microsoft.com/office/drawing/2014/main" id="{8F090176-E1A5-D04A-96C4-79FC77C5305D}"/>
              </a:ext>
            </a:extLst>
          </p:cNvPr>
          <p:cNvSpPr>
            <a:spLocks noGrp="1"/>
          </p:cNvSpPr>
          <p:nvPr>
            <p:ph sz="quarter" idx="11"/>
          </p:nvPr>
        </p:nvSpPr>
        <p:spPr>
          <a:xfrm>
            <a:off x="525516" y="1702941"/>
            <a:ext cx="3451875" cy="4679683"/>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9" name="Title Placeholder 4">
            <a:extLst>
              <a:ext uri="{FF2B5EF4-FFF2-40B4-BE49-F238E27FC236}">
                <a16:creationId xmlns:a16="http://schemas.microsoft.com/office/drawing/2014/main" id="{FBC08361-C3C4-FA4B-ABAF-4FA0543A8D56}"/>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7" name="Text Placeholder 3">
            <a:extLst>
              <a:ext uri="{FF2B5EF4-FFF2-40B4-BE49-F238E27FC236}">
                <a16:creationId xmlns:a16="http://schemas.microsoft.com/office/drawing/2014/main" id="{922F09FD-97A9-9F4E-9533-52623529C2A4}"/>
              </a:ext>
            </a:extLst>
          </p:cNvPr>
          <p:cNvSpPr>
            <a:spLocks noGrp="1"/>
          </p:cNvSpPr>
          <p:nvPr>
            <p:ph type="body" sz="quarter" idx="10" hasCustomPrompt="1"/>
          </p:nvPr>
        </p:nvSpPr>
        <p:spPr>
          <a:xfrm>
            <a:off x="523209" y="987708"/>
            <a:ext cx="11201152"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B42F8994-63DE-8A49-BC7B-3898CA1786B7}"/>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28049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dy Style A 08">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EC3949-E596-B345-8CF4-A11C2F88D532}"/>
              </a:ext>
            </a:extLst>
          </p:cNvPr>
          <p:cNvSpPr>
            <a:spLocks noGrp="1"/>
          </p:cNvSpPr>
          <p:nvPr>
            <p:ph sz="quarter" idx="10"/>
          </p:nvPr>
        </p:nvSpPr>
        <p:spPr>
          <a:xfrm>
            <a:off x="524933" y="3866236"/>
            <a:ext cx="11199429" cy="2445665"/>
          </a:xfrm>
        </p:spPr>
        <p:txBody>
          <a:bodyPr>
            <a:normAutofit/>
          </a:bodyPr>
          <a:lstStyle>
            <a:lvl1pPr>
              <a:lnSpc>
                <a:spcPct val="110000"/>
              </a:lnSpc>
              <a:defRPr/>
            </a:lvl1pPr>
            <a:lvl2pPr>
              <a:lnSpc>
                <a:spcPct val="110000"/>
              </a:lnSpc>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a:xfrm>
            <a:off x="524255" y="0"/>
            <a:ext cx="1119673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2" name="Slide Number Placeholder 1">
            <a:extLst>
              <a:ext uri="{FF2B5EF4-FFF2-40B4-BE49-F238E27FC236}">
                <a16:creationId xmlns:a16="http://schemas.microsoft.com/office/drawing/2014/main" id="{9D22A9C4-7EFD-824D-98BD-21B122158DBD}"/>
              </a:ext>
            </a:extLst>
          </p:cNvPr>
          <p:cNvSpPr>
            <a:spLocks noGrp="1"/>
          </p:cNvSpPr>
          <p:nvPr>
            <p:ph type="sldNum" sz="quarter" idx="11"/>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1628566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dy Style B 0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B9B092-20B5-3142-BAEE-545593017778}"/>
              </a:ext>
            </a:extLst>
          </p:cNvPr>
          <p:cNvSpPr>
            <a:spLocks noGrp="1"/>
          </p:cNvSpPr>
          <p:nvPr>
            <p:ph sz="quarter" idx="12"/>
          </p:nvPr>
        </p:nvSpPr>
        <p:spPr>
          <a:xfrm>
            <a:off x="516158" y="4280747"/>
            <a:ext cx="11208203" cy="2170853"/>
          </a:xfrm>
        </p:spPr>
        <p:txBody>
          <a:bodyPr>
            <a:normAutofit/>
          </a:bodyPr>
          <a:lstStyle>
            <a:lvl1pPr>
              <a:lnSpc>
                <a:spcPct val="110000"/>
              </a:lnSpc>
              <a:defRPr/>
            </a:lvl1pPr>
            <a:lvl2pPr>
              <a:lnSpc>
                <a:spcPct val="110000"/>
              </a:lnSpc>
              <a:defRPr/>
            </a:lvl2pPr>
            <a:lvl3pPr marL="1181070" indent="-380990">
              <a:lnSpc>
                <a:spcPct val="110000"/>
              </a:lnSpc>
              <a:defRPr lang="en-US" altLang="en-US" sz="2400" b="0" i="0" dirty="0">
                <a:solidFill>
                  <a:schemeClr val="tx1"/>
                </a:solidFill>
                <a:latin typeface="Arial" panose="020B0604020202020204" pitchFamily="34" charset="0"/>
                <a:ea typeface="+mn-ea"/>
                <a:cs typeface="+mn-cs"/>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5" name="Content Placeholder 4">
            <a:extLst>
              <a:ext uri="{FF2B5EF4-FFF2-40B4-BE49-F238E27FC236}">
                <a16:creationId xmlns:a16="http://schemas.microsoft.com/office/drawing/2014/main" id="{965D84D3-4FB6-7944-9D40-9DF599FA057F}"/>
              </a:ext>
            </a:extLst>
          </p:cNvPr>
          <p:cNvSpPr>
            <a:spLocks noGrp="1"/>
          </p:cNvSpPr>
          <p:nvPr>
            <p:ph sz="quarter" idx="11"/>
          </p:nvPr>
        </p:nvSpPr>
        <p:spPr>
          <a:xfrm>
            <a:off x="516159" y="1693933"/>
            <a:ext cx="11208202" cy="2478441"/>
          </a:xfrm>
          <a:prstGeom prst="rect">
            <a:avLst/>
          </a:prstGeom>
        </p:spPr>
        <p:txBody>
          <a:bodyPr>
            <a:normAutofit/>
          </a:bodyPr>
          <a:lstStyle>
            <a:lvl1pPr algn="l" rtl="0" eaLnBrk="1" fontAlgn="base" hangingPunct="1">
              <a:lnSpc>
                <a:spcPct val="110000"/>
              </a:lnSpc>
              <a:tabLst/>
              <a:defRPr lang="en-US" sz="2800" b="0" i="0" dirty="0">
                <a:solidFill>
                  <a:schemeClr val="tx1"/>
                </a:solidFill>
                <a:latin typeface="Arial" panose="020B0604020202020204" pitchFamily="34" charset="0"/>
                <a:ea typeface="+mn-ea"/>
                <a:cs typeface="+mn-cs"/>
              </a:defRPr>
            </a:lvl1pPr>
            <a:lvl2pPr algn="l" rtl="0" eaLnBrk="1" fontAlgn="base" hangingPunct="1">
              <a:lnSpc>
                <a:spcPct val="110000"/>
              </a:lnSpc>
              <a:tabLst/>
              <a:defRPr lang="en-US" sz="2600" b="0" i="0" dirty="0">
                <a:solidFill>
                  <a:schemeClr val="tx1"/>
                </a:solidFill>
                <a:latin typeface="Arial" panose="020B0604020202020204" pitchFamily="34" charset="0"/>
                <a:ea typeface="+mn-ea"/>
                <a:cs typeface="+mn-cs"/>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lang="en-US" sz="2400" b="0" i="0" dirty="0">
                <a:solidFill>
                  <a:schemeClr val="tx1"/>
                </a:solidFill>
                <a:latin typeface="Arial" panose="020B0604020202020204" pitchFamily="34" charset="0"/>
                <a:ea typeface="+mn-ea"/>
                <a:cs typeface="+mn-cs"/>
              </a:defRPr>
            </a:lvl3pPr>
            <a:lvl4pPr algn="l" rtl="0" eaLnBrk="1" fontAlgn="base" hangingPunct="1">
              <a:lnSpc>
                <a:spcPct val="110000"/>
              </a:lnSpc>
              <a:tabLst/>
              <a:defRPr lang="en-US" sz="2933" dirty="0">
                <a:solidFill>
                  <a:schemeClr val="tx1"/>
                </a:solidFill>
                <a:latin typeface="Arial" panose="020B0503020202020204" pitchFamily="34" charset="0"/>
                <a:ea typeface="+mn-ea"/>
                <a:cs typeface="+mn-cs"/>
              </a:defRPr>
            </a:lvl4pPr>
            <a:lvl5pPr algn="l" rtl="0" eaLnBrk="1" fontAlgn="base" hangingPunct="1">
              <a:lnSpc>
                <a:spcPct val="110000"/>
              </a:lnSpc>
              <a:tabLst/>
              <a:defRPr lang="en-US" sz="2933" dirty="0">
                <a:solidFill>
                  <a:schemeClr val="tx1"/>
                </a:solidFill>
                <a:latin typeface="Arial" panose="020B0503020202020204" pitchFamily="34" charset="0"/>
                <a:ea typeface="+mn-ea"/>
                <a:cs typeface="+mn-cs"/>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7" name="Title Placeholder 4">
            <a:extLst>
              <a:ext uri="{FF2B5EF4-FFF2-40B4-BE49-F238E27FC236}">
                <a16:creationId xmlns:a16="http://schemas.microsoft.com/office/drawing/2014/main" id="{C9CF9CCE-65A6-ED46-B5FB-887C6C4634A1}"/>
              </a:ext>
            </a:extLst>
          </p:cNvPr>
          <p:cNvSpPr>
            <a:spLocks noGrp="1"/>
          </p:cNvSpPr>
          <p:nvPr>
            <p:ph type="title"/>
          </p:nvPr>
        </p:nvSpPr>
        <p:spPr>
          <a:xfrm>
            <a:off x="524255" y="0"/>
            <a:ext cx="11207156"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6" name="Text Placeholder 3">
            <a:extLst>
              <a:ext uri="{FF2B5EF4-FFF2-40B4-BE49-F238E27FC236}">
                <a16:creationId xmlns:a16="http://schemas.microsoft.com/office/drawing/2014/main" id="{0694B07B-6AA3-F545-90F3-BCE312A3F202}"/>
              </a:ext>
            </a:extLst>
          </p:cNvPr>
          <p:cNvSpPr>
            <a:spLocks noGrp="1"/>
          </p:cNvSpPr>
          <p:nvPr>
            <p:ph type="body" sz="quarter" idx="10" hasCustomPrompt="1"/>
          </p:nvPr>
        </p:nvSpPr>
        <p:spPr>
          <a:xfrm>
            <a:off x="523209" y="987708"/>
            <a:ext cx="11201152"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2" name="Slide Number Placeholder 1">
            <a:extLst>
              <a:ext uri="{FF2B5EF4-FFF2-40B4-BE49-F238E27FC236}">
                <a16:creationId xmlns:a16="http://schemas.microsoft.com/office/drawing/2014/main" id="{81FBA1A8-0279-EA40-807A-4AAA29FA16B0}"/>
              </a:ext>
            </a:extLst>
          </p:cNvPr>
          <p:cNvSpPr>
            <a:spLocks noGrp="1"/>
          </p:cNvSpPr>
          <p:nvPr>
            <p:ph type="sldNum" sz="quarter" idx="13"/>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727243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dy Style A 09">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9342DEC8-D4B1-874E-B0AB-3D395399C7F0}"/>
              </a:ext>
            </a:extLst>
          </p:cNvPr>
          <p:cNvSpPr>
            <a:spLocks noGrp="1"/>
          </p:cNvSpPr>
          <p:nvPr>
            <p:ph sz="quarter" idx="11"/>
          </p:nvPr>
        </p:nvSpPr>
        <p:spPr>
          <a:xfrm>
            <a:off x="525515" y="1129441"/>
            <a:ext cx="11198847" cy="1441481"/>
          </a:xfrm>
          <a:prstGeom prst="rect">
            <a:avLst/>
          </a:prstGeom>
        </p:spPr>
        <p:txBody>
          <a:bodyPr wrap="square" numCol="1" spcCol="182880">
            <a:normAutofit/>
          </a:bodyPr>
          <a:lstStyle>
            <a:lvl1pPr marL="404813" indent="-404813"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a:lvl3pPr>
          </a:lstStyle>
          <a:p>
            <a:pPr lvl="0"/>
            <a:r>
              <a:rPr lang="en-US" dirty="0"/>
              <a:t>Click to edit Master text styles</a:t>
            </a:r>
          </a:p>
        </p:txBody>
      </p:sp>
      <p:sp>
        <p:nvSpPr>
          <p:cNvPr id="8" name="Title Placeholder 4">
            <a:extLst>
              <a:ext uri="{FF2B5EF4-FFF2-40B4-BE49-F238E27FC236}">
                <a16:creationId xmlns:a16="http://schemas.microsoft.com/office/drawing/2014/main" id="{2B6B7F5D-A75F-4142-BA6B-6A4BB61F3DA3}"/>
              </a:ext>
            </a:extLst>
          </p:cNvPr>
          <p:cNvSpPr>
            <a:spLocks noGrp="1"/>
          </p:cNvSpPr>
          <p:nvPr>
            <p:ph type="title"/>
          </p:nvPr>
        </p:nvSpPr>
        <p:spPr>
          <a:xfrm>
            <a:off x="524254" y="0"/>
            <a:ext cx="11198847"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5E618DD6-67BA-294F-BA39-783C50BEA6A9}"/>
              </a:ext>
            </a:extLst>
          </p:cNvPr>
          <p:cNvSpPr>
            <a:spLocks noGrp="1"/>
          </p:cNvSpPr>
          <p:nvPr>
            <p:ph sz="quarter" idx="15"/>
          </p:nvPr>
        </p:nvSpPr>
        <p:spPr>
          <a:xfrm>
            <a:off x="523875" y="2801938"/>
            <a:ext cx="11200487" cy="3587750"/>
          </a:xfrm>
        </p:spPr>
        <p:txBody>
          <a:bodyPr/>
          <a:lstStyle>
            <a:lvl1pPr marL="404813" indent="-404813">
              <a:tabLst/>
              <a:defRPr/>
            </a:lvl1pPr>
            <a:lvl2pPr>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b="0" i="0">
                <a:latin typeface="Arial" panose="020B0604020202020204" pitchFamily="34" charset="0"/>
              </a:defRPr>
            </a:lvl3pPr>
            <a:lvl5pPr>
              <a:defRPr b="0" i="0">
                <a:latin typeface="Arial" panose="020B0604020202020204" pitchFamily="34" charset="0"/>
              </a:defRPr>
            </a:lvl5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94A9933F-1B7B-C04B-AF74-582BF2C36446}"/>
              </a:ext>
            </a:extLst>
          </p:cNvPr>
          <p:cNvSpPr>
            <a:spLocks noGrp="1"/>
          </p:cNvSpPr>
          <p:nvPr>
            <p:ph type="sldNum" sz="quarter" idx="16"/>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4177023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dy Style B 09">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41353F4-12FF-CB4A-A789-4DB085132548}"/>
              </a:ext>
            </a:extLst>
          </p:cNvPr>
          <p:cNvSpPr>
            <a:spLocks noGrp="1"/>
          </p:cNvSpPr>
          <p:nvPr>
            <p:ph type="title"/>
          </p:nvPr>
        </p:nvSpPr>
        <p:spPr>
          <a:xfrm>
            <a:off x="524255" y="0"/>
            <a:ext cx="11197800" cy="881595"/>
          </a:xfrm>
          <a:prstGeom prst="rect">
            <a:avLst/>
          </a:prstGeom>
        </p:spPr>
        <p:txBody>
          <a:bodyPr vert="horz" lIns="0" tIns="36576" rIns="0" bIns="0" rtlCol="0" anchor="ctr">
            <a:normAutofit/>
          </a:bodyPr>
          <a:lstStyle>
            <a:lvl1pPr>
              <a:defRPr sz="2800"/>
            </a:lvl1pPr>
          </a:lstStyle>
          <a:p>
            <a:r>
              <a:rPr lang="en-US" dirty="0"/>
              <a:t>Click to edit Master title style</a:t>
            </a:r>
          </a:p>
        </p:txBody>
      </p:sp>
      <p:sp>
        <p:nvSpPr>
          <p:cNvPr id="9" name="Text Placeholder 3">
            <a:extLst>
              <a:ext uri="{FF2B5EF4-FFF2-40B4-BE49-F238E27FC236}">
                <a16:creationId xmlns:a16="http://schemas.microsoft.com/office/drawing/2014/main" id="{740F897F-0918-5A45-A6FE-271C18AC6370}"/>
              </a:ext>
            </a:extLst>
          </p:cNvPr>
          <p:cNvSpPr>
            <a:spLocks noGrp="1"/>
          </p:cNvSpPr>
          <p:nvPr>
            <p:ph type="body" sz="quarter" idx="10" hasCustomPrompt="1"/>
          </p:nvPr>
        </p:nvSpPr>
        <p:spPr>
          <a:xfrm>
            <a:off x="523209" y="987708"/>
            <a:ext cx="11198846" cy="598331"/>
          </a:xfrm>
          <a:prstGeom prst="rect">
            <a:avLst/>
          </a:prstGeom>
        </p:spPr>
        <p:txBody>
          <a:bodyPr lIns="0">
            <a:normAutofit/>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r>
              <a:rPr lang="en-US" dirty="0"/>
              <a:t>Click to edit kicker box copy</a:t>
            </a:r>
          </a:p>
        </p:txBody>
      </p:sp>
      <p:sp>
        <p:nvSpPr>
          <p:cNvPr id="6" name="Picture Placeholder 4">
            <a:extLst>
              <a:ext uri="{FF2B5EF4-FFF2-40B4-BE49-F238E27FC236}">
                <a16:creationId xmlns:a16="http://schemas.microsoft.com/office/drawing/2014/main" id="{97B6A347-A033-5842-8881-0C3AA5E2D7DB}"/>
              </a:ext>
            </a:extLst>
          </p:cNvPr>
          <p:cNvSpPr>
            <a:spLocks noGrp="1"/>
          </p:cNvSpPr>
          <p:nvPr>
            <p:ph type="pic" sz="quarter" idx="14"/>
          </p:nvPr>
        </p:nvSpPr>
        <p:spPr>
          <a:xfrm>
            <a:off x="524254" y="2818767"/>
            <a:ext cx="11200107" cy="3554516"/>
          </a:xfrm>
        </p:spPr>
        <p:txBody>
          <a:bodyPr anchor="t"/>
          <a:lstStyle>
            <a:lvl1pPr marL="8466" indent="0" algn="ctr">
              <a:buFontTx/>
              <a:buNone/>
              <a:defRPr/>
            </a:lvl1pPr>
          </a:lstStyle>
          <a:p>
            <a:endParaRPr lang="en-US" dirty="0"/>
          </a:p>
        </p:txBody>
      </p:sp>
      <p:sp>
        <p:nvSpPr>
          <p:cNvPr id="10" name="Content Placeholder 5">
            <a:extLst>
              <a:ext uri="{FF2B5EF4-FFF2-40B4-BE49-F238E27FC236}">
                <a16:creationId xmlns:a16="http://schemas.microsoft.com/office/drawing/2014/main" id="{D9E8C9C2-3677-A644-92DC-88511BE960B4}"/>
              </a:ext>
            </a:extLst>
          </p:cNvPr>
          <p:cNvSpPr>
            <a:spLocks noGrp="1"/>
          </p:cNvSpPr>
          <p:nvPr>
            <p:ph sz="quarter" idx="11"/>
          </p:nvPr>
        </p:nvSpPr>
        <p:spPr>
          <a:xfrm>
            <a:off x="525515" y="1689326"/>
            <a:ext cx="11198846" cy="101801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a:lvl3pPr>
          </a:lstStyle>
          <a:p>
            <a:pPr lvl="0"/>
            <a:r>
              <a:rPr lang="en-US" dirty="0"/>
              <a:t>Click to edit Master text styles</a:t>
            </a:r>
          </a:p>
        </p:txBody>
      </p:sp>
      <p:sp>
        <p:nvSpPr>
          <p:cNvPr id="2" name="Slide Number Placeholder 1">
            <a:extLst>
              <a:ext uri="{FF2B5EF4-FFF2-40B4-BE49-F238E27FC236}">
                <a16:creationId xmlns:a16="http://schemas.microsoft.com/office/drawing/2014/main" id="{C34A8758-6B6C-F04A-993D-F1274EE28D89}"/>
              </a:ext>
            </a:extLst>
          </p:cNvPr>
          <p:cNvSpPr>
            <a:spLocks noGrp="1"/>
          </p:cNvSpPr>
          <p:nvPr>
            <p:ph type="sldNum" sz="quarter" idx="15"/>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3084984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N SAI - Section 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D3C223-CF11-2B4B-B926-87F6ACA19835}"/>
              </a:ext>
            </a:extLst>
          </p:cNvPr>
          <p:cNvSpPr/>
          <p:nvPr userDrawn="1"/>
        </p:nvSpPr>
        <p:spPr bwMode="auto">
          <a:xfrm>
            <a:off x="0" y="0"/>
            <a:ext cx="12192000" cy="6858000"/>
          </a:xfrm>
          <a:prstGeom prst="rect">
            <a:avLst/>
          </a:prstGeom>
          <a:solidFill>
            <a:srgbClr val="26A0D9"/>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10" name="Picture 9">
            <a:extLst>
              <a:ext uri="{FF2B5EF4-FFF2-40B4-BE49-F238E27FC236}">
                <a16:creationId xmlns:a16="http://schemas.microsoft.com/office/drawing/2014/main" id="{BD5C2D42-7104-2243-8E99-6B7FBD685CE6}"/>
              </a:ext>
            </a:extLst>
          </p:cNvPr>
          <p:cNvPicPr>
            <a:picLocks noChangeAspect="1"/>
          </p:cNvPicPr>
          <p:nvPr userDrawn="1"/>
        </p:nvPicPr>
        <p:blipFill rotWithShape="1">
          <a:blip r:embed="rId2">
            <a:biLevel thresh="25000"/>
          </a:blip>
          <a:srcRect l="2514" t="17640" r="23965" b="28840"/>
          <a:stretch/>
        </p:blipFill>
        <p:spPr>
          <a:xfrm>
            <a:off x="0" y="-1"/>
            <a:ext cx="12191999" cy="6858001"/>
          </a:xfrm>
          <a:prstGeom prst="rect">
            <a:avLst/>
          </a:prstGeom>
        </p:spPr>
      </p:pic>
      <p:sp>
        <p:nvSpPr>
          <p:cNvPr id="11" name="Rectangle 10">
            <a:extLst>
              <a:ext uri="{FF2B5EF4-FFF2-40B4-BE49-F238E27FC236}">
                <a16:creationId xmlns:a16="http://schemas.microsoft.com/office/drawing/2014/main" id="{D004FFAA-2FFA-7A4E-9ACF-05E8E1540D21}"/>
              </a:ext>
            </a:extLst>
          </p:cNvPr>
          <p:cNvSpPr/>
          <p:nvPr userDrawn="1"/>
        </p:nvSpPr>
        <p:spPr bwMode="auto">
          <a:xfrm>
            <a:off x="-1" y="0"/>
            <a:ext cx="12192000" cy="6858000"/>
          </a:xfrm>
          <a:prstGeom prst="rect">
            <a:avLst/>
          </a:prstGeom>
          <a:gradFill>
            <a:gsLst>
              <a:gs pos="0">
                <a:srgbClr val="26A0D9">
                  <a:alpha val="0"/>
                </a:srgbClr>
              </a:gs>
              <a:gs pos="62000">
                <a:srgbClr val="26A0D9"/>
              </a:gs>
            </a:gsLst>
            <a:lin ang="21594000" scaled="0"/>
          </a:gra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14" name="Picture 13">
            <a:extLst>
              <a:ext uri="{FF2B5EF4-FFF2-40B4-BE49-F238E27FC236}">
                <a16:creationId xmlns:a16="http://schemas.microsoft.com/office/drawing/2014/main" id="{0622D006-19AC-DF4F-AD48-53FDC41A1B69}"/>
              </a:ext>
            </a:extLst>
          </p:cNvPr>
          <p:cNvPicPr>
            <a:picLocks noChangeAspect="1"/>
          </p:cNvPicPr>
          <p:nvPr userDrawn="1"/>
        </p:nvPicPr>
        <p:blipFill>
          <a:blip r:embed="rId3"/>
          <a:stretch>
            <a:fillRect/>
          </a:stretch>
        </p:blipFill>
        <p:spPr>
          <a:xfrm>
            <a:off x="10069038" y="95590"/>
            <a:ext cx="1801331" cy="1968647"/>
          </a:xfrm>
          <a:prstGeom prst="rect">
            <a:avLst/>
          </a:prstGeom>
        </p:spPr>
      </p:pic>
      <p:pic>
        <p:nvPicPr>
          <p:cNvPr id="15" name="Picture 14">
            <a:extLst>
              <a:ext uri="{FF2B5EF4-FFF2-40B4-BE49-F238E27FC236}">
                <a16:creationId xmlns:a16="http://schemas.microsoft.com/office/drawing/2014/main" id="{858D442B-F985-0942-8661-7306F6CD00FA}"/>
              </a:ext>
            </a:extLst>
          </p:cNvPr>
          <p:cNvPicPr>
            <a:picLocks noChangeAspect="1"/>
          </p:cNvPicPr>
          <p:nvPr userDrawn="1"/>
        </p:nvPicPr>
        <p:blipFill>
          <a:blip r:embed="rId3"/>
          <a:stretch>
            <a:fillRect/>
          </a:stretch>
        </p:blipFill>
        <p:spPr>
          <a:xfrm>
            <a:off x="516587" y="6385482"/>
            <a:ext cx="338076" cy="369479"/>
          </a:xfrm>
          <a:prstGeom prst="rect">
            <a:avLst/>
          </a:prstGeom>
        </p:spPr>
      </p:pic>
      <p:sp>
        <p:nvSpPr>
          <p:cNvPr id="16" name="TextBox 15">
            <a:extLst>
              <a:ext uri="{FF2B5EF4-FFF2-40B4-BE49-F238E27FC236}">
                <a16:creationId xmlns:a16="http://schemas.microsoft.com/office/drawing/2014/main" id="{FBE0AB57-A6D2-3C46-AA5F-C15D0C464E34}"/>
              </a:ext>
            </a:extLst>
          </p:cNvPr>
          <p:cNvSpPr txBox="1"/>
          <p:nvPr userDrawn="1"/>
        </p:nvSpPr>
        <p:spPr>
          <a:xfrm>
            <a:off x="820135" y="6464540"/>
            <a:ext cx="10160101" cy="253916"/>
          </a:xfrm>
          <a:prstGeom prst="rect">
            <a:avLst/>
          </a:prstGeom>
          <a:noFill/>
        </p:spPr>
        <p:txBody>
          <a:bodyPr wrap="square" rtlCol="0">
            <a:spAutoFit/>
          </a:bodyPr>
          <a:lstStyle/>
          <a:p>
            <a:r>
              <a:rPr lang="en-US" sz="1050" b="1" i="0" dirty="0">
                <a:solidFill>
                  <a:schemeClr val="bg1"/>
                </a:solidFill>
                <a:latin typeface="Arial" panose="020B0604020202020204" pitchFamily="34" charset="0"/>
                <a:cs typeface="Arial" panose="020B0604020202020204" pitchFamily="34" charset="0"/>
              </a:rPr>
              <a:t>INSTRUCTOR-PROVIDED CONTENT. Scaled Agile has not provided, and takes no responsibility for, any content in this slide. This content is not testable.</a:t>
            </a:r>
          </a:p>
        </p:txBody>
      </p:sp>
      <p:sp>
        <p:nvSpPr>
          <p:cNvPr id="2" name="Title 1"/>
          <p:cNvSpPr>
            <a:spLocks noGrp="1"/>
          </p:cNvSpPr>
          <p:nvPr>
            <p:ph type="title" hasCustomPrompt="1"/>
          </p:nvPr>
        </p:nvSpPr>
        <p:spPr>
          <a:xfrm>
            <a:off x="0" y="2245165"/>
            <a:ext cx="12191999" cy="2367667"/>
          </a:xfrm>
          <a:prstGeom prst="rect">
            <a:avLst/>
          </a:prstGeom>
          <a:solidFill>
            <a:schemeClr val="bg1"/>
          </a:solidFill>
          <a:ln w="9525">
            <a:solidFill>
              <a:schemeClr val="bg1">
                <a:alpha val="0"/>
              </a:schemeClr>
            </a:solid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lang="en-US" dirty="0"/>
              <a:t>Section Title</a:t>
            </a:r>
          </a:p>
        </p:txBody>
      </p:sp>
      <p:sp>
        <p:nvSpPr>
          <p:cNvPr id="3" name="Slide Number Placeholder 2">
            <a:extLst>
              <a:ext uri="{FF2B5EF4-FFF2-40B4-BE49-F238E27FC236}">
                <a16:creationId xmlns:a16="http://schemas.microsoft.com/office/drawing/2014/main" id="{646EA296-1D7E-BE47-B2DF-0477B08F4F80}"/>
              </a:ext>
            </a:extLst>
          </p:cNvPr>
          <p:cNvSpPr>
            <a:spLocks noGrp="1"/>
          </p:cNvSpPr>
          <p:nvPr>
            <p:ph type="sldNum" sz="quarter" idx="10"/>
          </p:nvPr>
        </p:nvSpPr>
        <p:spPr>
          <a:xfrm>
            <a:off x="10691446" y="6493058"/>
            <a:ext cx="1032916" cy="250897"/>
          </a:xfrm>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2631109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N SAI - Body Style A 01">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1F0E583-1429-7545-B06A-7C14253C655A}"/>
              </a:ext>
            </a:extLst>
          </p:cNvPr>
          <p:cNvSpPr>
            <a:spLocks noGrp="1"/>
          </p:cNvSpPr>
          <p:nvPr>
            <p:ph idx="1"/>
          </p:nvPr>
        </p:nvSpPr>
        <p:spPr>
          <a:xfrm>
            <a:off x="527626" y="1117125"/>
            <a:ext cx="11196735" cy="5003531"/>
          </a:xfrm>
          <a:prstGeom prst="rect">
            <a:avLst/>
          </a:prstGeom>
        </p:spPr>
        <p:txBody>
          <a:bodyPr vert="horz" lIns="91440" tIns="45720" rIns="91440" bIns="45720" rtlCol="0">
            <a:normAutofit/>
          </a:bodyPr>
          <a:lstStyle>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4" name="Rectangle 3">
            <a:extLst>
              <a:ext uri="{FF2B5EF4-FFF2-40B4-BE49-F238E27FC236}">
                <a16:creationId xmlns:a16="http://schemas.microsoft.com/office/drawing/2014/main" id="{3C9CE57A-AB6C-4940-A8BB-B5EA3F19B17B}"/>
              </a:ext>
            </a:extLst>
          </p:cNvPr>
          <p:cNvSpPr/>
          <p:nvPr/>
        </p:nvSpPr>
        <p:spPr bwMode="auto">
          <a:xfrm>
            <a:off x="0" y="0"/>
            <a:ext cx="12192000" cy="881594"/>
          </a:xfrm>
          <a:prstGeom prst="rect">
            <a:avLst/>
          </a:prstGeom>
          <a:solidFill>
            <a:srgbClr val="26A0D9"/>
          </a:solidFill>
          <a:ln w="1905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vert="horz" wrap="square" lIns="91440" tIns="91440" rIns="91440" bIns="91440" numCol="1" rtlCol="0" anchor="t" anchorCtr="0" compatLnSpc="1">
            <a:prstTxWarp prst="textNoShape">
              <a:avLst/>
            </a:prstTxWarp>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l" eaLnBrk="0" hangingPunct="0">
              <a:spcBef>
                <a:spcPct val="20000"/>
              </a:spcBef>
            </a:pPr>
            <a:endParaRPr lang="en-US" sz="2200" i="1" dirty="0"/>
          </a:p>
        </p:txBody>
      </p:sp>
      <p:pic>
        <p:nvPicPr>
          <p:cNvPr id="5" name="Picture 4">
            <a:extLst>
              <a:ext uri="{FF2B5EF4-FFF2-40B4-BE49-F238E27FC236}">
                <a16:creationId xmlns:a16="http://schemas.microsoft.com/office/drawing/2014/main" id="{7E700A1F-6D1C-4846-907E-13AB93489643}"/>
              </a:ext>
            </a:extLst>
          </p:cNvPr>
          <p:cNvPicPr>
            <a:picLocks noChangeAspect="1"/>
          </p:cNvPicPr>
          <p:nvPr/>
        </p:nvPicPr>
        <p:blipFill>
          <a:blip r:embed="rId2"/>
          <a:stretch>
            <a:fillRect/>
          </a:stretch>
        </p:blipFill>
        <p:spPr>
          <a:xfrm>
            <a:off x="11012214" y="42110"/>
            <a:ext cx="729606" cy="797374"/>
          </a:xfrm>
          <a:prstGeom prst="rect">
            <a:avLst/>
          </a:prstGeom>
        </p:spPr>
      </p:pic>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0"/>
            <a:ext cx="10487959" cy="881595"/>
          </a:xfrm>
          <a:prstGeom prst="rect">
            <a:avLst/>
          </a:prstGeom>
        </p:spPr>
        <p:txBody>
          <a:bodyPr vert="horz" lIns="0" tIns="36576" rIns="0" bIns="0" rtlCol="0" anchor="ctr">
            <a:normAutofit/>
          </a:bodyPr>
          <a:lstStyle>
            <a:lvl1pPr>
              <a:defRPr>
                <a:solidFill>
                  <a:schemeClr val="bg1"/>
                </a:solidFill>
              </a:defRPr>
            </a:lvl1pPr>
          </a:lstStyle>
          <a:p>
            <a:r>
              <a:rPr lang="en-US" dirty="0"/>
              <a:t>Click to edit Master title style</a:t>
            </a:r>
          </a:p>
        </p:txBody>
      </p:sp>
      <p:sp>
        <p:nvSpPr>
          <p:cNvPr id="2" name="Rectangle 1">
            <a:extLst>
              <a:ext uri="{FF2B5EF4-FFF2-40B4-BE49-F238E27FC236}">
                <a16:creationId xmlns:a16="http://schemas.microsoft.com/office/drawing/2014/main" id="{A28D8570-1B8A-7643-AE72-1042CB1290A4}"/>
              </a:ext>
            </a:extLst>
          </p:cNvPr>
          <p:cNvSpPr/>
          <p:nvPr userDrawn="1"/>
        </p:nvSpPr>
        <p:spPr bwMode="auto">
          <a:xfrm>
            <a:off x="0" y="6353503"/>
            <a:ext cx="12192000" cy="50449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pic>
        <p:nvPicPr>
          <p:cNvPr id="9" name="Picture 8">
            <a:extLst>
              <a:ext uri="{FF2B5EF4-FFF2-40B4-BE49-F238E27FC236}">
                <a16:creationId xmlns:a16="http://schemas.microsoft.com/office/drawing/2014/main" id="{E0CD731D-FAD1-704A-A6C0-A69145D22221}"/>
              </a:ext>
            </a:extLst>
          </p:cNvPr>
          <p:cNvPicPr>
            <a:picLocks noChangeAspect="1"/>
          </p:cNvPicPr>
          <p:nvPr/>
        </p:nvPicPr>
        <p:blipFill>
          <a:blip r:embed="rId3"/>
          <a:stretch>
            <a:fillRect/>
          </a:stretch>
        </p:blipFill>
        <p:spPr>
          <a:xfrm>
            <a:off x="464506" y="6382126"/>
            <a:ext cx="498504" cy="418743"/>
          </a:xfrm>
          <a:prstGeom prst="rect">
            <a:avLst/>
          </a:prstGeom>
        </p:spPr>
      </p:pic>
      <p:sp>
        <p:nvSpPr>
          <p:cNvPr id="11" name="TextBox 10">
            <a:extLst>
              <a:ext uri="{FF2B5EF4-FFF2-40B4-BE49-F238E27FC236}">
                <a16:creationId xmlns:a16="http://schemas.microsoft.com/office/drawing/2014/main" id="{470224AF-7F3D-AD4A-87A7-91840D4485FB}"/>
              </a:ext>
            </a:extLst>
          </p:cNvPr>
          <p:cNvSpPr txBox="1"/>
          <p:nvPr userDrawn="1"/>
        </p:nvSpPr>
        <p:spPr>
          <a:xfrm>
            <a:off x="820135" y="6464540"/>
            <a:ext cx="10160101" cy="253916"/>
          </a:xfrm>
          <a:prstGeom prst="rect">
            <a:avLst/>
          </a:prstGeom>
          <a:noFill/>
        </p:spPr>
        <p:txBody>
          <a:bodyPr wrap="square" rtlCol="0">
            <a:spAutoFit/>
          </a:bodyPr>
          <a:lstStyle/>
          <a:p>
            <a:r>
              <a:rPr lang="en-US" sz="1050" b="1" i="0" dirty="0">
                <a:solidFill>
                  <a:schemeClr val="tx1"/>
                </a:solidFill>
                <a:latin typeface="Arial" panose="020B0604020202020204" pitchFamily="34" charset="0"/>
                <a:cs typeface="Arial" panose="020B0604020202020204" pitchFamily="34" charset="0"/>
              </a:rPr>
              <a:t>INSTRUCTOR-PROVIDED CONTENT. Scaled Agile has not provided, and takes no responsibility for, any content in this slide. This content is not testable.</a:t>
            </a:r>
          </a:p>
        </p:txBody>
      </p:sp>
      <p:sp>
        <p:nvSpPr>
          <p:cNvPr id="3" name="Slide Number Placeholder 2">
            <a:extLst>
              <a:ext uri="{FF2B5EF4-FFF2-40B4-BE49-F238E27FC236}">
                <a16:creationId xmlns:a16="http://schemas.microsoft.com/office/drawing/2014/main" id="{57D1C46C-5A4F-E447-A99D-8490023086E7}"/>
              </a:ext>
            </a:extLst>
          </p:cNvPr>
          <p:cNvSpPr>
            <a:spLocks noGrp="1"/>
          </p:cNvSpPr>
          <p:nvPr>
            <p:ph type="sldNum" sz="quarter" idx="10"/>
          </p:nvPr>
        </p:nvSpPr>
        <p:spPr>
          <a:xfrm>
            <a:off x="10832122" y="6493058"/>
            <a:ext cx="892239" cy="250897"/>
          </a:xfrm>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843750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B9F270-11E5-0342-A39F-21492F586850}"/>
              </a:ext>
            </a:extLst>
          </p:cNvPr>
          <p:cNvSpPr/>
          <p:nvPr userDrawn="1"/>
        </p:nvSpPr>
        <p:spPr bwMode="auto">
          <a:xfrm>
            <a:off x="0" y="0"/>
            <a:ext cx="12192000" cy="6858000"/>
          </a:xfrm>
          <a:prstGeom prst="rect">
            <a:avLst/>
          </a:prstGeom>
          <a:solidFill>
            <a:srgbClr val="195BA3"/>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marL="0" marR="0" lvl="0" indent="0" algn="l" defTabSz="1219170" rtl="0" eaLnBrk="0" fontAlgn="base" latinLnBrk="0" hangingPunct="0">
              <a:lnSpc>
                <a:spcPct val="100000"/>
              </a:lnSpc>
              <a:spcBef>
                <a:spcPct val="20000"/>
              </a:spcBef>
              <a:spcAft>
                <a:spcPct val="0"/>
              </a:spcAft>
              <a:buClrTx/>
              <a:buSzTx/>
              <a:buFontTx/>
              <a:buNone/>
              <a:tabLst/>
              <a:defRPr/>
            </a:pPr>
            <a:endParaRPr kumimoji="0" lang="en-US" sz="2933" b="0" i="1" u="none" strike="noStrike" kern="1200" cap="none" spc="0" normalizeH="0" baseline="0" noProof="0" dirty="0">
              <a:ln>
                <a:noFill/>
              </a:ln>
              <a:solidFill>
                <a:srgbClr val="565656"/>
              </a:solidFill>
              <a:effectLst/>
              <a:uLnTx/>
              <a:uFillTx/>
              <a:latin typeface="Arial" charset="0"/>
              <a:ea typeface="ＭＳ Ｐゴシック" charset="0"/>
            </a:endParaRPr>
          </a:p>
        </p:txBody>
      </p:sp>
    </p:spTree>
    <p:extLst>
      <p:ext uri="{BB962C8B-B14F-4D97-AF65-F5344CB8AC3E}">
        <p14:creationId xmlns:p14="http://schemas.microsoft.com/office/powerpoint/2010/main" val="1216129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Review">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598331"/>
          </a:xfrm>
          <a:prstGeom prst="rect">
            <a:avLst/>
          </a:prstGeom>
        </p:spPr>
        <p:txBody>
          <a:bodyPr lIns="0">
            <a:norm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lvl="0"/>
            <a:endParaRPr lang="en-US" dirty="0"/>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0"/>
            <a:ext cx="11200106" cy="881595"/>
          </a:xfrm>
          <a:prstGeom prst="rect">
            <a:avLst/>
          </a:prstGeom>
        </p:spPr>
        <p:txBody>
          <a:bodyPr vert="horz" lIns="0" tIns="36576" rIns="0" bIns="0" rtlCol="0" anchor="ctr">
            <a:normAutofit/>
          </a:bodyPr>
          <a:lstStyle>
            <a:lvl1pPr>
              <a:defRPr sz="2800">
                <a:latin typeface="+mj-lt"/>
              </a:defRPr>
            </a:lvl1pPr>
          </a:lstStyle>
          <a:p>
            <a:r>
              <a:rPr lang="en-US" dirty="0"/>
              <a:t>Click to edit Master title style</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8" y="1692152"/>
            <a:ext cx="11201153" cy="4702735"/>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lvl="0"/>
            <a:r>
              <a:rPr lang="en-US" dirty="0"/>
              <a:t>Click to edit Master text styles</a:t>
            </a:r>
          </a:p>
          <a:p>
            <a:pPr lvl="1"/>
            <a:r>
              <a:rPr lang="en-US" dirty="0"/>
              <a:t>Second level</a:t>
            </a:r>
          </a:p>
          <a:p>
            <a:pPr marL="1071007" lvl="2"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pPr>
            <a:r>
              <a:rPr lang="en-US" dirty="0"/>
              <a:t>Third level</a:t>
            </a:r>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a:t>
            </a:fld>
            <a:endParaRPr lang="en-US"/>
          </a:p>
        </p:txBody>
      </p:sp>
    </p:spTree>
    <p:extLst>
      <p:ext uri="{BB962C8B-B14F-4D97-AF65-F5344CB8AC3E}">
        <p14:creationId xmlns:p14="http://schemas.microsoft.com/office/powerpoint/2010/main" val="131395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01">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3987385" y="439712"/>
            <a:ext cx="7736977" cy="5836169"/>
          </a:xfrm>
          <a:prstGeom prst="rect">
            <a:avLst/>
          </a:prstGeom>
        </p:spPr>
        <p:txBody>
          <a:bodyPr wrap="square" lIns="0" tIns="45720" rIns="91440" bIns="45720" anchor="ctr">
            <a:normAutofit/>
          </a:bodyPr>
          <a:lstStyle>
            <a:lvl1pPr marL="0" algn="l" defTabSz="1219170" rtl="0" eaLnBrk="1" latinLnBrk="0" hangingPunct="1">
              <a:lnSpc>
                <a:spcPct val="150000"/>
              </a:lnSpc>
              <a:defRPr lang="en-US" sz="2800" b="0" i="0" kern="1200" dirty="0">
                <a:solidFill>
                  <a:schemeClr val="bg1"/>
                </a:solidFill>
                <a:latin typeface="Arial" panose="020B0604020202020204" pitchFamily="34" charset="0"/>
                <a:ea typeface="+mn-ea"/>
                <a:cs typeface="+mn-cs"/>
              </a:defRPr>
            </a:lvl1pPr>
          </a:lstStyle>
          <a:p>
            <a:r>
              <a:rPr lang="en-US" dirty="0"/>
              <a:t>Click to edit Master title style</a:t>
            </a:r>
          </a:p>
        </p:txBody>
      </p:sp>
      <p:sp>
        <p:nvSpPr>
          <p:cNvPr id="12" name="Picture Placeholder 11">
            <a:extLst>
              <a:ext uri="{FF2B5EF4-FFF2-40B4-BE49-F238E27FC236}">
                <a16:creationId xmlns:a16="http://schemas.microsoft.com/office/drawing/2014/main" id="{A5748658-FD49-A848-89C8-6D110621B832}"/>
              </a:ext>
            </a:extLst>
          </p:cNvPr>
          <p:cNvSpPr>
            <a:spLocks noGrp="1"/>
          </p:cNvSpPr>
          <p:nvPr>
            <p:ph type="pic" sz="quarter" idx="10"/>
          </p:nvPr>
        </p:nvSpPr>
        <p:spPr>
          <a:xfrm>
            <a:off x="568613" y="439713"/>
            <a:ext cx="3029027" cy="5836169"/>
          </a:xfrm>
          <a:prstGeom prst="rect">
            <a:avLst/>
          </a:prstGeom>
        </p:spPr>
        <p:txBody>
          <a:bodyPr anchor="ctr"/>
          <a:lstStyle>
            <a:lvl1pPr marL="8466" indent="0" algn="ctr">
              <a:buNone/>
              <a:defRPr/>
            </a:lvl1pPr>
          </a:lstStyle>
          <a:p>
            <a:endParaRPr lang="en-US" dirty="0"/>
          </a:p>
        </p:txBody>
      </p:sp>
      <p:sp>
        <p:nvSpPr>
          <p:cNvPr id="6" name="Slide Number Placeholder 5">
            <a:extLst>
              <a:ext uri="{FF2B5EF4-FFF2-40B4-BE49-F238E27FC236}">
                <a16:creationId xmlns:a16="http://schemas.microsoft.com/office/drawing/2014/main" id="{656F2C40-51CD-464D-BBC0-12B84580DE62}"/>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244188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02">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8101353" y="442366"/>
            <a:ext cx="3623009" cy="5847844"/>
          </a:xfrm>
          <a:prstGeom prst="rect">
            <a:avLst/>
          </a:prstGeom>
        </p:spPr>
        <p:txBody>
          <a:bodyPr wrap="square" lIns="0" tIns="45720" rIns="91440" bIns="45720">
            <a:normAutofit/>
          </a:bodyPr>
          <a:lstStyle>
            <a:lvl1pPr marL="0" algn="l" defTabSz="1219170" rtl="0" eaLnBrk="1" latinLnBrk="0" hangingPunct="1">
              <a:lnSpc>
                <a:spcPct val="150000"/>
              </a:lnSpc>
              <a:defRPr lang="en-US" sz="2800" i="0" kern="1200" dirty="0">
                <a:solidFill>
                  <a:schemeClr val="bg1"/>
                </a:solidFill>
                <a:latin typeface="+mn-lt"/>
                <a:ea typeface="+mn-ea"/>
                <a:cs typeface="+mn-cs"/>
              </a:defRPr>
            </a:lvl1pPr>
          </a:lstStyle>
          <a:p>
            <a:r>
              <a:rPr lang="en-US" dirty="0"/>
              <a:t>Click to edit Master title style</a:t>
            </a:r>
          </a:p>
        </p:txBody>
      </p:sp>
      <p:sp>
        <p:nvSpPr>
          <p:cNvPr id="12" name="Picture Placeholder 11">
            <a:extLst>
              <a:ext uri="{FF2B5EF4-FFF2-40B4-BE49-F238E27FC236}">
                <a16:creationId xmlns:a16="http://schemas.microsoft.com/office/drawing/2014/main" id="{A5748658-FD49-A848-89C8-6D110621B832}"/>
              </a:ext>
            </a:extLst>
          </p:cNvPr>
          <p:cNvSpPr>
            <a:spLocks noGrp="1"/>
          </p:cNvSpPr>
          <p:nvPr>
            <p:ph type="pic" sz="quarter" idx="10"/>
          </p:nvPr>
        </p:nvSpPr>
        <p:spPr>
          <a:xfrm>
            <a:off x="568614" y="442364"/>
            <a:ext cx="7176305" cy="5847845"/>
          </a:xfrm>
          <a:prstGeom prst="rect">
            <a:avLst/>
          </a:prstGeom>
        </p:spPr>
        <p:txBody>
          <a:bodyPr anchor="ctr"/>
          <a:lstStyle>
            <a:lvl1pPr marL="8466" indent="0">
              <a:buNone/>
              <a:defRPr/>
            </a:lvl1pPr>
          </a:lstStyle>
          <a:p>
            <a:endParaRPr lang="en-US" dirty="0"/>
          </a:p>
        </p:txBody>
      </p:sp>
      <p:sp>
        <p:nvSpPr>
          <p:cNvPr id="6" name="Slide Number Placeholder 5">
            <a:extLst>
              <a:ext uri="{FF2B5EF4-FFF2-40B4-BE49-F238E27FC236}">
                <a16:creationId xmlns:a16="http://schemas.microsoft.com/office/drawing/2014/main" id="{D1673146-6F81-EF42-A845-3BD2AB779D34}"/>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195334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03">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1794933" y="442366"/>
            <a:ext cx="9929428" cy="4739234"/>
          </a:xfrm>
          <a:prstGeom prst="rect">
            <a:avLst/>
          </a:prstGeom>
        </p:spPr>
        <p:txBody>
          <a:bodyPr wrap="square" lIns="0" tIns="45720" rIns="91440" bIns="45720">
            <a:normAutofit/>
          </a:bodyPr>
          <a:lstStyle>
            <a:lvl1pPr marL="0" algn="l" defTabSz="1219170" rtl="0" eaLnBrk="1" latinLnBrk="0" hangingPunct="1">
              <a:lnSpc>
                <a:spcPct val="150000"/>
              </a:lnSpc>
              <a:defRPr lang="en-US" sz="3600" i="0" kern="1200" dirty="0">
                <a:solidFill>
                  <a:schemeClr val="bg1"/>
                </a:solidFill>
                <a:latin typeface="+mn-lt"/>
                <a:ea typeface="+mn-ea"/>
                <a:cs typeface="+mn-cs"/>
              </a:defRPr>
            </a:lvl1pPr>
          </a:lstStyle>
          <a:p>
            <a:r>
              <a:rPr lang="en-US" dirty="0"/>
              <a:t>Click to edit Master title style</a:t>
            </a:r>
          </a:p>
        </p:txBody>
      </p:sp>
      <p:sp>
        <p:nvSpPr>
          <p:cNvPr id="9" name="TextBox 8">
            <a:extLst>
              <a:ext uri="{FF2B5EF4-FFF2-40B4-BE49-F238E27FC236}">
                <a16:creationId xmlns:a16="http://schemas.microsoft.com/office/drawing/2014/main" id="{BC566F8B-BFEE-A041-BC00-28BF42181C6E}"/>
              </a:ext>
            </a:extLst>
          </p:cNvPr>
          <p:cNvSpPr txBox="1"/>
          <p:nvPr userDrawn="1"/>
        </p:nvSpPr>
        <p:spPr>
          <a:xfrm>
            <a:off x="657518" y="633618"/>
            <a:ext cx="1069682" cy="3477875"/>
          </a:xfrm>
          <a:prstGeom prst="rect">
            <a:avLst/>
          </a:prstGeom>
          <a:noFill/>
        </p:spPr>
        <p:txBody>
          <a:bodyPr wrap="square" rtlCol="0">
            <a:spAutoFit/>
          </a:bodyPr>
          <a:lstStyle/>
          <a:p>
            <a:r>
              <a:rPr lang="en-US" sz="22000" dirty="0">
                <a:solidFill>
                  <a:srgbClr val="FFFFFF">
                    <a:alpha val="25000"/>
                  </a:srgbClr>
                </a:solidFill>
                <a:cs typeface="Arial"/>
              </a:rPr>
              <a:t>“</a:t>
            </a:r>
          </a:p>
        </p:txBody>
      </p:sp>
      <p:sp>
        <p:nvSpPr>
          <p:cNvPr id="14" name="Text Placeholder 13">
            <a:extLst>
              <a:ext uri="{FF2B5EF4-FFF2-40B4-BE49-F238E27FC236}">
                <a16:creationId xmlns:a16="http://schemas.microsoft.com/office/drawing/2014/main" id="{CB4B4C0D-0987-E244-81C7-F7F79C1E5881}"/>
              </a:ext>
            </a:extLst>
          </p:cNvPr>
          <p:cNvSpPr>
            <a:spLocks noGrp="1"/>
          </p:cNvSpPr>
          <p:nvPr>
            <p:ph type="body" sz="quarter" idx="10"/>
          </p:nvPr>
        </p:nvSpPr>
        <p:spPr>
          <a:xfrm>
            <a:off x="1794934" y="5623966"/>
            <a:ext cx="9929428" cy="533400"/>
          </a:xfrm>
        </p:spPr>
        <p:txBody>
          <a:bodyPr lIns="0" tIns="0" rIns="0" bIns="0" anchor="ctr">
            <a:normAutofit/>
          </a:bodyPr>
          <a:lstStyle>
            <a:lvl1pPr marL="0" indent="0" algn="r">
              <a:buFontTx/>
              <a:buNone/>
              <a:defRPr sz="2400" i="1">
                <a:solidFill>
                  <a:schemeClr val="bg1"/>
                </a:solidFill>
              </a:defRPr>
            </a:lvl1pPr>
            <a:lvl2pPr marL="469888" indent="0" algn="r">
              <a:buFontTx/>
              <a:buNone/>
              <a:defRPr sz="2200" i="1">
                <a:solidFill>
                  <a:schemeClr val="bg1"/>
                </a:solidFill>
              </a:defRPr>
            </a:lvl2pPr>
            <a:lvl3pPr marL="611701" indent="0" algn="r">
              <a:buFontTx/>
              <a:buNone/>
              <a:defRPr sz="2200" i="1">
                <a:solidFill>
                  <a:schemeClr val="bg1"/>
                </a:solidFill>
              </a:defRPr>
            </a:lvl3pPr>
            <a:lvl4pPr marL="852996" indent="0" algn="r">
              <a:buFontTx/>
              <a:buNone/>
              <a:defRPr sz="2200" i="1">
                <a:solidFill>
                  <a:schemeClr val="bg1"/>
                </a:solidFill>
              </a:defRPr>
            </a:lvl4pPr>
            <a:lvl5pPr marL="800080" indent="0" algn="r">
              <a:buFontTx/>
              <a:buNone/>
              <a:defRPr sz="2200" i="1">
                <a:solidFill>
                  <a:schemeClr val="bg1"/>
                </a:solidFill>
              </a:defRPr>
            </a:lvl5pPr>
          </a:lstStyle>
          <a:p>
            <a:pPr lvl="0"/>
            <a:r>
              <a:rPr lang="en-US" dirty="0"/>
              <a:t>Click to edit Master text style</a:t>
            </a:r>
          </a:p>
        </p:txBody>
      </p:sp>
      <p:sp>
        <p:nvSpPr>
          <p:cNvPr id="6" name="Slide Number Placeholder 5">
            <a:extLst>
              <a:ext uri="{FF2B5EF4-FFF2-40B4-BE49-F238E27FC236}">
                <a16:creationId xmlns:a16="http://schemas.microsoft.com/office/drawing/2014/main" id="{B50429CC-28A3-8744-9FFE-3E6C077A6668}"/>
              </a:ext>
            </a:extLst>
          </p:cNvPr>
          <p:cNvSpPr>
            <a:spLocks noGrp="1"/>
          </p:cNvSpPr>
          <p:nvPr>
            <p:ph type="sldNum" sz="quarter" idx="11"/>
          </p:nvPr>
        </p:nvSpPr>
        <p:spPr/>
        <p:txBody>
          <a:bodyPr/>
          <a:lstStyle>
            <a:lvl1pPr>
              <a:defRPr>
                <a:solidFill>
                  <a:schemeClr val="accent1">
                    <a:lumMod val="40000"/>
                    <a:lumOff val="60000"/>
                  </a:schemeClr>
                </a:solidFill>
              </a:defRPr>
            </a:lvl1pPr>
          </a:lstStyle>
          <a:p>
            <a:fld id="{46FDB4EE-536A-4449-BF24-E81C662A4DA7}" type="slidenum">
              <a:rPr lang="en-US" smtClean="0"/>
              <a:pPr/>
              <a:t>‹#›</a:t>
            </a:fld>
            <a:endParaRPr lang="en-US"/>
          </a:p>
        </p:txBody>
      </p:sp>
    </p:spTree>
    <p:extLst>
      <p:ext uri="{BB962C8B-B14F-4D97-AF65-F5344CB8AC3E}">
        <p14:creationId xmlns:p14="http://schemas.microsoft.com/office/powerpoint/2010/main" val="91622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Color 04">
    <p:spTree>
      <p:nvGrpSpPr>
        <p:cNvPr id="1" name=""/>
        <p:cNvGrpSpPr/>
        <p:nvPr/>
      </p:nvGrpSpPr>
      <p:grpSpPr>
        <a:xfrm>
          <a:off x="0" y="0"/>
          <a:ext cx="0" cy="0"/>
          <a:chOff x="0" y="0"/>
          <a:chExt cx="0" cy="0"/>
        </a:xfrm>
      </p:grpSpPr>
      <p:pic>
        <p:nvPicPr>
          <p:cNvPr id="3" name="Picture 2" descr="4.5-PPTBackgrounds_Blue-patter-Full-Screen.png">
            <a:extLst>
              <a:ext uri="{FF2B5EF4-FFF2-40B4-BE49-F238E27FC236}">
                <a16:creationId xmlns:a16="http://schemas.microsoft.com/office/drawing/2014/main" id="{E498B519-48C8-7743-BFF1-3A1C0A37A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224511" cy="6876288"/>
          </a:xfrm>
          <a:prstGeom prst="rect">
            <a:avLst/>
          </a:prstGeom>
        </p:spPr>
      </p:pic>
      <p:sp>
        <p:nvSpPr>
          <p:cNvPr id="4" name="TextBox 3">
            <a:extLst>
              <a:ext uri="{FF2B5EF4-FFF2-40B4-BE49-F238E27FC236}">
                <a16:creationId xmlns:a16="http://schemas.microsoft.com/office/drawing/2014/main" id="{9FE6A41D-DBC9-E74A-9454-9FE7A51D6705}"/>
              </a:ext>
            </a:extLst>
          </p:cNvPr>
          <p:cNvSpPr txBox="1"/>
          <p:nvPr userDrawn="1"/>
        </p:nvSpPr>
        <p:spPr>
          <a:xfrm>
            <a:off x="2012213" y="6538800"/>
            <a:ext cx="1747763" cy="215444"/>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 Scaled Agile, Inc. </a:t>
            </a:r>
          </a:p>
        </p:txBody>
      </p:sp>
      <p:pic>
        <p:nvPicPr>
          <p:cNvPr id="5" name="Picture 4" descr="PPT-sized.png">
            <a:extLst>
              <a:ext uri="{FF2B5EF4-FFF2-40B4-BE49-F238E27FC236}">
                <a16:creationId xmlns:a16="http://schemas.microsoft.com/office/drawing/2014/main" id="{D41B94E0-ABDA-D34C-B366-F1FEE4EB725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2" name="Title 1">
            <a:extLst>
              <a:ext uri="{FF2B5EF4-FFF2-40B4-BE49-F238E27FC236}">
                <a16:creationId xmlns:a16="http://schemas.microsoft.com/office/drawing/2014/main" id="{C0994532-40EF-AC46-B920-9170A3C231F1}"/>
              </a:ext>
            </a:extLst>
          </p:cNvPr>
          <p:cNvSpPr>
            <a:spLocks noGrp="1"/>
          </p:cNvSpPr>
          <p:nvPr>
            <p:ph type="title"/>
          </p:nvPr>
        </p:nvSpPr>
        <p:spPr>
          <a:xfrm>
            <a:off x="568615" y="1117159"/>
            <a:ext cx="11155747" cy="1660662"/>
          </a:xfrm>
          <a:prstGeom prst="rect">
            <a:avLst/>
          </a:prstGeom>
        </p:spPr>
        <p:txBody>
          <a:bodyPr wrap="square" lIns="0" tIns="0" rIns="0" bIns="0" anchor="b">
            <a:normAutofit/>
          </a:bodyPr>
          <a:lstStyle>
            <a:lvl1pPr marL="0" algn="ctr" defTabSz="1219170" rtl="0" eaLnBrk="1" latinLnBrk="0" hangingPunct="1">
              <a:lnSpc>
                <a:spcPct val="100000"/>
              </a:lnSpc>
              <a:defRPr lang="en-US" sz="3600" b="1" i="0" kern="1200" dirty="0">
                <a:solidFill>
                  <a:schemeClr val="bg1"/>
                </a:solidFill>
                <a:latin typeface="Arial" panose="020B0604020202020204" pitchFamily="34" charset="0"/>
                <a:ea typeface="+mn-ea"/>
                <a:cs typeface="+mn-cs"/>
              </a:defRPr>
            </a:lvl1pPr>
          </a:lstStyle>
          <a:p>
            <a:r>
              <a:rPr lang="en-US" dirty="0"/>
              <a:t>Click to edit Master title</a:t>
            </a:r>
          </a:p>
        </p:txBody>
      </p:sp>
      <p:sp>
        <p:nvSpPr>
          <p:cNvPr id="6" name="Slide Number Placeholder 5">
            <a:extLst>
              <a:ext uri="{FF2B5EF4-FFF2-40B4-BE49-F238E27FC236}">
                <a16:creationId xmlns:a16="http://schemas.microsoft.com/office/drawing/2014/main" id="{656F2C40-51CD-464D-BBC0-12B84580DE62}"/>
              </a:ext>
            </a:extLst>
          </p:cNvPr>
          <p:cNvSpPr>
            <a:spLocks noGrp="1"/>
          </p:cNvSpPr>
          <p:nvPr>
            <p:ph type="sldNum" sz="quarter" idx="11"/>
          </p:nvPr>
        </p:nvSpPr>
        <p:spPr/>
        <p:txBody>
          <a:bodyPr/>
          <a:lstStyle>
            <a:lvl1pPr>
              <a:defRPr>
                <a:solidFill>
                  <a:schemeClr val="bg1"/>
                </a:solidFill>
              </a:defRPr>
            </a:lvl1pPr>
          </a:lstStyle>
          <a:p>
            <a:fld id="{46FDB4EE-536A-4449-BF24-E81C662A4DA7}" type="slidenum">
              <a:rPr lang="en-US" smtClean="0"/>
              <a:pPr/>
              <a:t>‹#›</a:t>
            </a:fld>
            <a:endParaRPr lang="en-US"/>
          </a:p>
        </p:txBody>
      </p:sp>
      <p:sp>
        <p:nvSpPr>
          <p:cNvPr id="8" name="Content Placeholder 7">
            <a:extLst>
              <a:ext uri="{FF2B5EF4-FFF2-40B4-BE49-F238E27FC236}">
                <a16:creationId xmlns:a16="http://schemas.microsoft.com/office/drawing/2014/main" id="{082BF8D7-8F68-E84F-AE55-D6AC174A27E1}"/>
              </a:ext>
            </a:extLst>
          </p:cNvPr>
          <p:cNvSpPr>
            <a:spLocks noGrp="1"/>
          </p:cNvSpPr>
          <p:nvPr>
            <p:ph sz="quarter" idx="12"/>
          </p:nvPr>
        </p:nvSpPr>
        <p:spPr>
          <a:xfrm>
            <a:off x="568325" y="3118485"/>
            <a:ext cx="11155363" cy="2982913"/>
          </a:xfrm>
        </p:spPr>
        <p:txBody>
          <a:bodyPr lIns="0" tIns="0" rIns="0" bIns="0"/>
          <a:lstStyle>
            <a:lvl1pPr marL="0" indent="0" algn="ctr">
              <a:lnSpc>
                <a:spcPct val="150000"/>
              </a:lnSpc>
              <a:buNone/>
              <a:defRPr>
                <a:solidFill>
                  <a:schemeClr val="bg1"/>
                </a:solidFill>
              </a:defRPr>
            </a:lvl1pPr>
            <a:lvl2pPr marL="469900" indent="0" algn="ctr">
              <a:buNone/>
              <a:defRPr>
                <a:solidFill>
                  <a:schemeClr val="bg1"/>
                </a:solidFill>
              </a:defRPr>
            </a:lvl2pPr>
            <a:lvl3pPr marL="914400" indent="0" algn="ctr">
              <a:buNone/>
              <a:defRPr>
                <a:solidFill>
                  <a:schemeClr val="bg1"/>
                </a:solidFill>
              </a:defRPr>
            </a:lvl3pPr>
            <a:lvl4pPr marL="774681" indent="0" algn="ctr">
              <a:buNone/>
              <a:defRPr>
                <a:solidFill>
                  <a:schemeClr val="bg1"/>
                </a:solidFill>
              </a:defRPr>
            </a:lvl4pPr>
            <a:lvl5pPr marL="1828800" indent="0" algn="ctr">
              <a:buNone/>
              <a:defRPr>
                <a:solidFill>
                  <a:schemeClr val="bg1"/>
                </a:solidFill>
              </a:defRPr>
            </a:lvl5pPr>
          </a:lstStyle>
          <a:p>
            <a:pPr lvl="0"/>
            <a:r>
              <a:rPr lang="en-US" dirty="0"/>
              <a:t>Click to edit Master text</a:t>
            </a:r>
          </a:p>
        </p:txBody>
      </p:sp>
      <p:cxnSp>
        <p:nvCxnSpPr>
          <p:cNvPr id="10" name="Straight Connector 9">
            <a:extLst>
              <a:ext uri="{FF2B5EF4-FFF2-40B4-BE49-F238E27FC236}">
                <a16:creationId xmlns:a16="http://schemas.microsoft.com/office/drawing/2014/main" id="{49FDCEA4-43C7-7542-8B14-759DE045433C}"/>
              </a:ext>
            </a:extLst>
          </p:cNvPr>
          <p:cNvCxnSpPr>
            <a:cxnSpLocks/>
          </p:cNvCxnSpPr>
          <p:nvPr userDrawn="1"/>
        </p:nvCxnSpPr>
        <p:spPr>
          <a:xfrm>
            <a:off x="568325" y="3026664"/>
            <a:ext cx="11155363" cy="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47860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4.5-PPTBackgrounds_Hedaer-GraySkinny-reversed_Hedaer-GraySkinny.png">
            <a:extLst>
              <a:ext uri="{FF2B5EF4-FFF2-40B4-BE49-F238E27FC236}">
                <a16:creationId xmlns:a16="http://schemas.microsoft.com/office/drawing/2014/main" id="{83704397-97CE-BD4B-94F8-FF68358F9C0B}"/>
              </a:ext>
            </a:extLst>
          </p:cNvPr>
          <p:cNvPicPr>
            <a:picLocks noChangeAspect="1"/>
          </p:cNvPicPr>
          <p:nvPr userDrawn="1"/>
        </p:nvPicPr>
        <p:blipFill>
          <a:blip r:embed="rId51" cstate="print">
            <a:extLst>
              <a:ext uri="{28A0092B-C50C-407E-A947-70E740481C1C}">
                <a14:useLocalDpi xmlns:a14="http://schemas.microsoft.com/office/drawing/2010/main"/>
              </a:ext>
            </a:extLst>
          </a:blip>
          <a:stretch>
            <a:fillRect/>
          </a:stretch>
        </p:blipFill>
        <p:spPr>
          <a:xfrm>
            <a:off x="0" y="0"/>
            <a:ext cx="12192000" cy="881595"/>
          </a:xfrm>
          <a:prstGeom prst="rect">
            <a:avLst/>
          </a:prstGeom>
        </p:spPr>
      </p:pic>
      <p:sp>
        <p:nvSpPr>
          <p:cNvPr id="2" name="Title Placeholder 1">
            <a:extLst>
              <a:ext uri="{FF2B5EF4-FFF2-40B4-BE49-F238E27FC236}">
                <a16:creationId xmlns:a16="http://schemas.microsoft.com/office/drawing/2014/main" id="{ECFC078B-8410-8A41-8512-785A79D8DDBB}"/>
              </a:ext>
            </a:extLst>
          </p:cNvPr>
          <p:cNvSpPr>
            <a:spLocks noGrp="1"/>
          </p:cNvSpPr>
          <p:nvPr>
            <p:ph type="title"/>
          </p:nvPr>
        </p:nvSpPr>
        <p:spPr>
          <a:xfrm>
            <a:off x="522998" y="-4087"/>
            <a:ext cx="11201364" cy="881596"/>
          </a:xfrm>
          <a:prstGeom prst="rect">
            <a:avLst/>
          </a:prstGeom>
        </p:spPr>
        <p:txBody>
          <a:bodyPr vert="horz" wrap="none" lIns="0" tIns="36576" rIns="0" bIns="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565656"/>
                </a:solidFill>
                <a:effectLst/>
                <a:uLnTx/>
                <a:uFillTx/>
                <a:latin typeface="+mj-lt"/>
                <a:ea typeface="+mn-ea"/>
                <a:cs typeface="+mn-cs"/>
              </a:rPr>
              <a:t>Click to edit Master title style</a:t>
            </a:r>
          </a:p>
        </p:txBody>
      </p:sp>
      <p:sp>
        <p:nvSpPr>
          <p:cNvPr id="3" name="Text Placeholder 2">
            <a:extLst>
              <a:ext uri="{FF2B5EF4-FFF2-40B4-BE49-F238E27FC236}">
                <a16:creationId xmlns:a16="http://schemas.microsoft.com/office/drawing/2014/main" id="{F52B7209-0C80-E549-8BF3-74E5F98C214F}"/>
              </a:ext>
            </a:extLst>
          </p:cNvPr>
          <p:cNvSpPr>
            <a:spLocks noGrp="1"/>
          </p:cNvSpPr>
          <p:nvPr>
            <p:ph type="body" idx="1"/>
          </p:nvPr>
        </p:nvSpPr>
        <p:spPr>
          <a:xfrm>
            <a:off x="522998" y="1124166"/>
            <a:ext cx="11201364" cy="5126321"/>
          </a:xfrm>
          <a:prstGeom prst="rect">
            <a:avLst/>
          </a:prstGeom>
        </p:spPr>
        <p:txBody>
          <a:bodyPr vert="horz" lIns="91440" tIns="45720" rIns="91440" bIns="45720" rtlCol="0">
            <a:normAutofit/>
          </a:bodyPr>
          <a:lstStyle/>
          <a:p>
            <a:pPr marL="389457" marR="0" lvl="0" indent="-389457" algn="l" defTabSz="914400" rtl="0" eaLnBrk="1" fontAlgn="base" latinLnBrk="0" hangingPunct="1">
              <a:lnSpc>
                <a:spcPct val="110000"/>
              </a:lnSpc>
              <a:spcBef>
                <a:spcPts val="1067"/>
              </a:spcBef>
              <a:spcAft>
                <a:spcPts val="1067"/>
              </a:spcAft>
              <a:buClr>
                <a:srgbClr val="FFFFFF">
                  <a:lumMod val="65000"/>
                </a:srgbClr>
              </a:buClr>
              <a:buSzPct val="80000"/>
              <a:buFont typeface="Arial"/>
              <a:buChar char="►"/>
              <a:tabLst/>
              <a:defRPr/>
            </a:pPr>
            <a:r>
              <a:rPr kumimoji="0" lang="en-US" sz="2800" b="0" i="0" u="none" strike="noStrike" kern="0" cap="none" spc="0" normalizeH="0" baseline="0" noProof="0" dirty="0">
                <a:ln>
                  <a:noFill/>
                </a:ln>
                <a:solidFill>
                  <a:srgbClr val="565656"/>
                </a:solidFill>
                <a:effectLst/>
                <a:uLnTx/>
                <a:uFillTx/>
                <a:latin typeface="Arial" panose="020B0604020202020204" pitchFamily="34" charset="0"/>
                <a:ea typeface="+mn-ea"/>
                <a:cs typeface="+mn-cs"/>
              </a:rPr>
              <a:t>Click to edit Master text styles</a:t>
            </a:r>
          </a:p>
          <a:p>
            <a:pPr marL="765175" marR="0" lvl="1" indent="-295275"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a:pPr>
            <a:r>
              <a:rPr kumimoji="0" lang="en-US" sz="2600" b="0" i="0" u="none" strike="noStrike" kern="0" cap="none" spc="0" normalizeH="0" baseline="0" noProof="0" dirty="0">
                <a:ln>
                  <a:noFill/>
                </a:ln>
                <a:solidFill>
                  <a:srgbClr val="565656"/>
                </a:solidFill>
                <a:effectLst/>
                <a:uLnTx/>
                <a:uFillTx/>
                <a:latin typeface="Arial" panose="020B0604020202020204" pitchFamily="34" charset="0"/>
                <a:cs typeface="+mn-cs"/>
              </a:rPr>
              <a:t>Second level</a:t>
            </a:r>
          </a:p>
          <a:p>
            <a:pPr marL="1071007" marR="0" lvl="3" indent="-296326"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a:pPr>
            <a:r>
              <a:rPr kumimoji="0" lang="en-US" sz="2400" b="0" i="0" u="none" strike="noStrike" kern="0" cap="none" spc="0" normalizeH="0" baseline="0" noProof="0" dirty="0">
                <a:ln>
                  <a:noFill/>
                </a:ln>
                <a:solidFill>
                  <a:srgbClr val="565656"/>
                </a:solidFill>
                <a:effectLst/>
                <a:uLnTx/>
                <a:uFillTx/>
                <a:latin typeface="Arial" panose="020B0604020202020204" pitchFamily="34" charset="0"/>
                <a:cs typeface="Arial" panose="020B0604020202020204" pitchFamily="34" charset="0"/>
              </a:rPr>
              <a:t>Third level</a:t>
            </a:r>
          </a:p>
        </p:txBody>
      </p:sp>
      <p:grpSp>
        <p:nvGrpSpPr>
          <p:cNvPr id="6" name="Group 5">
            <a:extLst>
              <a:ext uri="{FF2B5EF4-FFF2-40B4-BE49-F238E27FC236}">
                <a16:creationId xmlns:a16="http://schemas.microsoft.com/office/drawing/2014/main" id="{43F7C432-83E0-3841-A514-C78B9FE305FC}"/>
              </a:ext>
            </a:extLst>
          </p:cNvPr>
          <p:cNvGrpSpPr/>
          <p:nvPr userDrawn="1"/>
        </p:nvGrpSpPr>
        <p:grpSpPr>
          <a:xfrm>
            <a:off x="467638" y="6528511"/>
            <a:ext cx="2642225" cy="215444"/>
            <a:chOff x="568614" y="6561393"/>
            <a:chExt cx="2642225" cy="215444"/>
          </a:xfrm>
        </p:grpSpPr>
        <p:pic>
          <p:nvPicPr>
            <p:cNvPr id="13" name="Picture 12" descr="PPT-sized.png">
              <a:extLst>
                <a:ext uri="{FF2B5EF4-FFF2-40B4-BE49-F238E27FC236}">
                  <a16:creationId xmlns:a16="http://schemas.microsoft.com/office/drawing/2014/main" id="{C53B1AF8-CD97-5B45-86D4-98688EDE879E}"/>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568614" y="6579223"/>
              <a:ext cx="1490133" cy="169503"/>
            </a:xfrm>
            <a:prstGeom prst="rect">
              <a:avLst/>
            </a:prstGeom>
          </p:spPr>
        </p:pic>
        <p:sp>
          <p:nvSpPr>
            <p:cNvPr id="14" name="Rectangle 13">
              <a:extLst>
                <a:ext uri="{FF2B5EF4-FFF2-40B4-BE49-F238E27FC236}">
                  <a16:creationId xmlns:a16="http://schemas.microsoft.com/office/drawing/2014/main" id="{526B65B7-6FC6-EB48-81DB-B69809A46702}"/>
                </a:ext>
              </a:extLst>
            </p:cNvPr>
            <p:cNvSpPr/>
            <p:nvPr userDrawn="1"/>
          </p:nvSpPr>
          <p:spPr>
            <a:xfrm>
              <a:off x="2072386" y="6561393"/>
              <a:ext cx="1138453" cy="215444"/>
            </a:xfrm>
            <a:prstGeom prst="rect">
              <a:avLst/>
            </a:prstGeom>
          </p:spPr>
          <p:txBody>
            <a:bodyPr wrap="none">
              <a:spAutoFit/>
            </a:bodyPr>
            <a:lstStyle/>
            <a:p>
              <a:pPr algn="l"/>
              <a:r>
                <a:rPr lang="en-US" sz="800" b="1" dirty="0"/>
                <a:t>© Scaled Agile. Inc.</a:t>
              </a:r>
            </a:p>
          </p:txBody>
        </p:sp>
      </p:grpSp>
      <p:sp>
        <p:nvSpPr>
          <p:cNvPr id="5" name="Slide Number Placeholder 4">
            <a:extLst>
              <a:ext uri="{FF2B5EF4-FFF2-40B4-BE49-F238E27FC236}">
                <a16:creationId xmlns:a16="http://schemas.microsoft.com/office/drawing/2014/main" id="{2CB3C3F6-E54B-5347-9470-8546EF432B9B}"/>
              </a:ext>
            </a:extLst>
          </p:cNvPr>
          <p:cNvSpPr>
            <a:spLocks noGrp="1"/>
          </p:cNvSpPr>
          <p:nvPr>
            <p:ph type="sldNum" sz="quarter" idx="4"/>
          </p:nvPr>
        </p:nvSpPr>
        <p:spPr>
          <a:xfrm>
            <a:off x="9837336" y="6493058"/>
            <a:ext cx="1887026" cy="250897"/>
          </a:xfrm>
          <a:prstGeom prst="rect">
            <a:avLst/>
          </a:prstGeom>
        </p:spPr>
        <p:txBody>
          <a:bodyPr vert="horz" lIns="91440" tIns="45720" rIns="91440" bIns="45720" rtlCol="0" anchor="ctr"/>
          <a:lstStyle>
            <a:lvl1pPr algn="r">
              <a:defRPr sz="1200">
                <a:solidFill>
                  <a:schemeClr val="tx1">
                    <a:tint val="75000"/>
                  </a:schemeClr>
                </a:solidFill>
              </a:defRPr>
            </a:lvl1pPr>
          </a:lstStyle>
          <a:p>
            <a:fld id="{46FDB4EE-536A-4449-BF24-E81C662A4DA7}" type="slidenum">
              <a:rPr lang="en-US" smtClean="0"/>
              <a:t>‹#›</a:t>
            </a:fld>
            <a:endParaRPr lang="en-US"/>
          </a:p>
        </p:txBody>
      </p:sp>
    </p:spTree>
    <p:extLst>
      <p:ext uri="{BB962C8B-B14F-4D97-AF65-F5344CB8AC3E}">
        <p14:creationId xmlns:p14="http://schemas.microsoft.com/office/powerpoint/2010/main" val="492841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652" r:id="rId4"/>
    <p:sldLayoutId id="2147483653" r:id="rId5"/>
    <p:sldLayoutId id="2147483654" r:id="rId6"/>
    <p:sldLayoutId id="2147483655" r:id="rId7"/>
    <p:sldLayoutId id="2147483656" r:id="rId8"/>
    <p:sldLayoutId id="214748369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700" r:id="rId49"/>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sz="4400" kern="1200">
          <a:solidFill>
            <a:schemeClr val="tx1"/>
          </a:solidFill>
          <a:latin typeface="+mj-lt"/>
          <a:ea typeface="+mj-ea"/>
          <a:cs typeface="+mj-cs"/>
        </a:defRPr>
      </a:lvl1pPr>
    </p:titleStyle>
    <p:bodyStyle>
      <a:lvl1pPr marL="389457" marR="0" indent="-389457" algn="l" defTabSz="914400" rtl="0" eaLnBrk="1" fontAlgn="base" latinLnBrk="0" hangingPunct="1">
        <a:lnSpc>
          <a:spcPct val="110000"/>
        </a:lnSpc>
        <a:spcBef>
          <a:spcPts val="1067"/>
        </a:spcBef>
        <a:spcAft>
          <a:spcPts val="1067"/>
        </a:spcAft>
        <a:buClr>
          <a:srgbClr val="FFFFFF">
            <a:lumMod val="65000"/>
          </a:srgbClr>
        </a:buClr>
        <a:buSzPct val="80000"/>
        <a:buFont typeface="Arial"/>
        <a:buChar char="►"/>
        <a:tabLst/>
        <a:defRPr sz="2800" kern="1200">
          <a:solidFill>
            <a:schemeClr val="tx1"/>
          </a:solidFill>
          <a:latin typeface="+mn-lt"/>
          <a:ea typeface="+mn-ea"/>
          <a:cs typeface="+mn-cs"/>
        </a:defRPr>
      </a:lvl1pPr>
      <a:lvl2pPr marL="765175" marR="0" indent="-295275"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071007" marR="0" indent="-296326"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18" Type="http://schemas.openxmlformats.org/officeDocument/2006/relationships/image" Target="../media/image38.emf"/><Relationship Id="rId3" Type="http://schemas.openxmlformats.org/officeDocument/2006/relationships/image" Target="../media/image23.png"/><Relationship Id="rId21" Type="http://schemas.openxmlformats.org/officeDocument/2006/relationships/image" Target="../media/image41.emf"/><Relationship Id="rId7" Type="http://schemas.openxmlformats.org/officeDocument/2006/relationships/image" Target="../media/image27.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notesSlide" Target="../notesSlides/notesSlide10.xml"/><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slideLayout" Target="../slideLayouts/slideLayout29.xml"/><Relationship Id="rId6" Type="http://schemas.openxmlformats.org/officeDocument/2006/relationships/image" Target="../media/image26.emf"/><Relationship Id="rId11" Type="http://schemas.openxmlformats.org/officeDocument/2006/relationships/image" Target="../media/image31.emf"/><Relationship Id="rId24" Type="http://schemas.openxmlformats.org/officeDocument/2006/relationships/image" Target="../media/image44.emf"/><Relationship Id="rId5" Type="http://schemas.openxmlformats.org/officeDocument/2006/relationships/image" Target="../media/image25.emf"/><Relationship Id="rId15" Type="http://schemas.openxmlformats.org/officeDocument/2006/relationships/image" Target="../media/image35.emf"/><Relationship Id="rId23" Type="http://schemas.openxmlformats.org/officeDocument/2006/relationships/image" Target="../media/image43.emf"/><Relationship Id="rId10" Type="http://schemas.openxmlformats.org/officeDocument/2006/relationships/image" Target="../media/image30.emf"/><Relationship Id="rId19" Type="http://schemas.openxmlformats.org/officeDocument/2006/relationships/image" Target="../media/image39.emf"/><Relationship Id="rId4" Type="http://schemas.openxmlformats.org/officeDocument/2006/relationships/image" Target="../media/image24.tiff"/><Relationship Id="rId9" Type="http://schemas.openxmlformats.org/officeDocument/2006/relationships/image" Target="../media/image29.emf"/><Relationship Id="rId14" Type="http://schemas.openxmlformats.org/officeDocument/2006/relationships/image" Target="../media/image34.emf"/><Relationship Id="rId22" Type="http://schemas.openxmlformats.org/officeDocument/2006/relationships/image" Target="../media/image4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52.emf"/><Relationship Id="rId4" Type="http://schemas.openxmlformats.org/officeDocument/2006/relationships/image" Target="../media/image51.emf"/></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18" Type="http://schemas.openxmlformats.org/officeDocument/2006/relationships/image" Target="../media/image69.tiff"/><Relationship Id="rId3" Type="http://schemas.openxmlformats.org/officeDocument/2006/relationships/image" Target="../media/image54.emf"/><Relationship Id="rId21" Type="http://schemas.openxmlformats.org/officeDocument/2006/relationships/image" Target="../media/image72.tiff"/><Relationship Id="rId7" Type="http://schemas.openxmlformats.org/officeDocument/2006/relationships/image" Target="../media/image58.png"/><Relationship Id="rId12" Type="http://schemas.openxmlformats.org/officeDocument/2006/relationships/image" Target="../media/image63.emf"/><Relationship Id="rId17" Type="http://schemas.openxmlformats.org/officeDocument/2006/relationships/image" Target="../media/image68.tiff"/><Relationship Id="rId2" Type="http://schemas.openxmlformats.org/officeDocument/2006/relationships/notesSlide" Target="../notesSlides/notesSlide15.xml"/><Relationship Id="rId16" Type="http://schemas.openxmlformats.org/officeDocument/2006/relationships/image" Target="../media/image67.jpeg"/><Relationship Id="rId20" Type="http://schemas.openxmlformats.org/officeDocument/2006/relationships/image" Target="../media/image71.tiff"/><Relationship Id="rId1" Type="http://schemas.openxmlformats.org/officeDocument/2006/relationships/slideLayout" Target="../slideLayouts/slideLayout45.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png"/><Relationship Id="rId15" Type="http://schemas.openxmlformats.org/officeDocument/2006/relationships/image" Target="../media/image66.emf"/><Relationship Id="rId10" Type="http://schemas.openxmlformats.org/officeDocument/2006/relationships/image" Target="../media/image61.emf"/><Relationship Id="rId19" Type="http://schemas.openxmlformats.org/officeDocument/2006/relationships/image" Target="../media/image70.tiff"/><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29.xml"/><Relationship Id="rId1" Type="http://schemas.openxmlformats.org/officeDocument/2006/relationships/slideLayout" Target="../slideLayouts/slideLayout4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69.tiff"/><Relationship Id="rId3" Type="http://schemas.openxmlformats.org/officeDocument/2006/relationships/image" Target="../media/image99.png"/><Relationship Id="rId7" Type="http://schemas.openxmlformats.org/officeDocument/2006/relationships/image" Target="../media/image102.emf"/><Relationship Id="rId12" Type="http://schemas.openxmlformats.org/officeDocument/2006/relationships/image" Target="../media/image68.tiff"/><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64.emf"/><Relationship Id="rId11" Type="http://schemas.openxmlformats.org/officeDocument/2006/relationships/image" Target="../media/image72.tiff"/><Relationship Id="rId5" Type="http://schemas.openxmlformats.org/officeDocument/2006/relationships/image" Target="../media/image101.emf"/><Relationship Id="rId15" Type="http://schemas.openxmlformats.org/officeDocument/2006/relationships/image" Target="../media/image71.tiff"/><Relationship Id="rId10" Type="http://schemas.openxmlformats.org/officeDocument/2006/relationships/image" Target="../media/image105.emf"/><Relationship Id="rId4" Type="http://schemas.openxmlformats.org/officeDocument/2006/relationships/image" Target="../media/image100.png"/><Relationship Id="rId9" Type="http://schemas.openxmlformats.org/officeDocument/2006/relationships/image" Target="../media/image104.emf"/><Relationship Id="rId14" Type="http://schemas.openxmlformats.org/officeDocument/2006/relationships/image" Target="../media/image70.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14.png"/><Relationship Id="rId3" Type="http://schemas.openxmlformats.org/officeDocument/2006/relationships/image" Target="../media/image108.emf"/><Relationship Id="rId7" Type="http://schemas.openxmlformats.org/officeDocument/2006/relationships/image" Target="../media/image78.png"/><Relationship Id="rId12"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77.png"/><Relationship Id="rId11" Type="http://schemas.openxmlformats.org/officeDocument/2006/relationships/image" Target="../media/image112.emf"/><Relationship Id="rId5" Type="http://schemas.openxmlformats.org/officeDocument/2006/relationships/image" Target="../media/image76.png"/><Relationship Id="rId10" Type="http://schemas.openxmlformats.org/officeDocument/2006/relationships/image" Target="../media/image111.emf"/><Relationship Id="rId4" Type="http://schemas.openxmlformats.org/officeDocument/2006/relationships/image" Target="../media/image109.emf"/><Relationship Id="rId9" Type="http://schemas.openxmlformats.org/officeDocument/2006/relationships/image" Target="../media/image110.emf"/><Relationship Id="rId1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image" Target="../media/image119.tiff"/><Relationship Id="rId5" Type="http://schemas.openxmlformats.org/officeDocument/2006/relationships/image" Target="../media/image118.tiff"/><Relationship Id="rId4" Type="http://schemas.openxmlformats.org/officeDocument/2006/relationships/image" Target="../media/image117.tiff"/></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18.emf"/><Relationship Id="rId5" Type="http://schemas.openxmlformats.org/officeDocument/2006/relationships/image" Target="../media/image21.em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name="Lesson Titl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0D6E29C-13D4-4F47-82D1-45722D121252}"/>
              </a:ext>
            </a:extLst>
          </p:cNvPr>
          <p:cNvSpPr>
            <a:spLocks noGrp="1"/>
          </p:cNvSpPr>
          <p:nvPr>
            <p:ph type="body" sz="quarter" idx="11"/>
          </p:nvPr>
        </p:nvSpPr>
        <p:spPr>
          <a:xfrm>
            <a:off x="525156" y="3180334"/>
            <a:ext cx="5759897" cy="1374153"/>
          </a:xfrm>
        </p:spPr>
        <p:txBody>
          <a:bodyPr/>
          <a:lstStyle/>
          <a:p>
            <a:r>
              <a:rPr lang="en-US" dirty="0"/>
              <a:t>SAFe</a:t>
            </a:r>
            <a:r>
              <a:rPr lang="en-US" baseline="30000" dirty="0"/>
              <a:t>®</a:t>
            </a:r>
            <a:r>
              <a:rPr lang="en-US" dirty="0"/>
              <a:t> Course - Attending this course gives students access to the SAFe</a:t>
            </a:r>
            <a:r>
              <a:rPr lang="en-US" baseline="30000" dirty="0"/>
              <a:t>®</a:t>
            </a:r>
            <a:r>
              <a:rPr lang="en-US" dirty="0"/>
              <a:t> Agilist exam and related preparation materials.</a:t>
            </a:r>
          </a:p>
        </p:txBody>
      </p:sp>
      <p:sp>
        <p:nvSpPr>
          <p:cNvPr id="11" name="Subtitle 10">
            <a:extLst>
              <a:ext uri="{FF2B5EF4-FFF2-40B4-BE49-F238E27FC236}">
                <a16:creationId xmlns:a16="http://schemas.microsoft.com/office/drawing/2014/main" id="{CE2F15C0-3D48-6D40-98E1-5A1B9520878E}"/>
              </a:ext>
            </a:extLst>
          </p:cNvPr>
          <p:cNvSpPr>
            <a:spLocks noGrp="1"/>
          </p:cNvSpPr>
          <p:nvPr>
            <p:ph type="subTitle" idx="1"/>
          </p:nvPr>
        </p:nvSpPr>
        <p:spPr>
          <a:xfrm>
            <a:off x="629124" y="1712569"/>
            <a:ext cx="6707013" cy="1374153"/>
          </a:xfrm>
        </p:spPr>
        <p:txBody>
          <a:bodyPr/>
          <a:lstStyle/>
          <a:p>
            <a:r>
              <a:rPr lang="en-US" dirty="0"/>
              <a:t>Exploring Lean Portfolio Management</a:t>
            </a:r>
          </a:p>
        </p:txBody>
      </p:sp>
      <p:sp>
        <p:nvSpPr>
          <p:cNvPr id="7" name="Title 6">
            <a:extLst>
              <a:ext uri="{FF2B5EF4-FFF2-40B4-BE49-F238E27FC236}">
                <a16:creationId xmlns:a16="http://schemas.microsoft.com/office/drawing/2014/main" id="{EB1AF62D-3748-1440-9644-4FB835819674}"/>
              </a:ext>
            </a:extLst>
          </p:cNvPr>
          <p:cNvSpPr>
            <a:spLocks noGrp="1"/>
          </p:cNvSpPr>
          <p:nvPr>
            <p:ph type="ctrTitle"/>
          </p:nvPr>
        </p:nvSpPr>
        <p:spPr>
          <a:xfrm>
            <a:off x="629125" y="13504"/>
            <a:ext cx="6707013" cy="1605453"/>
          </a:xfrm>
        </p:spPr>
        <p:txBody>
          <a:bodyPr/>
          <a:lstStyle/>
          <a:p>
            <a:r>
              <a:rPr lang="en-US" dirty="0"/>
              <a:t>Lesson 5</a:t>
            </a:r>
          </a:p>
        </p:txBody>
      </p:sp>
      <p:pic>
        <p:nvPicPr>
          <p:cNvPr id="4" name="Content Placeholder 3|150|150">
            <a:extLst>
              <a:ext uri="{FF2B5EF4-FFF2-40B4-BE49-F238E27FC236}">
                <a16:creationId xmlns:a16="http://schemas.microsoft.com/office/drawing/2014/main" id="{C43C92AE-A62E-184E-9109-174B8BAC0500}"/>
              </a:ext>
            </a:extLst>
          </p:cNvPr>
          <p:cNvPicPr>
            <a:picLocks noGrp="1" noChangeAspect="1"/>
          </p:cNvPicPr>
          <p:nvPr>
            <p:ph sz="quarter" idx="12"/>
          </p:nvPr>
        </p:nvPicPr>
        <p:blipFill>
          <a:blip r:embed="rId3"/>
          <a:stretch>
            <a:fillRect/>
          </a:stretch>
        </p:blipFill>
        <p:spPr>
          <a:xfrm>
            <a:off x="7359650" y="3867150"/>
            <a:ext cx="1989138" cy="1989138"/>
          </a:xfrm>
        </p:spPr>
      </p:pic>
      <p:grpSp>
        <p:nvGrpSpPr>
          <p:cNvPr id="13" name="Group 12">
            <a:extLst>
              <a:ext uri="{FF2B5EF4-FFF2-40B4-BE49-F238E27FC236}">
                <a16:creationId xmlns:a16="http://schemas.microsoft.com/office/drawing/2014/main" id="{F1DE8A22-F31A-9646-ACAA-5211F5596964}"/>
              </a:ext>
            </a:extLst>
          </p:cNvPr>
          <p:cNvGrpSpPr/>
          <p:nvPr userDrawn="1"/>
        </p:nvGrpSpPr>
        <p:grpSpPr>
          <a:xfrm>
            <a:off x="8923955" y="6121905"/>
            <a:ext cx="2844800" cy="642027"/>
            <a:chOff x="6692966" y="4591426"/>
            <a:chExt cx="2133600" cy="481520"/>
          </a:xfrm>
        </p:grpSpPr>
        <p:pic>
          <p:nvPicPr>
            <p:cNvPr id="16" name="Picture 15" descr="PPT-sized.png">
              <a:extLst>
                <a:ext uri="{FF2B5EF4-FFF2-40B4-BE49-F238E27FC236}">
                  <a16:creationId xmlns:a16="http://schemas.microsoft.com/office/drawing/2014/main" id="{EEA1BCB8-3660-7B42-9D57-A63CCCC0E402}"/>
                </a:ext>
              </a:extLst>
            </p:cNvPr>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6692966" y="4591426"/>
              <a:ext cx="2133600" cy="2432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2DA2FC4A-9B22-9340-A61B-56223707FA7F}"/>
              </a:ext>
            </a:extLst>
          </p:cNvPr>
          <p:cNvSpPr>
            <a:spLocks noGrp="1"/>
          </p:cNvSpPr>
          <p:nvPr>
            <p:ph type="title"/>
          </p:nvPr>
        </p:nvSpPr>
        <p:spPr>
          <a:prstGeom prst="rect">
            <a:avLst/>
          </a:prstGeom>
        </p:spPr>
        <p:txBody>
          <a:bodyPr vert="horz" lIns="0" tIns="36576" rIns="0" bIns="0" rtlCol="0" anchor="ctr">
            <a:spAutoFit/>
          </a:bodyPr>
          <a:lstStyle>
            <a:lvl1pPr>
              <a:defRPr sz="2800"/>
            </a:lvl1pPr>
          </a:lstStyle>
          <a:p>
            <a:r>
              <a:rPr dirty="0"/>
              <a:t>Map Solutions by horizon</a:t>
            </a:r>
          </a:p>
        </p:txBody>
      </p:sp>
      <p:sp>
        <p:nvSpPr>
          <p:cNvPr id="3" name="Slide Number Placeholder 2">
            <a:extLst>
              <a:ext uri="{FF2B5EF4-FFF2-40B4-BE49-F238E27FC236}">
                <a16:creationId xmlns:a16="http://schemas.microsoft.com/office/drawing/2014/main" id="{DFE4C104-B05F-1545-8F0B-71AA8D0D4125}"/>
              </a:ext>
            </a:extLst>
          </p:cNvPr>
          <p:cNvSpPr>
            <a:spLocks noGrp="1"/>
          </p:cNvSpPr>
          <p:nvPr>
            <p:ph type="sldNum" sz="quarter" idx="10"/>
          </p:nvPr>
        </p:nvSpPr>
        <p:spPr/>
        <p:txBody>
          <a:bodyPr/>
          <a:lstStyle/>
          <a:p>
            <a:fld id="{46FDB4EE-536A-4449-BF24-E81C662A4DA7}" type="slidenum">
              <a:rPr lang="en-US" smtClean="0"/>
              <a:t>10</a:t>
            </a:fld>
            <a:endParaRPr lang="en-US"/>
          </a:p>
        </p:txBody>
      </p:sp>
      <p:grpSp>
        <p:nvGrpSpPr>
          <p:cNvPr id="79" name="Group 78">
            <a:extLst>
              <a:ext uri="{FF2B5EF4-FFF2-40B4-BE49-F238E27FC236}">
                <a16:creationId xmlns:a16="http://schemas.microsoft.com/office/drawing/2014/main" id="{26014C37-CBBB-B647-B7CE-17DFAC90E511}"/>
              </a:ext>
            </a:extLst>
          </p:cNvPr>
          <p:cNvGrpSpPr/>
          <p:nvPr/>
        </p:nvGrpSpPr>
        <p:grpSpPr>
          <a:xfrm>
            <a:off x="1003372" y="1111730"/>
            <a:ext cx="10681527" cy="5335970"/>
            <a:chOff x="2168930" y="2114048"/>
            <a:chExt cx="7271161" cy="3632320"/>
          </a:xfrm>
        </p:grpSpPr>
        <p:pic>
          <p:nvPicPr>
            <p:cNvPr id="9" name="Picture 8">
              <a:extLst>
                <a:ext uri="{FF2B5EF4-FFF2-40B4-BE49-F238E27FC236}">
                  <a16:creationId xmlns:a16="http://schemas.microsoft.com/office/drawing/2014/main" id="{A4FBD18F-7A8C-854B-A335-B83519E91913}"/>
                </a:ext>
              </a:extLst>
            </p:cNvPr>
            <p:cNvPicPr>
              <a:picLocks noChangeAspect="1"/>
            </p:cNvPicPr>
            <p:nvPr/>
          </p:nvPicPr>
          <p:blipFill>
            <a:blip r:embed="rId3"/>
            <a:stretch>
              <a:fillRect/>
            </a:stretch>
          </p:blipFill>
          <p:spPr>
            <a:xfrm>
              <a:off x="2861078" y="4643965"/>
              <a:ext cx="310930" cy="327380"/>
            </a:xfrm>
            <a:prstGeom prst="rect">
              <a:avLst/>
            </a:prstGeom>
          </p:spPr>
        </p:pic>
        <p:cxnSp>
          <p:nvCxnSpPr>
            <p:cNvPr id="10" name="Straight Connector 9">
              <a:extLst>
                <a:ext uri="{FF2B5EF4-FFF2-40B4-BE49-F238E27FC236}">
                  <a16:creationId xmlns:a16="http://schemas.microsoft.com/office/drawing/2014/main" id="{D5C37C4D-A5A0-754C-8192-3D987A3A9473}"/>
                </a:ext>
              </a:extLst>
            </p:cNvPr>
            <p:cNvCxnSpPr>
              <a:cxnSpLocks/>
            </p:cNvCxnSpPr>
            <p:nvPr/>
          </p:nvCxnSpPr>
          <p:spPr>
            <a:xfrm>
              <a:off x="2511118" y="3052568"/>
              <a:ext cx="970756" cy="383008"/>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C97C4E3-B00B-9844-8390-DB2B4F40B28C}"/>
                </a:ext>
              </a:extLst>
            </p:cNvPr>
            <p:cNvSpPr txBox="1"/>
            <p:nvPr/>
          </p:nvSpPr>
          <p:spPr>
            <a:xfrm>
              <a:off x="2168930" y="2114048"/>
              <a:ext cx="1146659" cy="317932"/>
            </a:xfrm>
            <a:prstGeom prst="rect">
              <a:avLst/>
            </a:prstGeom>
            <a:noFill/>
          </p:spPr>
          <p:txBody>
            <a:bodyPr wrap="square" rtlCol="0">
              <a:spAutoFit/>
            </a:bodyPr>
            <a:lstStyle/>
            <a:p>
              <a:pPr algn="ctr">
                <a:lnSpc>
                  <a:spcPct val="110000"/>
                </a:lnSpc>
              </a:pPr>
              <a:r>
                <a:rPr lang="en-US" sz="2400" b="1" dirty="0"/>
                <a:t>Horizon 3</a:t>
              </a:r>
            </a:p>
          </p:txBody>
        </p:sp>
        <p:cxnSp>
          <p:nvCxnSpPr>
            <p:cNvPr id="13" name="Straight Connector 12">
              <a:extLst>
                <a:ext uri="{FF2B5EF4-FFF2-40B4-BE49-F238E27FC236}">
                  <a16:creationId xmlns:a16="http://schemas.microsoft.com/office/drawing/2014/main" id="{D50962ED-0383-C844-BE7E-F4EF83CD75C2}"/>
                </a:ext>
              </a:extLst>
            </p:cNvPr>
            <p:cNvCxnSpPr>
              <a:cxnSpLocks/>
            </p:cNvCxnSpPr>
            <p:nvPr/>
          </p:nvCxnSpPr>
          <p:spPr>
            <a:xfrm flipV="1">
              <a:off x="2511117" y="4571130"/>
              <a:ext cx="1002230" cy="390383"/>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15ADDC7-E9D3-0B4F-871D-1EA7AEB82925}"/>
                </a:ext>
              </a:extLst>
            </p:cNvPr>
            <p:cNvCxnSpPr>
              <a:cxnSpLocks/>
            </p:cNvCxnSpPr>
            <p:nvPr/>
          </p:nvCxnSpPr>
          <p:spPr>
            <a:xfrm>
              <a:off x="3520721" y="4570551"/>
              <a:ext cx="1444646" cy="0"/>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CC730DC-8ECF-364B-A80A-9D0968315F08}"/>
                </a:ext>
              </a:extLst>
            </p:cNvPr>
            <p:cNvCxnSpPr>
              <a:cxnSpLocks/>
            </p:cNvCxnSpPr>
            <p:nvPr/>
          </p:nvCxnSpPr>
          <p:spPr>
            <a:xfrm>
              <a:off x="3520721" y="3435576"/>
              <a:ext cx="1444646" cy="0"/>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D4228DC-05A9-3447-B05B-E65F51552678}"/>
                </a:ext>
              </a:extLst>
            </p:cNvPr>
            <p:cNvSpPr txBox="1"/>
            <p:nvPr/>
          </p:nvSpPr>
          <p:spPr>
            <a:xfrm>
              <a:off x="3493524" y="2114048"/>
              <a:ext cx="1471842" cy="317932"/>
            </a:xfrm>
            <a:prstGeom prst="rect">
              <a:avLst/>
            </a:prstGeom>
            <a:noFill/>
          </p:spPr>
          <p:txBody>
            <a:bodyPr wrap="square" rtlCol="0">
              <a:spAutoFit/>
            </a:bodyPr>
            <a:lstStyle/>
            <a:p>
              <a:pPr algn="ctr">
                <a:lnSpc>
                  <a:spcPct val="110000"/>
                </a:lnSpc>
              </a:pPr>
              <a:r>
                <a:rPr lang="en-US" sz="2400" b="1" dirty="0"/>
                <a:t>Horizon 2</a:t>
              </a:r>
            </a:p>
          </p:txBody>
        </p:sp>
        <p:cxnSp>
          <p:nvCxnSpPr>
            <p:cNvPr id="17" name="Straight Connector 16">
              <a:extLst>
                <a:ext uri="{FF2B5EF4-FFF2-40B4-BE49-F238E27FC236}">
                  <a16:creationId xmlns:a16="http://schemas.microsoft.com/office/drawing/2014/main" id="{BE451069-790E-6846-BF43-94346444037E}"/>
                </a:ext>
              </a:extLst>
            </p:cNvPr>
            <p:cNvCxnSpPr>
              <a:cxnSpLocks/>
            </p:cNvCxnSpPr>
            <p:nvPr/>
          </p:nvCxnSpPr>
          <p:spPr>
            <a:xfrm flipV="1">
              <a:off x="4980115" y="2634054"/>
              <a:ext cx="2124591" cy="801524"/>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56C15AA-0E45-1640-9357-063E02465EF4}"/>
                </a:ext>
              </a:extLst>
            </p:cNvPr>
            <p:cNvCxnSpPr>
              <a:cxnSpLocks/>
            </p:cNvCxnSpPr>
            <p:nvPr/>
          </p:nvCxnSpPr>
          <p:spPr>
            <a:xfrm>
              <a:off x="4980503" y="4570551"/>
              <a:ext cx="2132690" cy="823482"/>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F6C1078-CE19-B34E-A926-D8D30EF7FD00}"/>
                </a:ext>
              </a:extLst>
            </p:cNvPr>
            <p:cNvSpPr txBox="1"/>
            <p:nvPr/>
          </p:nvSpPr>
          <p:spPr>
            <a:xfrm>
              <a:off x="4959049" y="2114048"/>
              <a:ext cx="2154139" cy="317932"/>
            </a:xfrm>
            <a:prstGeom prst="rect">
              <a:avLst/>
            </a:prstGeom>
            <a:noFill/>
          </p:spPr>
          <p:txBody>
            <a:bodyPr wrap="square" rtlCol="0">
              <a:spAutoFit/>
            </a:bodyPr>
            <a:lstStyle/>
            <a:p>
              <a:pPr algn="ctr">
                <a:lnSpc>
                  <a:spcPct val="110000"/>
                </a:lnSpc>
              </a:pPr>
              <a:r>
                <a:rPr lang="en-US" sz="2400" b="1" dirty="0"/>
                <a:t>Horizon 1</a:t>
              </a:r>
            </a:p>
          </p:txBody>
        </p:sp>
        <p:cxnSp>
          <p:nvCxnSpPr>
            <p:cNvPr id="20" name="Straight Connector 19">
              <a:extLst>
                <a:ext uri="{FF2B5EF4-FFF2-40B4-BE49-F238E27FC236}">
                  <a16:creationId xmlns:a16="http://schemas.microsoft.com/office/drawing/2014/main" id="{6F9548AB-24CE-0748-B705-B81530836AD6}"/>
                </a:ext>
              </a:extLst>
            </p:cNvPr>
            <p:cNvCxnSpPr>
              <a:cxnSpLocks/>
            </p:cNvCxnSpPr>
            <p:nvPr/>
          </p:nvCxnSpPr>
          <p:spPr>
            <a:xfrm>
              <a:off x="7111080" y="2632034"/>
              <a:ext cx="1314885" cy="749701"/>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19082EB-3A19-F242-BB13-506554F43576}"/>
                </a:ext>
              </a:extLst>
            </p:cNvPr>
            <p:cNvCxnSpPr>
              <a:cxnSpLocks/>
            </p:cNvCxnSpPr>
            <p:nvPr/>
          </p:nvCxnSpPr>
          <p:spPr>
            <a:xfrm flipV="1">
              <a:off x="7121683" y="4658585"/>
              <a:ext cx="1304282" cy="727335"/>
            </a:xfrm>
            <a:prstGeom prst="line">
              <a:avLst/>
            </a:prstGeom>
            <a:ln w="63500" cap="rnd"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ECD9840-E8E8-AA47-855C-B08B88901F6B}"/>
                </a:ext>
              </a:extLst>
            </p:cNvPr>
            <p:cNvSpPr txBox="1"/>
            <p:nvPr/>
          </p:nvSpPr>
          <p:spPr>
            <a:xfrm>
              <a:off x="7182779" y="2114048"/>
              <a:ext cx="1289525" cy="317932"/>
            </a:xfrm>
            <a:prstGeom prst="rect">
              <a:avLst/>
            </a:prstGeom>
            <a:noFill/>
          </p:spPr>
          <p:txBody>
            <a:bodyPr wrap="square" rtlCol="0">
              <a:spAutoFit/>
            </a:bodyPr>
            <a:lstStyle/>
            <a:p>
              <a:pPr algn="ctr">
                <a:lnSpc>
                  <a:spcPct val="110000"/>
                </a:lnSpc>
              </a:pPr>
              <a:r>
                <a:rPr lang="en-US" sz="2400" b="1" dirty="0"/>
                <a:t>Horizon 0</a:t>
              </a:r>
            </a:p>
          </p:txBody>
        </p:sp>
        <p:cxnSp>
          <p:nvCxnSpPr>
            <p:cNvPr id="23" name="Straight Connector 22">
              <a:extLst>
                <a:ext uri="{FF2B5EF4-FFF2-40B4-BE49-F238E27FC236}">
                  <a16:creationId xmlns:a16="http://schemas.microsoft.com/office/drawing/2014/main" id="{D48F4F17-A07C-CD4E-BDEF-252C62685714}"/>
                </a:ext>
              </a:extLst>
            </p:cNvPr>
            <p:cNvCxnSpPr>
              <a:cxnSpLocks/>
            </p:cNvCxnSpPr>
            <p:nvPr/>
          </p:nvCxnSpPr>
          <p:spPr bwMode="auto">
            <a:xfrm>
              <a:off x="3498210" y="2125101"/>
              <a:ext cx="0" cy="3621267"/>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52ECE079-ED13-9B4E-B950-108940E53BEA}"/>
                </a:ext>
              </a:extLst>
            </p:cNvPr>
            <p:cNvCxnSpPr>
              <a:cxnSpLocks/>
            </p:cNvCxnSpPr>
            <p:nvPr/>
          </p:nvCxnSpPr>
          <p:spPr bwMode="auto">
            <a:xfrm>
              <a:off x="4965367" y="2125101"/>
              <a:ext cx="0" cy="3621267"/>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73261AE3-5CA7-6E4C-A960-9D6813E094F7}"/>
                </a:ext>
              </a:extLst>
            </p:cNvPr>
            <p:cNvCxnSpPr>
              <a:cxnSpLocks/>
            </p:cNvCxnSpPr>
            <p:nvPr/>
          </p:nvCxnSpPr>
          <p:spPr bwMode="auto">
            <a:xfrm>
              <a:off x="7113194" y="2125101"/>
              <a:ext cx="0" cy="3621267"/>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26" name="Rectangle 25">
              <a:extLst>
                <a:ext uri="{FF2B5EF4-FFF2-40B4-BE49-F238E27FC236}">
                  <a16:creationId xmlns:a16="http://schemas.microsoft.com/office/drawing/2014/main" id="{8FB5436C-9947-E84F-96CC-EDA11E996168}"/>
                </a:ext>
              </a:extLst>
            </p:cNvPr>
            <p:cNvSpPr/>
            <p:nvPr/>
          </p:nvSpPr>
          <p:spPr>
            <a:xfrm>
              <a:off x="4914331" y="2398782"/>
              <a:ext cx="1070751" cy="254206"/>
            </a:xfrm>
            <a:prstGeom prst="rect">
              <a:avLst/>
            </a:prstGeom>
          </p:spPr>
          <p:txBody>
            <a:bodyPr wrap="square">
              <a:spAutoFit/>
            </a:bodyPr>
            <a:lstStyle/>
            <a:p>
              <a:pPr algn="ctr">
                <a:lnSpc>
                  <a:spcPct val="110000"/>
                </a:lnSpc>
              </a:pPr>
              <a:r>
                <a:rPr lang="en-US" b="1" dirty="0"/>
                <a:t>Investing</a:t>
              </a:r>
            </a:p>
          </p:txBody>
        </p:sp>
        <p:cxnSp>
          <p:nvCxnSpPr>
            <p:cNvPr id="27" name="Straight Connector 26">
              <a:extLst>
                <a:ext uri="{FF2B5EF4-FFF2-40B4-BE49-F238E27FC236}">
                  <a16:creationId xmlns:a16="http://schemas.microsoft.com/office/drawing/2014/main" id="{A55EB4FD-26DA-034C-9C09-A6C4763214D0}"/>
                </a:ext>
              </a:extLst>
            </p:cNvPr>
            <p:cNvCxnSpPr>
              <a:cxnSpLocks/>
            </p:cNvCxnSpPr>
            <p:nvPr/>
          </p:nvCxnSpPr>
          <p:spPr bwMode="auto">
            <a:xfrm>
              <a:off x="5956565" y="2462819"/>
              <a:ext cx="0" cy="3283549"/>
            </a:xfrm>
            <a:prstGeom prst="line">
              <a:avLst/>
            </a:prstGeom>
            <a:solidFill>
              <a:schemeClr val="accent1"/>
            </a:solidFill>
            <a:ln w="10795" cap="flat" cmpd="sng" algn="ctr">
              <a:solidFill>
                <a:schemeClr val="tx1">
                  <a:lumMod val="20000"/>
                  <a:lumOff val="80000"/>
                </a:schemeClr>
              </a:solidFill>
              <a:prstDash val="dash"/>
              <a:round/>
              <a:headEnd type="none" w="med" len="med"/>
              <a:tailEnd type="none" w="med" len="med"/>
            </a:ln>
            <a:effectLst/>
          </p:spPr>
        </p:cxnSp>
        <p:sp>
          <p:nvSpPr>
            <p:cNvPr id="28" name="Rectangle 27">
              <a:extLst>
                <a:ext uri="{FF2B5EF4-FFF2-40B4-BE49-F238E27FC236}">
                  <a16:creationId xmlns:a16="http://schemas.microsoft.com/office/drawing/2014/main" id="{05811E20-FA29-BD47-B9E5-ACF695395529}"/>
                </a:ext>
              </a:extLst>
            </p:cNvPr>
            <p:cNvSpPr/>
            <p:nvPr/>
          </p:nvSpPr>
          <p:spPr>
            <a:xfrm>
              <a:off x="5956955" y="2398782"/>
              <a:ext cx="1068584" cy="254206"/>
            </a:xfrm>
            <a:prstGeom prst="rect">
              <a:avLst/>
            </a:prstGeom>
          </p:spPr>
          <p:txBody>
            <a:bodyPr wrap="square">
              <a:spAutoFit/>
            </a:bodyPr>
            <a:lstStyle/>
            <a:p>
              <a:pPr algn="ctr">
                <a:lnSpc>
                  <a:spcPct val="110000"/>
                </a:lnSpc>
              </a:pPr>
              <a:r>
                <a:rPr lang="en-US" b="1" dirty="0"/>
                <a:t>Extracting</a:t>
              </a:r>
            </a:p>
          </p:txBody>
        </p:sp>
        <p:sp>
          <p:nvSpPr>
            <p:cNvPr id="29" name="Rectangle 28">
              <a:extLst>
                <a:ext uri="{FF2B5EF4-FFF2-40B4-BE49-F238E27FC236}">
                  <a16:creationId xmlns:a16="http://schemas.microsoft.com/office/drawing/2014/main" id="{B0500F57-1339-EA43-9314-A799FF5B348F}"/>
                </a:ext>
              </a:extLst>
            </p:cNvPr>
            <p:cNvSpPr/>
            <p:nvPr/>
          </p:nvSpPr>
          <p:spPr>
            <a:xfrm>
              <a:off x="7276968" y="2398782"/>
              <a:ext cx="994410" cy="254206"/>
            </a:xfrm>
            <a:prstGeom prst="rect">
              <a:avLst/>
            </a:prstGeom>
          </p:spPr>
          <p:txBody>
            <a:bodyPr wrap="square">
              <a:spAutoFit/>
            </a:bodyPr>
            <a:lstStyle/>
            <a:p>
              <a:pPr algn="ctr">
                <a:lnSpc>
                  <a:spcPct val="110000"/>
                </a:lnSpc>
              </a:pPr>
              <a:r>
                <a:rPr lang="en-US" b="1" dirty="0"/>
                <a:t>Retiring</a:t>
              </a:r>
            </a:p>
          </p:txBody>
        </p:sp>
        <p:sp>
          <p:nvSpPr>
            <p:cNvPr id="30" name="Rectangle 29">
              <a:extLst>
                <a:ext uri="{FF2B5EF4-FFF2-40B4-BE49-F238E27FC236}">
                  <a16:creationId xmlns:a16="http://schemas.microsoft.com/office/drawing/2014/main" id="{ECA8E5E5-A705-9F47-9E38-B9113A81EC9C}"/>
                </a:ext>
              </a:extLst>
            </p:cNvPr>
            <p:cNvSpPr/>
            <p:nvPr/>
          </p:nvSpPr>
          <p:spPr>
            <a:xfrm>
              <a:off x="2232783" y="2398782"/>
              <a:ext cx="1006548" cy="254206"/>
            </a:xfrm>
            <a:prstGeom prst="rect">
              <a:avLst/>
            </a:prstGeom>
          </p:spPr>
          <p:txBody>
            <a:bodyPr wrap="square">
              <a:spAutoFit/>
            </a:bodyPr>
            <a:lstStyle/>
            <a:p>
              <a:pPr algn="ctr">
                <a:lnSpc>
                  <a:spcPct val="110000"/>
                </a:lnSpc>
              </a:pPr>
              <a:r>
                <a:rPr lang="en-US" b="1" dirty="0"/>
                <a:t>Evaluating</a:t>
              </a:r>
            </a:p>
          </p:txBody>
        </p:sp>
        <p:sp>
          <p:nvSpPr>
            <p:cNvPr id="31" name="Rectangle 30">
              <a:extLst>
                <a:ext uri="{FF2B5EF4-FFF2-40B4-BE49-F238E27FC236}">
                  <a16:creationId xmlns:a16="http://schemas.microsoft.com/office/drawing/2014/main" id="{E7725DC9-1381-464C-89F9-A69BEDCCC25D}"/>
                </a:ext>
              </a:extLst>
            </p:cNvPr>
            <p:cNvSpPr/>
            <p:nvPr/>
          </p:nvSpPr>
          <p:spPr>
            <a:xfrm>
              <a:off x="3447169" y="2398782"/>
              <a:ext cx="1460846" cy="254206"/>
            </a:xfrm>
            <a:prstGeom prst="rect">
              <a:avLst/>
            </a:prstGeom>
          </p:spPr>
          <p:txBody>
            <a:bodyPr wrap="square">
              <a:spAutoFit/>
            </a:bodyPr>
            <a:lstStyle/>
            <a:p>
              <a:pPr algn="ctr">
                <a:lnSpc>
                  <a:spcPct val="110000"/>
                </a:lnSpc>
              </a:pPr>
              <a:r>
                <a:rPr lang="en-US" b="1" dirty="0"/>
                <a:t>Emerging</a:t>
              </a:r>
            </a:p>
          </p:txBody>
        </p:sp>
        <p:pic>
          <p:nvPicPr>
            <p:cNvPr id="32" name="Picture 31">
              <a:extLst>
                <a:ext uri="{FF2B5EF4-FFF2-40B4-BE49-F238E27FC236}">
                  <a16:creationId xmlns:a16="http://schemas.microsoft.com/office/drawing/2014/main" id="{309E76D9-3471-FF44-90AB-34661FE51358}"/>
                </a:ext>
              </a:extLst>
            </p:cNvPr>
            <p:cNvPicPr>
              <a:picLocks noChangeAspect="1"/>
            </p:cNvPicPr>
            <p:nvPr/>
          </p:nvPicPr>
          <p:blipFill>
            <a:blip r:embed="rId3"/>
            <a:stretch>
              <a:fillRect/>
            </a:stretch>
          </p:blipFill>
          <p:spPr>
            <a:xfrm>
              <a:off x="2964481" y="4464923"/>
              <a:ext cx="399082" cy="435652"/>
            </a:xfrm>
            <a:prstGeom prst="rect">
              <a:avLst/>
            </a:prstGeom>
          </p:spPr>
        </p:pic>
        <p:pic>
          <p:nvPicPr>
            <p:cNvPr id="33" name="Picture 32">
              <a:extLst>
                <a:ext uri="{FF2B5EF4-FFF2-40B4-BE49-F238E27FC236}">
                  <a16:creationId xmlns:a16="http://schemas.microsoft.com/office/drawing/2014/main" id="{4CE9A113-F07C-4146-A86A-C6E5E620DA4E}"/>
                </a:ext>
              </a:extLst>
            </p:cNvPr>
            <p:cNvPicPr>
              <a:picLocks noChangeAspect="1"/>
            </p:cNvPicPr>
            <p:nvPr/>
          </p:nvPicPr>
          <p:blipFill>
            <a:blip r:embed="rId3"/>
            <a:stretch>
              <a:fillRect/>
            </a:stretch>
          </p:blipFill>
          <p:spPr>
            <a:xfrm>
              <a:off x="4320789" y="4399755"/>
              <a:ext cx="399082" cy="435652"/>
            </a:xfrm>
            <a:prstGeom prst="rect">
              <a:avLst/>
            </a:prstGeom>
          </p:spPr>
        </p:pic>
        <p:sp>
          <p:nvSpPr>
            <p:cNvPr id="34" name="Triangle 33">
              <a:extLst>
                <a:ext uri="{FF2B5EF4-FFF2-40B4-BE49-F238E27FC236}">
                  <a16:creationId xmlns:a16="http://schemas.microsoft.com/office/drawing/2014/main" id="{1BBF4564-04F7-424F-906B-0D2CC81A0E1D}"/>
                </a:ext>
              </a:extLst>
            </p:cNvPr>
            <p:cNvSpPr/>
            <p:nvPr/>
          </p:nvSpPr>
          <p:spPr bwMode="auto">
            <a:xfrm rot="10800000">
              <a:off x="4391263" y="4474839"/>
              <a:ext cx="270585" cy="259476"/>
            </a:xfrm>
            <a:prstGeom prst="triangle">
              <a:avLst>
                <a:gd name="adj" fmla="val 55745"/>
              </a:avLst>
            </a:prstGeom>
            <a:solidFill>
              <a:schemeClr val="tx1">
                <a:lumMod val="40000"/>
                <a:lumOff val="60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4000" i="1" dirty="0">
                <a:solidFill>
                  <a:srgbClr val="58595B"/>
                </a:solidFill>
              </a:endParaRPr>
            </a:p>
          </p:txBody>
        </p:sp>
        <p:sp>
          <p:nvSpPr>
            <p:cNvPr id="35" name="TextBox 34">
              <a:extLst>
                <a:ext uri="{FF2B5EF4-FFF2-40B4-BE49-F238E27FC236}">
                  <a16:creationId xmlns:a16="http://schemas.microsoft.com/office/drawing/2014/main" id="{732D79D4-766F-3E4D-848D-FD4DD4567465}"/>
                </a:ext>
              </a:extLst>
            </p:cNvPr>
            <p:cNvSpPr txBox="1"/>
            <p:nvPr/>
          </p:nvSpPr>
          <p:spPr>
            <a:xfrm>
              <a:off x="3724926" y="4823102"/>
              <a:ext cx="1027367" cy="209511"/>
            </a:xfrm>
            <a:prstGeom prst="rect">
              <a:avLst/>
            </a:prstGeom>
            <a:solidFill>
              <a:srgbClr val="3D74BA"/>
            </a:solidFill>
          </p:spPr>
          <p:txBody>
            <a:bodyPr wrap="square" rtlCol="0">
              <a:spAutoFit/>
            </a:bodyPr>
            <a:lstStyle/>
            <a:p>
              <a:pPr algn="ctr"/>
              <a:r>
                <a:rPr lang="en-US" sz="1400" b="1" dirty="0">
                  <a:solidFill>
                    <a:schemeClr val="bg1"/>
                  </a:solidFill>
                </a:rPr>
                <a:t>Decommission</a:t>
              </a:r>
            </a:p>
          </p:txBody>
        </p:sp>
        <p:sp>
          <p:nvSpPr>
            <p:cNvPr id="36" name="TextBox 35">
              <a:extLst>
                <a:ext uri="{FF2B5EF4-FFF2-40B4-BE49-F238E27FC236}">
                  <a16:creationId xmlns:a16="http://schemas.microsoft.com/office/drawing/2014/main" id="{A36D6FC4-5657-7844-A3C5-652FC1261876}"/>
                </a:ext>
              </a:extLst>
            </p:cNvPr>
            <p:cNvSpPr txBox="1"/>
            <p:nvPr/>
          </p:nvSpPr>
          <p:spPr>
            <a:xfrm>
              <a:off x="8425965" y="3972919"/>
              <a:ext cx="1014126" cy="209511"/>
            </a:xfrm>
            <a:prstGeom prst="rect">
              <a:avLst/>
            </a:prstGeom>
            <a:solidFill>
              <a:srgbClr val="3D74BA"/>
            </a:solidFill>
          </p:spPr>
          <p:txBody>
            <a:bodyPr wrap="square" rtlCol="0">
              <a:spAutoFit/>
            </a:bodyPr>
            <a:lstStyle/>
            <a:p>
              <a:pPr algn="ctr"/>
              <a:r>
                <a:rPr lang="en-US" sz="1400" b="1" dirty="0">
                  <a:solidFill>
                    <a:schemeClr val="bg1"/>
                  </a:solidFill>
                </a:rPr>
                <a:t>Decommission</a:t>
              </a:r>
            </a:p>
          </p:txBody>
        </p:sp>
        <p:pic>
          <p:nvPicPr>
            <p:cNvPr id="37" name="Picture 36">
              <a:extLst>
                <a:ext uri="{FF2B5EF4-FFF2-40B4-BE49-F238E27FC236}">
                  <a16:creationId xmlns:a16="http://schemas.microsoft.com/office/drawing/2014/main" id="{F57C4BB9-683E-BA41-A401-42D21EF9A336}"/>
                </a:ext>
              </a:extLst>
            </p:cNvPr>
            <p:cNvPicPr>
              <a:picLocks noChangeAspect="1"/>
            </p:cNvPicPr>
            <p:nvPr/>
          </p:nvPicPr>
          <p:blipFill>
            <a:blip r:embed="rId4"/>
            <a:stretch>
              <a:fillRect/>
            </a:stretch>
          </p:blipFill>
          <p:spPr>
            <a:xfrm>
              <a:off x="2973574" y="4944107"/>
              <a:ext cx="327380" cy="327380"/>
            </a:xfrm>
            <a:prstGeom prst="rect">
              <a:avLst/>
            </a:prstGeom>
          </p:spPr>
        </p:pic>
        <p:sp>
          <p:nvSpPr>
            <p:cNvPr id="38" name="Triangle 37">
              <a:extLst>
                <a:ext uri="{FF2B5EF4-FFF2-40B4-BE49-F238E27FC236}">
                  <a16:creationId xmlns:a16="http://schemas.microsoft.com/office/drawing/2014/main" id="{7266C965-ADD7-7D47-8E25-7B18B03BA140}"/>
                </a:ext>
              </a:extLst>
            </p:cNvPr>
            <p:cNvSpPr/>
            <p:nvPr/>
          </p:nvSpPr>
          <p:spPr bwMode="auto">
            <a:xfrm rot="10800000">
              <a:off x="3010147" y="4614662"/>
              <a:ext cx="270585" cy="259476"/>
            </a:xfrm>
            <a:prstGeom prst="triangle">
              <a:avLst>
                <a:gd name="adj" fmla="val 55745"/>
              </a:avLst>
            </a:prstGeom>
            <a:solidFill>
              <a:schemeClr val="tx1">
                <a:lumMod val="40000"/>
                <a:lumOff val="60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4000" i="1" dirty="0">
                <a:solidFill>
                  <a:srgbClr val="58595B"/>
                </a:solidFill>
              </a:endParaRPr>
            </a:p>
          </p:txBody>
        </p:sp>
        <p:pic>
          <p:nvPicPr>
            <p:cNvPr id="39" name="Picture 38">
              <a:extLst>
                <a:ext uri="{FF2B5EF4-FFF2-40B4-BE49-F238E27FC236}">
                  <a16:creationId xmlns:a16="http://schemas.microsoft.com/office/drawing/2014/main" id="{B94F3F7B-2E32-3D42-828A-7467661C4D66}"/>
                </a:ext>
              </a:extLst>
            </p:cNvPr>
            <p:cNvPicPr>
              <a:picLocks noChangeAspect="1"/>
            </p:cNvPicPr>
            <p:nvPr/>
          </p:nvPicPr>
          <p:blipFill>
            <a:blip r:embed="rId5"/>
            <a:stretch>
              <a:fillRect/>
            </a:stretch>
          </p:blipFill>
          <p:spPr>
            <a:xfrm flipH="1">
              <a:off x="2895927" y="4196970"/>
              <a:ext cx="259954" cy="267953"/>
            </a:xfrm>
            <a:prstGeom prst="rect">
              <a:avLst/>
            </a:prstGeom>
          </p:spPr>
        </p:pic>
        <p:pic>
          <p:nvPicPr>
            <p:cNvPr id="40" name="Picture 39">
              <a:extLst>
                <a:ext uri="{FF2B5EF4-FFF2-40B4-BE49-F238E27FC236}">
                  <a16:creationId xmlns:a16="http://schemas.microsoft.com/office/drawing/2014/main" id="{C1F79E18-2C3C-514F-AC64-49CB834AB84E}"/>
                </a:ext>
              </a:extLst>
            </p:cNvPr>
            <p:cNvPicPr>
              <a:picLocks noChangeAspect="1"/>
            </p:cNvPicPr>
            <p:nvPr/>
          </p:nvPicPr>
          <p:blipFill>
            <a:blip r:embed="rId6"/>
            <a:stretch>
              <a:fillRect/>
            </a:stretch>
          </p:blipFill>
          <p:spPr>
            <a:xfrm flipH="1">
              <a:off x="2424532" y="3850458"/>
              <a:ext cx="259954" cy="267953"/>
            </a:xfrm>
            <a:prstGeom prst="rect">
              <a:avLst/>
            </a:prstGeom>
          </p:spPr>
        </p:pic>
        <p:pic>
          <p:nvPicPr>
            <p:cNvPr id="41" name="Picture 40">
              <a:extLst>
                <a:ext uri="{FF2B5EF4-FFF2-40B4-BE49-F238E27FC236}">
                  <a16:creationId xmlns:a16="http://schemas.microsoft.com/office/drawing/2014/main" id="{B8273AAF-A46D-9F4D-81AD-A9980641BBC3}"/>
                </a:ext>
              </a:extLst>
            </p:cNvPr>
            <p:cNvPicPr>
              <a:picLocks noChangeAspect="1"/>
            </p:cNvPicPr>
            <p:nvPr/>
          </p:nvPicPr>
          <p:blipFill>
            <a:blip r:embed="rId7"/>
            <a:stretch>
              <a:fillRect/>
            </a:stretch>
          </p:blipFill>
          <p:spPr>
            <a:xfrm flipH="1">
              <a:off x="3005123" y="3550720"/>
              <a:ext cx="259954" cy="267953"/>
            </a:xfrm>
            <a:prstGeom prst="rect">
              <a:avLst/>
            </a:prstGeom>
          </p:spPr>
        </p:pic>
        <p:pic>
          <p:nvPicPr>
            <p:cNvPr id="42" name="Picture 41">
              <a:extLst>
                <a:ext uri="{FF2B5EF4-FFF2-40B4-BE49-F238E27FC236}">
                  <a16:creationId xmlns:a16="http://schemas.microsoft.com/office/drawing/2014/main" id="{CD82C836-C6C9-DB46-982A-3A3F6266451C}"/>
                </a:ext>
              </a:extLst>
            </p:cNvPr>
            <p:cNvPicPr>
              <a:picLocks noChangeAspect="1"/>
            </p:cNvPicPr>
            <p:nvPr/>
          </p:nvPicPr>
          <p:blipFill>
            <a:blip r:embed="rId8"/>
            <a:stretch>
              <a:fillRect/>
            </a:stretch>
          </p:blipFill>
          <p:spPr>
            <a:xfrm flipH="1">
              <a:off x="2282145" y="3208223"/>
              <a:ext cx="259954" cy="267953"/>
            </a:xfrm>
            <a:prstGeom prst="rect">
              <a:avLst/>
            </a:prstGeom>
          </p:spPr>
        </p:pic>
        <p:pic>
          <p:nvPicPr>
            <p:cNvPr id="43" name="Picture 42">
              <a:extLst>
                <a:ext uri="{FF2B5EF4-FFF2-40B4-BE49-F238E27FC236}">
                  <a16:creationId xmlns:a16="http://schemas.microsoft.com/office/drawing/2014/main" id="{509038A4-A279-3B4C-BF5A-84DE5E32532A}"/>
                </a:ext>
              </a:extLst>
            </p:cNvPr>
            <p:cNvPicPr>
              <a:picLocks noChangeAspect="1"/>
            </p:cNvPicPr>
            <p:nvPr/>
          </p:nvPicPr>
          <p:blipFill>
            <a:blip r:embed="rId9"/>
            <a:stretch>
              <a:fillRect/>
            </a:stretch>
          </p:blipFill>
          <p:spPr>
            <a:xfrm flipH="1">
              <a:off x="2369519" y="4475967"/>
              <a:ext cx="259954" cy="267953"/>
            </a:xfrm>
            <a:prstGeom prst="rect">
              <a:avLst/>
            </a:prstGeom>
          </p:spPr>
        </p:pic>
        <p:pic>
          <p:nvPicPr>
            <p:cNvPr id="44" name="Picture 43">
              <a:extLst>
                <a:ext uri="{FF2B5EF4-FFF2-40B4-BE49-F238E27FC236}">
                  <a16:creationId xmlns:a16="http://schemas.microsoft.com/office/drawing/2014/main" id="{B75A2410-286F-A842-A2D8-0D43D09E9405}"/>
                </a:ext>
              </a:extLst>
            </p:cNvPr>
            <p:cNvPicPr>
              <a:picLocks noChangeAspect="1"/>
            </p:cNvPicPr>
            <p:nvPr/>
          </p:nvPicPr>
          <p:blipFill>
            <a:blip r:embed="rId10"/>
            <a:stretch>
              <a:fillRect/>
            </a:stretch>
          </p:blipFill>
          <p:spPr>
            <a:xfrm flipH="1">
              <a:off x="3674519" y="3587619"/>
              <a:ext cx="259954" cy="267953"/>
            </a:xfrm>
            <a:prstGeom prst="rect">
              <a:avLst/>
            </a:prstGeom>
          </p:spPr>
        </p:pic>
        <p:pic>
          <p:nvPicPr>
            <p:cNvPr id="45" name="Picture 44">
              <a:extLst>
                <a:ext uri="{FF2B5EF4-FFF2-40B4-BE49-F238E27FC236}">
                  <a16:creationId xmlns:a16="http://schemas.microsoft.com/office/drawing/2014/main" id="{AFA812E2-9C46-B14E-969F-09C2871395B4}"/>
                </a:ext>
              </a:extLst>
            </p:cNvPr>
            <p:cNvPicPr>
              <a:picLocks noChangeAspect="1"/>
            </p:cNvPicPr>
            <p:nvPr/>
          </p:nvPicPr>
          <p:blipFill>
            <a:blip r:embed="rId11"/>
            <a:stretch>
              <a:fillRect/>
            </a:stretch>
          </p:blipFill>
          <p:spPr>
            <a:xfrm flipH="1">
              <a:off x="5161428" y="3502589"/>
              <a:ext cx="259954" cy="267953"/>
            </a:xfrm>
            <a:prstGeom prst="rect">
              <a:avLst/>
            </a:prstGeom>
          </p:spPr>
        </p:pic>
        <p:pic>
          <p:nvPicPr>
            <p:cNvPr id="46" name="Picture 45">
              <a:extLst>
                <a:ext uri="{FF2B5EF4-FFF2-40B4-BE49-F238E27FC236}">
                  <a16:creationId xmlns:a16="http://schemas.microsoft.com/office/drawing/2014/main" id="{622D926B-5D0A-4149-8F29-01D0AD8FAAEF}"/>
                </a:ext>
              </a:extLst>
            </p:cNvPr>
            <p:cNvPicPr>
              <a:picLocks noChangeAspect="1"/>
            </p:cNvPicPr>
            <p:nvPr/>
          </p:nvPicPr>
          <p:blipFill>
            <a:blip r:embed="rId12"/>
            <a:stretch>
              <a:fillRect/>
            </a:stretch>
          </p:blipFill>
          <p:spPr>
            <a:xfrm flipH="1">
              <a:off x="5511181" y="3726214"/>
              <a:ext cx="259954" cy="267953"/>
            </a:xfrm>
            <a:prstGeom prst="rect">
              <a:avLst/>
            </a:prstGeom>
          </p:spPr>
        </p:pic>
        <p:pic>
          <p:nvPicPr>
            <p:cNvPr id="47" name="Picture 46">
              <a:extLst>
                <a:ext uri="{FF2B5EF4-FFF2-40B4-BE49-F238E27FC236}">
                  <a16:creationId xmlns:a16="http://schemas.microsoft.com/office/drawing/2014/main" id="{F10DF9E9-75DC-254D-86B8-0199FD3EE6AE}"/>
                </a:ext>
              </a:extLst>
            </p:cNvPr>
            <p:cNvPicPr>
              <a:picLocks noChangeAspect="1"/>
            </p:cNvPicPr>
            <p:nvPr/>
          </p:nvPicPr>
          <p:blipFill>
            <a:blip r:embed="rId13"/>
            <a:stretch>
              <a:fillRect/>
            </a:stretch>
          </p:blipFill>
          <p:spPr>
            <a:xfrm flipH="1">
              <a:off x="5106016" y="4050335"/>
              <a:ext cx="259954" cy="267953"/>
            </a:xfrm>
            <a:prstGeom prst="rect">
              <a:avLst/>
            </a:prstGeom>
          </p:spPr>
        </p:pic>
        <p:pic>
          <p:nvPicPr>
            <p:cNvPr id="48" name="Picture 47">
              <a:extLst>
                <a:ext uri="{FF2B5EF4-FFF2-40B4-BE49-F238E27FC236}">
                  <a16:creationId xmlns:a16="http://schemas.microsoft.com/office/drawing/2014/main" id="{21AE8356-06A2-E548-BB3F-4E9D236A64DB}"/>
                </a:ext>
              </a:extLst>
            </p:cNvPr>
            <p:cNvPicPr>
              <a:picLocks noChangeAspect="1"/>
            </p:cNvPicPr>
            <p:nvPr/>
          </p:nvPicPr>
          <p:blipFill>
            <a:blip r:embed="rId14"/>
            <a:stretch>
              <a:fillRect/>
            </a:stretch>
          </p:blipFill>
          <p:spPr>
            <a:xfrm flipH="1">
              <a:off x="6582320" y="3431813"/>
              <a:ext cx="259954" cy="267953"/>
            </a:xfrm>
            <a:prstGeom prst="rect">
              <a:avLst/>
            </a:prstGeom>
          </p:spPr>
        </p:pic>
        <p:pic>
          <p:nvPicPr>
            <p:cNvPr id="49" name="Picture 48">
              <a:extLst>
                <a:ext uri="{FF2B5EF4-FFF2-40B4-BE49-F238E27FC236}">
                  <a16:creationId xmlns:a16="http://schemas.microsoft.com/office/drawing/2014/main" id="{7CDAD6D6-A6A7-5A44-82BA-6248C22AB185}"/>
                </a:ext>
              </a:extLst>
            </p:cNvPr>
            <p:cNvPicPr>
              <a:picLocks noChangeAspect="1"/>
            </p:cNvPicPr>
            <p:nvPr/>
          </p:nvPicPr>
          <p:blipFill>
            <a:blip r:embed="rId15"/>
            <a:stretch>
              <a:fillRect/>
            </a:stretch>
          </p:blipFill>
          <p:spPr>
            <a:xfrm flipH="1">
              <a:off x="8106303" y="3511341"/>
              <a:ext cx="259954" cy="267953"/>
            </a:xfrm>
            <a:prstGeom prst="rect">
              <a:avLst/>
            </a:prstGeom>
          </p:spPr>
        </p:pic>
        <p:pic>
          <p:nvPicPr>
            <p:cNvPr id="50" name="Picture 49">
              <a:extLst>
                <a:ext uri="{FF2B5EF4-FFF2-40B4-BE49-F238E27FC236}">
                  <a16:creationId xmlns:a16="http://schemas.microsoft.com/office/drawing/2014/main" id="{F1C3570C-C69A-D54A-8646-4CFA469C71AA}"/>
                </a:ext>
              </a:extLst>
            </p:cNvPr>
            <p:cNvPicPr>
              <a:picLocks noChangeAspect="1"/>
            </p:cNvPicPr>
            <p:nvPr/>
          </p:nvPicPr>
          <p:blipFill>
            <a:blip r:embed="rId16"/>
            <a:stretch>
              <a:fillRect/>
            </a:stretch>
          </p:blipFill>
          <p:spPr>
            <a:xfrm flipH="1">
              <a:off x="7822719" y="4410826"/>
              <a:ext cx="259954" cy="267953"/>
            </a:xfrm>
            <a:prstGeom prst="rect">
              <a:avLst/>
            </a:prstGeom>
          </p:spPr>
        </p:pic>
        <p:pic>
          <p:nvPicPr>
            <p:cNvPr id="51" name="Picture 50">
              <a:extLst>
                <a:ext uri="{FF2B5EF4-FFF2-40B4-BE49-F238E27FC236}">
                  <a16:creationId xmlns:a16="http://schemas.microsoft.com/office/drawing/2014/main" id="{98D25161-A50B-0A4B-8F5B-257DE70C41EE}"/>
                </a:ext>
              </a:extLst>
            </p:cNvPr>
            <p:cNvPicPr>
              <a:picLocks noChangeAspect="1"/>
            </p:cNvPicPr>
            <p:nvPr/>
          </p:nvPicPr>
          <p:blipFill>
            <a:blip r:embed="rId17"/>
            <a:stretch>
              <a:fillRect/>
            </a:stretch>
          </p:blipFill>
          <p:spPr>
            <a:xfrm flipH="1">
              <a:off x="7237185" y="4220352"/>
              <a:ext cx="259954" cy="267953"/>
            </a:xfrm>
            <a:prstGeom prst="rect">
              <a:avLst/>
            </a:prstGeom>
          </p:spPr>
        </p:pic>
        <p:pic>
          <p:nvPicPr>
            <p:cNvPr id="52" name="Picture 51">
              <a:extLst>
                <a:ext uri="{FF2B5EF4-FFF2-40B4-BE49-F238E27FC236}">
                  <a16:creationId xmlns:a16="http://schemas.microsoft.com/office/drawing/2014/main" id="{398756C0-79E6-1446-AAB1-C1F3A764C0A7}"/>
                </a:ext>
              </a:extLst>
            </p:cNvPr>
            <p:cNvPicPr>
              <a:picLocks noChangeAspect="1"/>
            </p:cNvPicPr>
            <p:nvPr/>
          </p:nvPicPr>
          <p:blipFill>
            <a:blip r:embed="rId18"/>
            <a:stretch>
              <a:fillRect/>
            </a:stretch>
          </p:blipFill>
          <p:spPr>
            <a:xfrm>
              <a:off x="4127306" y="3893757"/>
              <a:ext cx="454472" cy="468456"/>
            </a:xfrm>
            <a:prstGeom prst="rect">
              <a:avLst/>
            </a:prstGeom>
          </p:spPr>
        </p:pic>
        <p:pic>
          <p:nvPicPr>
            <p:cNvPr id="53" name="Picture 52">
              <a:extLst>
                <a:ext uri="{FF2B5EF4-FFF2-40B4-BE49-F238E27FC236}">
                  <a16:creationId xmlns:a16="http://schemas.microsoft.com/office/drawing/2014/main" id="{E653E1C0-6E28-7F4E-8F52-974EEBF69B73}"/>
                </a:ext>
              </a:extLst>
            </p:cNvPr>
            <p:cNvPicPr>
              <a:picLocks noChangeAspect="1"/>
            </p:cNvPicPr>
            <p:nvPr/>
          </p:nvPicPr>
          <p:blipFill>
            <a:blip r:embed="rId19"/>
            <a:stretch>
              <a:fillRect/>
            </a:stretch>
          </p:blipFill>
          <p:spPr>
            <a:xfrm>
              <a:off x="5398521" y="4293195"/>
              <a:ext cx="454472" cy="468456"/>
            </a:xfrm>
            <a:prstGeom prst="rect">
              <a:avLst/>
            </a:prstGeom>
          </p:spPr>
        </p:pic>
        <p:pic>
          <p:nvPicPr>
            <p:cNvPr id="54" name="Picture 53">
              <a:extLst>
                <a:ext uri="{FF2B5EF4-FFF2-40B4-BE49-F238E27FC236}">
                  <a16:creationId xmlns:a16="http://schemas.microsoft.com/office/drawing/2014/main" id="{129909C6-B6B3-B944-B4EE-19A5E89BD635}"/>
                </a:ext>
              </a:extLst>
            </p:cNvPr>
            <p:cNvPicPr>
              <a:picLocks noChangeAspect="1"/>
            </p:cNvPicPr>
            <p:nvPr/>
          </p:nvPicPr>
          <p:blipFill>
            <a:blip r:embed="rId20"/>
            <a:stretch>
              <a:fillRect/>
            </a:stretch>
          </p:blipFill>
          <p:spPr>
            <a:xfrm>
              <a:off x="6260802" y="3869500"/>
              <a:ext cx="454472" cy="468456"/>
            </a:xfrm>
            <a:prstGeom prst="rect">
              <a:avLst/>
            </a:prstGeom>
          </p:spPr>
        </p:pic>
        <p:pic>
          <p:nvPicPr>
            <p:cNvPr id="55" name="Picture 54">
              <a:extLst>
                <a:ext uri="{FF2B5EF4-FFF2-40B4-BE49-F238E27FC236}">
                  <a16:creationId xmlns:a16="http://schemas.microsoft.com/office/drawing/2014/main" id="{63EDA7F0-C167-A64E-AAE3-8D1CA50552A9}"/>
                </a:ext>
              </a:extLst>
            </p:cNvPr>
            <p:cNvPicPr>
              <a:picLocks noChangeAspect="1"/>
            </p:cNvPicPr>
            <p:nvPr/>
          </p:nvPicPr>
          <p:blipFill>
            <a:blip r:embed="rId21"/>
            <a:stretch>
              <a:fillRect/>
            </a:stretch>
          </p:blipFill>
          <p:spPr>
            <a:xfrm>
              <a:off x="7206222" y="3034816"/>
              <a:ext cx="454472" cy="468456"/>
            </a:xfrm>
            <a:prstGeom prst="rect">
              <a:avLst/>
            </a:prstGeom>
          </p:spPr>
        </p:pic>
        <p:pic>
          <p:nvPicPr>
            <p:cNvPr id="56" name="Picture 55">
              <a:extLst>
                <a:ext uri="{FF2B5EF4-FFF2-40B4-BE49-F238E27FC236}">
                  <a16:creationId xmlns:a16="http://schemas.microsoft.com/office/drawing/2014/main" id="{274111DF-FA73-9E4F-99FE-B1673F182934}"/>
                </a:ext>
              </a:extLst>
            </p:cNvPr>
            <p:cNvPicPr>
              <a:picLocks noChangeAspect="1"/>
            </p:cNvPicPr>
            <p:nvPr/>
          </p:nvPicPr>
          <p:blipFill>
            <a:blip r:embed="rId22"/>
            <a:stretch>
              <a:fillRect/>
            </a:stretch>
          </p:blipFill>
          <p:spPr>
            <a:xfrm>
              <a:off x="6871944" y="4666819"/>
              <a:ext cx="454472" cy="468456"/>
            </a:xfrm>
            <a:prstGeom prst="rect">
              <a:avLst/>
            </a:prstGeom>
          </p:spPr>
        </p:pic>
        <p:pic>
          <p:nvPicPr>
            <p:cNvPr id="57" name="Picture 56">
              <a:extLst>
                <a:ext uri="{FF2B5EF4-FFF2-40B4-BE49-F238E27FC236}">
                  <a16:creationId xmlns:a16="http://schemas.microsoft.com/office/drawing/2014/main" id="{458FF30E-FD8E-E549-97ED-46D376FA4539}"/>
                </a:ext>
              </a:extLst>
            </p:cNvPr>
            <p:cNvPicPr>
              <a:picLocks noChangeAspect="1"/>
            </p:cNvPicPr>
            <p:nvPr/>
          </p:nvPicPr>
          <p:blipFill>
            <a:blip r:embed="rId23"/>
            <a:stretch>
              <a:fillRect/>
            </a:stretch>
          </p:blipFill>
          <p:spPr>
            <a:xfrm>
              <a:off x="7405977" y="3695146"/>
              <a:ext cx="353550" cy="364428"/>
            </a:xfrm>
            <a:prstGeom prst="rect">
              <a:avLst/>
            </a:prstGeom>
          </p:spPr>
        </p:pic>
        <p:pic>
          <p:nvPicPr>
            <p:cNvPr id="58" name="Picture 57">
              <a:extLst>
                <a:ext uri="{FF2B5EF4-FFF2-40B4-BE49-F238E27FC236}">
                  <a16:creationId xmlns:a16="http://schemas.microsoft.com/office/drawing/2014/main" id="{56F09784-2215-F849-B68D-3EC154627BB1}"/>
                </a:ext>
              </a:extLst>
            </p:cNvPr>
            <p:cNvPicPr>
              <a:picLocks noChangeAspect="1"/>
            </p:cNvPicPr>
            <p:nvPr/>
          </p:nvPicPr>
          <p:blipFill>
            <a:blip r:embed="rId24"/>
            <a:stretch>
              <a:fillRect/>
            </a:stretch>
          </p:blipFill>
          <p:spPr>
            <a:xfrm>
              <a:off x="6096857" y="3055364"/>
              <a:ext cx="353550" cy="364428"/>
            </a:xfrm>
            <a:prstGeom prst="rect">
              <a:avLst/>
            </a:prstGeom>
          </p:spPr>
        </p:pic>
      </p:grpSp>
    </p:spTree>
    <p:extLst>
      <p:ext uri="{BB962C8B-B14F-4D97-AF65-F5344CB8AC3E}">
        <p14:creationId xmlns:p14="http://schemas.microsoft.com/office/powerpoint/2010/main" val="310956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5.2 Connecting the portfolio to Enterprise strategy </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11</a:t>
            </a:fld>
            <a:endParaRPr lang="en-US"/>
          </a:p>
        </p:txBody>
      </p:sp>
      <p:sp>
        <p:nvSpPr>
          <p:cNvPr id="10039"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D8004C-7FD8-B14B-80F9-9AA8A44A5C6E}"/>
              </a:ext>
            </a:extLst>
          </p:cNvPr>
          <p:cNvSpPr>
            <a:spLocks noGrp="1"/>
          </p:cNvSpPr>
          <p:nvPr>
            <p:ph type="body" sz="quarter" idx="10"/>
          </p:nvPr>
        </p:nvSpPr>
        <p:spPr>
          <a:xfrm>
            <a:off x="523209" y="987708"/>
            <a:ext cx="11155172" cy="1251857"/>
          </a:xfrm>
        </p:spPr>
        <p:txBody>
          <a:bodyPr>
            <a:normAutofit/>
          </a:bodyPr>
          <a:lstStyle/>
          <a:p>
            <a:r>
              <a:rPr lang="en-US" sz="2400" dirty="0"/>
              <a:t>Strategy and investment funding ensures that the entire portfolio is aligned and funded to create and maintain the Solutions needed to meet business targets.</a:t>
            </a:r>
          </a:p>
        </p:txBody>
      </p:sp>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prstGeom prst="rect">
            <a:avLst/>
          </a:prstGeom>
        </p:spPr>
        <p:txBody>
          <a:bodyPr vert="horz" lIns="0" tIns="36576" rIns="0" bIns="0" rtlCol="0" anchor="ctr">
            <a:spAutoFit/>
          </a:bodyPr>
          <a:lstStyle/>
          <a:p>
            <a:r>
              <a:rPr dirty="0"/>
              <a:t>Strategy and investment funding: Collaboration and responsibilities</a:t>
            </a:r>
          </a:p>
        </p:txBody>
      </p:sp>
      <p:grpSp>
        <p:nvGrpSpPr>
          <p:cNvPr id="9" name="Group 8">
            <a:extLst>
              <a:ext uri="{FF2B5EF4-FFF2-40B4-BE49-F238E27FC236}">
                <a16:creationId xmlns:a16="http://schemas.microsoft.com/office/drawing/2014/main" id="{ECAFE8B7-3DD9-5443-9220-F428B03DD217}"/>
              </a:ext>
            </a:extLst>
          </p:cNvPr>
          <p:cNvGrpSpPr/>
          <p:nvPr/>
        </p:nvGrpSpPr>
        <p:grpSpPr>
          <a:xfrm>
            <a:off x="8554461" y="3730304"/>
            <a:ext cx="2910785" cy="2514085"/>
            <a:chOff x="2452609" y="1195442"/>
            <a:chExt cx="4487910" cy="3737921"/>
          </a:xfrm>
        </p:grpSpPr>
        <p:sp>
          <p:nvSpPr>
            <p:cNvPr id="10" name="Isosceles Triangle 20">
              <a:extLst>
                <a:ext uri="{FF2B5EF4-FFF2-40B4-BE49-F238E27FC236}">
                  <a16:creationId xmlns:a16="http://schemas.microsoft.com/office/drawing/2014/main" id="{25231F89-B4BE-104F-A5B8-5B39ED6FB171}"/>
                </a:ext>
              </a:extLst>
            </p:cNvPr>
            <p:cNvSpPr/>
            <p:nvPr/>
          </p:nvSpPr>
          <p:spPr>
            <a:xfrm>
              <a:off x="2452609" y="2754340"/>
              <a:ext cx="2243955" cy="1561243"/>
            </a:xfrm>
            <a:prstGeom prst="triangle">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a:p>
          </p:txBody>
        </p:sp>
        <p:sp>
          <p:nvSpPr>
            <p:cNvPr id="11" name="TextBox 10">
              <a:extLst>
                <a:ext uri="{FF2B5EF4-FFF2-40B4-BE49-F238E27FC236}">
                  <a16:creationId xmlns:a16="http://schemas.microsoft.com/office/drawing/2014/main" id="{BCBFBA22-9998-5B46-AC5A-BEA01F488225}"/>
                </a:ext>
              </a:extLst>
            </p:cNvPr>
            <p:cNvSpPr txBox="1"/>
            <p:nvPr/>
          </p:nvSpPr>
          <p:spPr>
            <a:xfrm>
              <a:off x="2694777" y="3586226"/>
              <a:ext cx="1585714" cy="640639"/>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100" b="1" dirty="0">
                  <a:solidFill>
                    <a:schemeClr val="bg1"/>
                  </a:solidFill>
                  <a:latin typeface="Arial"/>
                  <a:cs typeface="Arial"/>
                </a:rPr>
                <a:t>Lean</a:t>
              </a:r>
            </a:p>
            <a:p>
              <a:pPr algn="ctr"/>
              <a:r>
                <a:rPr lang="en-US" sz="1100" b="1" dirty="0">
                  <a:solidFill>
                    <a:schemeClr val="bg1"/>
                  </a:solidFill>
                  <a:latin typeface="Arial"/>
                  <a:cs typeface="Arial"/>
                </a:rPr>
                <a:t>Governance</a:t>
              </a:r>
            </a:p>
          </p:txBody>
        </p:sp>
        <p:sp>
          <p:nvSpPr>
            <p:cNvPr id="12" name="U-Turn Arrow 11">
              <a:extLst>
                <a:ext uri="{FF2B5EF4-FFF2-40B4-BE49-F238E27FC236}">
                  <a16:creationId xmlns:a16="http://schemas.microsoft.com/office/drawing/2014/main" id="{D639BE9B-C99E-954C-BFDC-333BBD23D9F9}"/>
                </a:ext>
              </a:extLst>
            </p:cNvPr>
            <p:cNvSpPr/>
            <p:nvPr/>
          </p:nvSpPr>
          <p:spPr>
            <a:xfrm flipH="1" flipV="1">
              <a:off x="4145990" y="4021049"/>
              <a:ext cx="1388324" cy="912314"/>
            </a:xfrm>
            <a:prstGeom prst="uturnArrow">
              <a:avLst>
                <a:gd name="adj1" fmla="val 24020"/>
                <a:gd name="adj2" fmla="val 25000"/>
                <a:gd name="adj3" fmla="val 25000"/>
                <a:gd name="adj4" fmla="val 69593"/>
                <a:gd name="adj5" fmla="val 100000"/>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00" b="1" dirty="0">
                <a:solidFill>
                  <a:schemeClr val="tx1"/>
                </a:solidFill>
              </a:endParaRPr>
            </a:p>
          </p:txBody>
        </p:sp>
        <p:sp>
          <p:nvSpPr>
            <p:cNvPr id="13" name="Isosceles Triangle 18">
              <a:extLst>
                <a:ext uri="{FF2B5EF4-FFF2-40B4-BE49-F238E27FC236}">
                  <a16:creationId xmlns:a16="http://schemas.microsoft.com/office/drawing/2014/main" id="{1FBECDE4-5F2A-BA44-BBAF-0727729DF655}"/>
                </a:ext>
              </a:extLst>
            </p:cNvPr>
            <p:cNvSpPr/>
            <p:nvPr/>
          </p:nvSpPr>
          <p:spPr>
            <a:xfrm>
              <a:off x="4696564" y="2754340"/>
              <a:ext cx="2243955" cy="1561243"/>
            </a:xfrm>
            <a:prstGeom prst="triangle">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a:p>
          </p:txBody>
        </p:sp>
        <p:sp>
          <p:nvSpPr>
            <p:cNvPr id="14" name="TextBox 13">
              <a:extLst>
                <a:ext uri="{FF2B5EF4-FFF2-40B4-BE49-F238E27FC236}">
                  <a16:creationId xmlns:a16="http://schemas.microsoft.com/office/drawing/2014/main" id="{8AFC0FC8-8D78-2344-9074-FEBC32E3686B}"/>
                </a:ext>
              </a:extLst>
            </p:cNvPr>
            <p:cNvSpPr txBox="1"/>
            <p:nvPr/>
          </p:nvSpPr>
          <p:spPr>
            <a:xfrm>
              <a:off x="4984347" y="3392919"/>
              <a:ext cx="1665394" cy="892319"/>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100" b="1" dirty="0">
                  <a:solidFill>
                    <a:schemeClr val="bg1"/>
                  </a:solidFill>
                  <a:latin typeface="Arial"/>
                  <a:cs typeface="Arial"/>
                </a:rPr>
                <a:t>Agile </a:t>
              </a:r>
            </a:p>
            <a:p>
              <a:pPr algn="ctr"/>
              <a:r>
                <a:rPr lang="en-US" sz="1100" b="1" dirty="0">
                  <a:solidFill>
                    <a:schemeClr val="bg1"/>
                  </a:solidFill>
                  <a:latin typeface="Arial"/>
                  <a:cs typeface="Arial"/>
                </a:rPr>
                <a:t>Portfolio Operations </a:t>
              </a:r>
            </a:p>
          </p:txBody>
        </p:sp>
        <p:sp>
          <p:nvSpPr>
            <p:cNvPr id="15" name="U-Turn Arrow 14">
              <a:extLst>
                <a:ext uri="{FF2B5EF4-FFF2-40B4-BE49-F238E27FC236}">
                  <a16:creationId xmlns:a16="http://schemas.microsoft.com/office/drawing/2014/main" id="{21D0F51D-C5EC-C64A-97C1-1E85D0E80F53}"/>
                </a:ext>
              </a:extLst>
            </p:cNvPr>
            <p:cNvSpPr/>
            <p:nvPr/>
          </p:nvSpPr>
          <p:spPr>
            <a:xfrm rot="14040000" flipH="1" flipV="1">
              <a:off x="5194042" y="2234106"/>
              <a:ext cx="1388324" cy="912314"/>
            </a:xfrm>
            <a:prstGeom prst="uturnArrow">
              <a:avLst>
                <a:gd name="adj1" fmla="val 24020"/>
                <a:gd name="adj2" fmla="val 25000"/>
                <a:gd name="adj3" fmla="val 25000"/>
                <a:gd name="adj4" fmla="val 69593"/>
                <a:gd name="adj5" fmla="val 100000"/>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00" b="1" dirty="0">
                <a:solidFill>
                  <a:schemeClr val="tx1"/>
                </a:solidFill>
              </a:endParaRPr>
            </a:p>
          </p:txBody>
        </p:sp>
        <p:sp>
          <p:nvSpPr>
            <p:cNvPr id="16" name="Isosceles Triangle 19">
              <a:extLst>
                <a:ext uri="{FF2B5EF4-FFF2-40B4-BE49-F238E27FC236}">
                  <a16:creationId xmlns:a16="http://schemas.microsoft.com/office/drawing/2014/main" id="{0D4083E4-9727-2E4E-8776-C8E410CC11CF}"/>
                </a:ext>
              </a:extLst>
            </p:cNvPr>
            <p:cNvSpPr/>
            <p:nvPr/>
          </p:nvSpPr>
          <p:spPr>
            <a:xfrm>
              <a:off x="3574587" y="1195442"/>
              <a:ext cx="2243955" cy="1561243"/>
            </a:xfrm>
            <a:prstGeom prst="triangle">
              <a:avLst/>
            </a:prstGeom>
            <a:solidFill>
              <a:srgbClr val="5A8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a:p>
          </p:txBody>
        </p:sp>
        <p:sp>
          <p:nvSpPr>
            <p:cNvPr id="17" name="TextBox 16">
              <a:extLst>
                <a:ext uri="{FF2B5EF4-FFF2-40B4-BE49-F238E27FC236}">
                  <a16:creationId xmlns:a16="http://schemas.microsoft.com/office/drawing/2014/main" id="{50CC0B4D-166E-3642-8664-FF032F32C7F0}"/>
                </a:ext>
              </a:extLst>
            </p:cNvPr>
            <p:cNvSpPr txBox="1"/>
            <p:nvPr/>
          </p:nvSpPr>
          <p:spPr>
            <a:xfrm>
              <a:off x="3518303" y="1860552"/>
              <a:ext cx="2371791" cy="892319"/>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100" b="1" dirty="0">
                  <a:solidFill>
                    <a:schemeClr val="bg1"/>
                  </a:solidFill>
                  <a:latin typeface="Arial"/>
                  <a:cs typeface="Arial"/>
                </a:rPr>
                <a:t>Strategy &amp;  </a:t>
              </a:r>
              <a:br>
                <a:rPr lang="en-US" sz="1100" b="1" dirty="0">
                  <a:solidFill>
                    <a:schemeClr val="bg1"/>
                  </a:solidFill>
                  <a:latin typeface="Arial"/>
                  <a:cs typeface="Arial"/>
                </a:rPr>
              </a:br>
              <a:r>
                <a:rPr lang="en-US" sz="1100" b="1" dirty="0">
                  <a:solidFill>
                    <a:schemeClr val="bg1"/>
                  </a:solidFill>
                  <a:latin typeface="Arial"/>
                  <a:cs typeface="Arial"/>
                </a:rPr>
                <a:t>Investment</a:t>
              </a:r>
            </a:p>
            <a:p>
              <a:pPr algn="ctr"/>
              <a:r>
                <a:rPr lang="en-US" sz="1100" b="1" dirty="0">
                  <a:solidFill>
                    <a:schemeClr val="bg1"/>
                  </a:solidFill>
                  <a:latin typeface="Arial"/>
                  <a:cs typeface="Arial"/>
                </a:rPr>
                <a:t>Funding</a:t>
              </a:r>
            </a:p>
          </p:txBody>
        </p:sp>
      </p:grpSp>
      <p:grpSp>
        <p:nvGrpSpPr>
          <p:cNvPr id="19" name="Group 18">
            <a:extLst>
              <a:ext uri="{FF2B5EF4-FFF2-40B4-BE49-F238E27FC236}">
                <a16:creationId xmlns:a16="http://schemas.microsoft.com/office/drawing/2014/main" id="{F0AEE695-6B9D-8543-B84A-F5A74F33B279}"/>
              </a:ext>
            </a:extLst>
          </p:cNvPr>
          <p:cNvGrpSpPr/>
          <p:nvPr/>
        </p:nvGrpSpPr>
        <p:grpSpPr>
          <a:xfrm>
            <a:off x="722794" y="2462765"/>
            <a:ext cx="8935470" cy="2497091"/>
            <a:chOff x="457200" y="2617728"/>
            <a:chExt cx="8935470" cy="2497091"/>
          </a:xfrm>
        </p:grpSpPr>
        <p:sp>
          <p:nvSpPr>
            <p:cNvPr id="21" name="TextBox 20">
              <a:extLst>
                <a:ext uri="{FF2B5EF4-FFF2-40B4-BE49-F238E27FC236}">
                  <a16:creationId xmlns:a16="http://schemas.microsoft.com/office/drawing/2014/main" id="{C8A87CCB-976A-E043-BFD6-AFBBF4E0EB93}"/>
                </a:ext>
              </a:extLst>
            </p:cNvPr>
            <p:cNvSpPr txBox="1"/>
            <p:nvPr/>
          </p:nvSpPr>
          <p:spPr>
            <a:xfrm>
              <a:off x="4270020" y="2707047"/>
              <a:ext cx="4101385" cy="342145"/>
            </a:xfrm>
            <a:prstGeom prst="rect">
              <a:avLst/>
            </a:prstGeom>
            <a:noFill/>
          </p:spPr>
          <p:txBody>
            <a:bodyPr wrap="square" rtlCol="0">
              <a:spAutoFit/>
            </a:bodyPr>
            <a:lstStyle/>
            <a:p>
              <a:pPr>
                <a:lnSpc>
                  <a:spcPct val="110000"/>
                </a:lnSpc>
                <a:spcAft>
                  <a:spcPts val="500"/>
                </a:spcAft>
              </a:pPr>
              <a:r>
                <a:rPr lang="en-US" sz="1600" dirty="0">
                  <a:latin typeface="Arial" charset="0"/>
                  <a:ea typeface="Arial" charset="0"/>
                  <a:cs typeface="Arial" charset="0"/>
                </a:rPr>
                <a:t>Connect the portfolio to Enterprise strategy </a:t>
              </a:r>
            </a:p>
          </p:txBody>
        </p:sp>
        <p:grpSp>
          <p:nvGrpSpPr>
            <p:cNvPr id="22" name="Group 21">
              <a:extLst>
                <a:ext uri="{FF2B5EF4-FFF2-40B4-BE49-F238E27FC236}">
                  <a16:creationId xmlns:a16="http://schemas.microsoft.com/office/drawing/2014/main" id="{F7237DA9-DC12-1B4D-8018-AE922D1A142C}"/>
                </a:ext>
              </a:extLst>
            </p:cNvPr>
            <p:cNvGrpSpPr/>
            <p:nvPr/>
          </p:nvGrpSpPr>
          <p:grpSpPr>
            <a:xfrm>
              <a:off x="457200" y="2617728"/>
              <a:ext cx="2802582" cy="2105589"/>
              <a:chOff x="977455" y="2019580"/>
              <a:chExt cx="4320686" cy="2950917"/>
            </a:xfrm>
          </p:grpSpPr>
          <p:sp>
            <p:nvSpPr>
              <p:cNvPr id="43" name="Oval 42">
                <a:extLst>
                  <a:ext uri="{FF2B5EF4-FFF2-40B4-BE49-F238E27FC236}">
                    <a16:creationId xmlns:a16="http://schemas.microsoft.com/office/drawing/2014/main" id="{761929A5-EF60-B94E-A4E1-33B93237F3EA}"/>
                  </a:ext>
                </a:extLst>
              </p:cNvPr>
              <p:cNvSpPr/>
              <p:nvPr/>
            </p:nvSpPr>
            <p:spPr bwMode="auto">
              <a:xfrm>
                <a:off x="1626698" y="2262999"/>
                <a:ext cx="2972196" cy="2707498"/>
              </a:xfrm>
              <a:prstGeom prst="ellipse">
                <a:avLst/>
              </a:prstGeom>
              <a:solidFill>
                <a:schemeClr val="bg1"/>
              </a:solidFill>
              <a:ln w="38100">
                <a:solidFill>
                  <a:schemeClr val="bg2">
                    <a:lumMod val="9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i="1" dirty="0">
                  <a:solidFill>
                    <a:schemeClr val="bg2">
                      <a:lumMod val="90000"/>
                    </a:schemeClr>
                  </a:solidFill>
                </a:endParaRPr>
              </a:p>
            </p:txBody>
          </p:sp>
          <p:sp>
            <p:nvSpPr>
              <p:cNvPr id="44" name="Rectangle 43">
                <a:extLst>
                  <a:ext uri="{FF2B5EF4-FFF2-40B4-BE49-F238E27FC236}">
                    <a16:creationId xmlns:a16="http://schemas.microsoft.com/office/drawing/2014/main" id="{8F649DB1-5349-824B-9FA3-85703E27D08C}"/>
                  </a:ext>
                </a:extLst>
              </p:cNvPr>
              <p:cNvSpPr/>
              <p:nvPr/>
            </p:nvSpPr>
            <p:spPr bwMode="auto">
              <a:xfrm>
                <a:off x="2110395" y="2128605"/>
                <a:ext cx="1953231" cy="882659"/>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i="1" dirty="0"/>
              </a:p>
            </p:txBody>
          </p:sp>
          <p:grpSp>
            <p:nvGrpSpPr>
              <p:cNvPr id="45" name="Group 44">
                <a:extLst>
                  <a:ext uri="{FF2B5EF4-FFF2-40B4-BE49-F238E27FC236}">
                    <a16:creationId xmlns:a16="http://schemas.microsoft.com/office/drawing/2014/main" id="{C4738E2C-3FC5-6049-A260-DD2B2E5AF6E0}"/>
                  </a:ext>
                </a:extLst>
              </p:cNvPr>
              <p:cNvGrpSpPr/>
              <p:nvPr/>
            </p:nvGrpSpPr>
            <p:grpSpPr>
              <a:xfrm>
                <a:off x="2231000" y="2163213"/>
                <a:ext cx="1076350" cy="667674"/>
                <a:chOff x="431300" y="3165376"/>
                <a:chExt cx="1960514" cy="1258784"/>
              </a:xfrm>
            </p:grpSpPr>
            <p:pic>
              <p:nvPicPr>
                <p:cNvPr id="54" name="Picture 53">
                  <a:extLst>
                    <a:ext uri="{FF2B5EF4-FFF2-40B4-BE49-F238E27FC236}">
                      <a16:creationId xmlns:a16="http://schemas.microsoft.com/office/drawing/2014/main" id="{3CAEE42B-8265-A44E-84D3-AECA4E591FA8}"/>
                    </a:ext>
                  </a:extLst>
                </p:cNvPr>
                <p:cNvPicPr>
                  <a:picLocks noChangeAspect="1"/>
                </p:cNvPicPr>
                <p:nvPr/>
              </p:nvPicPr>
              <p:blipFill>
                <a:blip r:embed="rId3"/>
                <a:stretch>
                  <a:fillRect/>
                </a:stretch>
              </p:blipFill>
              <p:spPr>
                <a:xfrm>
                  <a:off x="875715" y="3364302"/>
                  <a:ext cx="907355" cy="907355"/>
                </a:xfrm>
                <a:prstGeom prst="rect">
                  <a:avLst/>
                </a:prstGeom>
              </p:spPr>
            </p:pic>
            <p:pic>
              <p:nvPicPr>
                <p:cNvPr id="55" name="Picture 54">
                  <a:extLst>
                    <a:ext uri="{FF2B5EF4-FFF2-40B4-BE49-F238E27FC236}">
                      <a16:creationId xmlns:a16="http://schemas.microsoft.com/office/drawing/2014/main" id="{5EDCB67F-35BB-774A-8396-6C2FB55C0F22}"/>
                    </a:ext>
                  </a:extLst>
                </p:cNvPr>
                <p:cNvPicPr>
                  <a:picLocks noChangeAspect="1"/>
                </p:cNvPicPr>
                <p:nvPr/>
              </p:nvPicPr>
              <p:blipFill rotWithShape="1">
                <a:blip r:embed="rId4"/>
                <a:srcRect r="50657"/>
                <a:stretch/>
              </p:blipFill>
              <p:spPr>
                <a:xfrm>
                  <a:off x="431300" y="3165376"/>
                  <a:ext cx="621123" cy="1258784"/>
                </a:xfrm>
                <a:prstGeom prst="rect">
                  <a:avLst/>
                </a:prstGeom>
              </p:spPr>
            </p:pic>
            <p:pic>
              <p:nvPicPr>
                <p:cNvPr id="56" name="Picture 55">
                  <a:extLst>
                    <a:ext uri="{FF2B5EF4-FFF2-40B4-BE49-F238E27FC236}">
                      <a16:creationId xmlns:a16="http://schemas.microsoft.com/office/drawing/2014/main" id="{DB3F9F6A-D1A4-0B49-90D6-35A7AB50B682}"/>
                    </a:ext>
                  </a:extLst>
                </p:cNvPr>
                <p:cNvPicPr>
                  <a:picLocks noChangeAspect="1"/>
                </p:cNvPicPr>
                <p:nvPr/>
              </p:nvPicPr>
              <p:blipFill>
                <a:blip r:embed="rId5">
                  <a:duotone>
                    <a:schemeClr val="accent6">
                      <a:shade val="45000"/>
                      <a:satMod val="135000"/>
                    </a:schemeClr>
                    <a:prstClr val="white"/>
                  </a:duotone>
                </a:blip>
                <a:stretch>
                  <a:fillRect/>
                </a:stretch>
              </p:blipFill>
              <p:spPr>
                <a:xfrm>
                  <a:off x="1355092" y="3283790"/>
                  <a:ext cx="1036722" cy="1036723"/>
                </a:xfrm>
                <a:prstGeom prst="rect">
                  <a:avLst/>
                </a:prstGeom>
              </p:spPr>
            </p:pic>
          </p:grpSp>
          <p:pic>
            <p:nvPicPr>
              <p:cNvPr id="46" name="Picture 45">
                <a:extLst>
                  <a:ext uri="{FF2B5EF4-FFF2-40B4-BE49-F238E27FC236}">
                    <a16:creationId xmlns:a16="http://schemas.microsoft.com/office/drawing/2014/main" id="{4901E85B-70A5-0D49-8D12-0CCB1D0D6EC2}"/>
                  </a:ext>
                </a:extLst>
              </p:cNvPr>
              <p:cNvPicPr>
                <a:picLocks noChangeAspect="1"/>
              </p:cNvPicPr>
              <p:nvPr/>
            </p:nvPicPr>
            <p:blipFill>
              <a:blip r:embed="rId6"/>
              <a:stretch>
                <a:fillRect/>
              </a:stretch>
            </p:blipFill>
            <p:spPr>
              <a:xfrm>
                <a:off x="3125752" y="2019580"/>
                <a:ext cx="937874" cy="867091"/>
              </a:xfrm>
              <a:prstGeom prst="rect">
                <a:avLst/>
              </a:prstGeom>
            </p:spPr>
          </p:pic>
          <p:sp>
            <p:nvSpPr>
              <p:cNvPr id="47" name="Rectangle 46">
                <a:extLst>
                  <a:ext uri="{FF2B5EF4-FFF2-40B4-BE49-F238E27FC236}">
                    <a16:creationId xmlns:a16="http://schemas.microsoft.com/office/drawing/2014/main" id="{D90D9291-EC11-B848-915A-B6DC353D16C1}"/>
                  </a:ext>
                </a:extLst>
              </p:cNvPr>
              <p:cNvSpPr/>
              <p:nvPr/>
            </p:nvSpPr>
            <p:spPr bwMode="auto">
              <a:xfrm>
                <a:off x="1143001" y="3539335"/>
                <a:ext cx="1087999" cy="12376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i="1" dirty="0"/>
              </a:p>
            </p:txBody>
          </p:sp>
          <p:pic>
            <p:nvPicPr>
              <p:cNvPr id="48" name="Picture 47">
                <a:extLst>
                  <a:ext uri="{FF2B5EF4-FFF2-40B4-BE49-F238E27FC236}">
                    <a16:creationId xmlns:a16="http://schemas.microsoft.com/office/drawing/2014/main" id="{73CBE566-B020-3D40-A5F2-152D4F35FCAC}"/>
                  </a:ext>
                </a:extLst>
              </p:cNvPr>
              <p:cNvPicPr>
                <a:picLocks noChangeAspect="1"/>
              </p:cNvPicPr>
              <p:nvPr/>
            </p:nvPicPr>
            <p:blipFill>
              <a:blip r:embed="rId4"/>
              <a:stretch>
                <a:fillRect/>
              </a:stretch>
            </p:blipFill>
            <p:spPr>
              <a:xfrm>
                <a:off x="1164544" y="3423472"/>
                <a:ext cx="967394" cy="864127"/>
              </a:xfrm>
              <a:prstGeom prst="rect">
                <a:avLst/>
              </a:prstGeom>
            </p:spPr>
          </p:pic>
          <p:sp>
            <p:nvSpPr>
              <p:cNvPr id="49" name="Rectangle 48">
                <a:extLst>
                  <a:ext uri="{FF2B5EF4-FFF2-40B4-BE49-F238E27FC236}">
                    <a16:creationId xmlns:a16="http://schemas.microsoft.com/office/drawing/2014/main" id="{00DAB026-58AF-D54D-9FD2-9B7A8540A704}"/>
                  </a:ext>
                </a:extLst>
              </p:cNvPr>
              <p:cNvSpPr/>
              <p:nvPr/>
            </p:nvSpPr>
            <p:spPr bwMode="auto">
              <a:xfrm>
                <a:off x="3790721" y="3461320"/>
                <a:ext cx="1174736" cy="1315674"/>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i="1" dirty="0"/>
              </a:p>
            </p:txBody>
          </p:sp>
          <p:pic>
            <p:nvPicPr>
              <p:cNvPr id="50" name="Picture 49">
                <a:extLst>
                  <a:ext uri="{FF2B5EF4-FFF2-40B4-BE49-F238E27FC236}">
                    <a16:creationId xmlns:a16="http://schemas.microsoft.com/office/drawing/2014/main" id="{9B5FA501-A41D-4441-93B1-3B1801EEB665}"/>
                  </a:ext>
                </a:extLst>
              </p:cNvPr>
              <p:cNvPicPr>
                <a:picLocks noChangeAspect="1"/>
              </p:cNvPicPr>
              <p:nvPr/>
            </p:nvPicPr>
            <p:blipFill>
              <a:blip r:embed="rId7"/>
              <a:stretch>
                <a:fillRect/>
              </a:stretch>
            </p:blipFill>
            <p:spPr>
              <a:xfrm>
                <a:off x="4147440" y="3485549"/>
                <a:ext cx="789456" cy="789456"/>
              </a:xfrm>
              <a:prstGeom prst="rect">
                <a:avLst/>
              </a:prstGeom>
            </p:spPr>
          </p:pic>
          <p:sp>
            <p:nvSpPr>
              <p:cNvPr id="51" name="TextBox 50">
                <a:extLst>
                  <a:ext uri="{FF2B5EF4-FFF2-40B4-BE49-F238E27FC236}">
                    <a16:creationId xmlns:a16="http://schemas.microsoft.com/office/drawing/2014/main" id="{2E64CADB-38EB-F24E-A2E8-2C5F85D59FFC}"/>
                  </a:ext>
                </a:extLst>
              </p:cNvPr>
              <p:cNvSpPr txBox="1"/>
              <p:nvPr/>
            </p:nvSpPr>
            <p:spPr>
              <a:xfrm>
                <a:off x="2392227" y="2762611"/>
                <a:ext cx="1671397" cy="603875"/>
              </a:xfrm>
              <a:prstGeom prst="rect">
                <a:avLst/>
              </a:prstGeom>
              <a:noFill/>
            </p:spPr>
            <p:txBody>
              <a:bodyPr wrap="square" rtlCol="0">
                <a:spAutoFit/>
              </a:bodyPr>
              <a:lstStyle/>
              <a:p>
                <a:pPr algn="ctr"/>
                <a:r>
                  <a:rPr lang="en-US" sz="1100" dirty="0">
                    <a:latin typeface="Arial Rounded MT Bold" panose="020F0704030504030204" pitchFamily="34" charset="77"/>
                  </a:rPr>
                  <a:t>Enterprise </a:t>
                </a:r>
              </a:p>
              <a:p>
                <a:pPr algn="ctr"/>
                <a:r>
                  <a:rPr lang="en-US" sz="1100" dirty="0">
                    <a:latin typeface="Arial Rounded MT Bold" panose="020F0704030504030204" pitchFamily="34" charset="77"/>
                  </a:rPr>
                  <a:t>Executives</a:t>
                </a:r>
              </a:p>
            </p:txBody>
          </p:sp>
          <p:sp>
            <p:nvSpPr>
              <p:cNvPr id="52" name="TextBox 51">
                <a:extLst>
                  <a:ext uri="{FF2B5EF4-FFF2-40B4-BE49-F238E27FC236}">
                    <a16:creationId xmlns:a16="http://schemas.microsoft.com/office/drawing/2014/main" id="{CC6B49BE-E7BD-D848-BA06-FFAAF1EF18C5}"/>
                  </a:ext>
                </a:extLst>
              </p:cNvPr>
              <p:cNvSpPr txBox="1"/>
              <p:nvPr/>
            </p:nvSpPr>
            <p:spPr>
              <a:xfrm>
                <a:off x="977455" y="4112323"/>
                <a:ext cx="1398494" cy="603875"/>
              </a:xfrm>
              <a:prstGeom prst="rect">
                <a:avLst/>
              </a:prstGeom>
              <a:noFill/>
            </p:spPr>
            <p:txBody>
              <a:bodyPr wrap="square" rtlCol="0">
                <a:spAutoFit/>
              </a:bodyPr>
              <a:lstStyle/>
              <a:p>
                <a:pPr algn="ctr"/>
                <a:r>
                  <a:rPr lang="en-US" sz="1100" dirty="0">
                    <a:latin typeface="Arial Rounded MT Bold" panose="020F0704030504030204" pitchFamily="34" charset="77"/>
                  </a:rPr>
                  <a:t>Business</a:t>
                </a:r>
              </a:p>
              <a:p>
                <a:pPr algn="ctr"/>
                <a:r>
                  <a:rPr lang="en-US" sz="1100" dirty="0">
                    <a:latin typeface="Arial Rounded MT Bold" panose="020F0704030504030204" pitchFamily="34" charset="77"/>
                  </a:rPr>
                  <a:t>Owners</a:t>
                </a:r>
              </a:p>
            </p:txBody>
          </p:sp>
          <p:sp>
            <p:nvSpPr>
              <p:cNvPr id="53" name="TextBox 52">
                <a:extLst>
                  <a:ext uri="{FF2B5EF4-FFF2-40B4-BE49-F238E27FC236}">
                    <a16:creationId xmlns:a16="http://schemas.microsoft.com/office/drawing/2014/main" id="{8918685A-15C1-5443-8359-820516596A37}"/>
                  </a:ext>
                </a:extLst>
              </p:cNvPr>
              <p:cNvSpPr txBox="1"/>
              <p:nvPr/>
            </p:nvSpPr>
            <p:spPr>
              <a:xfrm>
                <a:off x="3899647" y="4161858"/>
                <a:ext cx="1398494" cy="603875"/>
              </a:xfrm>
              <a:prstGeom prst="rect">
                <a:avLst/>
              </a:prstGeom>
              <a:noFill/>
            </p:spPr>
            <p:txBody>
              <a:bodyPr wrap="square" rtlCol="0">
                <a:spAutoFit/>
              </a:bodyPr>
              <a:lstStyle/>
              <a:p>
                <a:pPr algn="ctr"/>
                <a:r>
                  <a:rPr lang="en-US" sz="1100" dirty="0">
                    <a:latin typeface="Arial Rounded MT Bold" panose="020F0704030504030204" pitchFamily="34" charset="77"/>
                  </a:rPr>
                  <a:t>Enterprise</a:t>
                </a:r>
              </a:p>
              <a:p>
                <a:pPr algn="ctr"/>
                <a:r>
                  <a:rPr lang="en-US" sz="1100" dirty="0">
                    <a:latin typeface="Arial Rounded MT Bold" panose="020F0704030504030204" pitchFamily="34" charset="77"/>
                  </a:rPr>
                  <a:t>Architect</a:t>
                </a:r>
              </a:p>
            </p:txBody>
          </p:sp>
        </p:grpSp>
        <p:grpSp>
          <p:nvGrpSpPr>
            <p:cNvPr id="23" name="Group 22">
              <a:extLst>
                <a:ext uri="{FF2B5EF4-FFF2-40B4-BE49-F238E27FC236}">
                  <a16:creationId xmlns:a16="http://schemas.microsoft.com/office/drawing/2014/main" id="{13F18C2A-8C81-2D42-847D-FA20DA1BE00E}"/>
                </a:ext>
              </a:extLst>
            </p:cNvPr>
            <p:cNvGrpSpPr/>
            <p:nvPr/>
          </p:nvGrpSpPr>
          <p:grpSpPr>
            <a:xfrm>
              <a:off x="3299706" y="2733423"/>
              <a:ext cx="717176" cy="2381396"/>
              <a:chOff x="5208494" y="2777473"/>
              <a:chExt cx="717176" cy="2381396"/>
            </a:xfrm>
          </p:grpSpPr>
          <p:cxnSp>
            <p:nvCxnSpPr>
              <p:cNvPr id="39" name="Straight Connector 38">
                <a:extLst>
                  <a:ext uri="{FF2B5EF4-FFF2-40B4-BE49-F238E27FC236}">
                    <a16:creationId xmlns:a16="http://schemas.microsoft.com/office/drawing/2014/main" id="{3CA2CB88-FCDD-0646-A096-E8757B7EBB11}"/>
                  </a:ext>
                </a:extLst>
              </p:cNvPr>
              <p:cNvCxnSpPr>
                <a:cxnSpLocks/>
              </p:cNvCxnSpPr>
              <p:nvPr/>
            </p:nvCxnSpPr>
            <p:spPr bwMode="auto">
              <a:xfrm>
                <a:off x="5567082" y="2777473"/>
                <a:ext cx="0" cy="2381396"/>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82AB6E2F-FE4F-EE46-B1B5-105F9B4FEF6C}"/>
                  </a:ext>
                </a:extLst>
              </p:cNvPr>
              <p:cNvCxnSpPr>
                <a:cxnSpLocks/>
              </p:cNvCxnSpPr>
              <p:nvPr/>
            </p:nvCxnSpPr>
            <p:spPr bwMode="auto">
              <a:xfrm>
                <a:off x="5208494" y="2794687"/>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9463046E-0331-914F-BAE7-2D608F1A3878}"/>
                  </a:ext>
                </a:extLst>
              </p:cNvPr>
              <p:cNvCxnSpPr>
                <a:cxnSpLocks/>
              </p:cNvCxnSpPr>
              <p:nvPr/>
            </p:nvCxnSpPr>
            <p:spPr bwMode="auto">
              <a:xfrm>
                <a:off x="5208494" y="5145331"/>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EB56970C-D9FB-E548-91C4-3CFD5D5C7E26}"/>
                  </a:ext>
                </a:extLst>
              </p:cNvPr>
              <p:cNvCxnSpPr>
                <a:cxnSpLocks/>
              </p:cNvCxnSpPr>
              <p:nvPr/>
            </p:nvCxnSpPr>
            <p:spPr bwMode="auto">
              <a:xfrm>
                <a:off x="5567082" y="2922169"/>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grpSp>
        <p:sp>
          <p:nvSpPr>
            <p:cNvPr id="24" name="Oval 23">
              <a:extLst>
                <a:ext uri="{FF2B5EF4-FFF2-40B4-BE49-F238E27FC236}">
                  <a16:creationId xmlns:a16="http://schemas.microsoft.com/office/drawing/2014/main" id="{DCD95863-5F1C-1943-8565-03D605F64890}"/>
                </a:ext>
              </a:extLst>
            </p:cNvPr>
            <p:cNvSpPr/>
            <p:nvPr/>
          </p:nvSpPr>
          <p:spPr bwMode="auto">
            <a:xfrm>
              <a:off x="4050633" y="2778086"/>
              <a:ext cx="219387" cy="216461"/>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25" name="Oval 24">
              <a:extLst>
                <a:ext uri="{FF2B5EF4-FFF2-40B4-BE49-F238E27FC236}">
                  <a16:creationId xmlns:a16="http://schemas.microsoft.com/office/drawing/2014/main" id="{DD1C6BEF-A2C9-B94A-8D6E-DBFB22CCCEA5}"/>
                </a:ext>
              </a:extLst>
            </p:cNvPr>
            <p:cNvSpPr/>
            <p:nvPr/>
          </p:nvSpPr>
          <p:spPr bwMode="auto">
            <a:xfrm>
              <a:off x="4051486" y="3271564"/>
              <a:ext cx="219387" cy="216461"/>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26" name="Oval 25">
              <a:extLst>
                <a:ext uri="{FF2B5EF4-FFF2-40B4-BE49-F238E27FC236}">
                  <a16:creationId xmlns:a16="http://schemas.microsoft.com/office/drawing/2014/main" id="{DC8EEDEA-168F-1340-B540-E11487727280}"/>
                </a:ext>
              </a:extLst>
            </p:cNvPr>
            <p:cNvSpPr/>
            <p:nvPr/>
          </p:nvSpPr>
          <p:spPr bwMode="auto">
            <a:xfrm>
              <a:off x="4053192" y="4258520"/>
              <a:ext cx="219387" cy="216461"/>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27" name="Oval 26">
              <a:extLst>
                <a:ext uri="{FF2B5EF4-FFF2-40B4-BE49-F238E27FC236}">
                  <a16:creationId xmlns:a16="http://schemas.microsoft.com/office/drawing/2014/main" id="{64107B12-C0A4-774E-A385-2442412D0F7C}"/>
                </a:ext>
              </a:extLst>
            </p:cNvPr>
            <p:cNvSpPr/>
            <p:nvPr/>
          </p:nvSpPr>
          <p:spPr bwMode="auto">
            <a:xfrm>
              <a:off x="4054043" y="4752000"/>
              <a:ext cx="219387" cy="216461"/>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28" name="Rectangle 27">
              <a:extLst>
                <a:ext uri="{FF2B5EF4-FFF2-40B4-BE49-F238E27FC236}">
                  <a16:creationId xmlns:a16="http://schemas.microsoft.com/office/drawing/2014/main" id="{3DEC5855-FFA2-DF45-AD41-7F54D40B9F39}"/>
                </a:ext>
              </a:extLst>
            </p:cNvPr>
            <p:cNvSpPr/>
            <p:nvPr/>
          </p:nvSpPr>
          <p:spPr>
            <a:xfrm>
              <a:off x="4290083" y="3213003"/>
              <a:ext cx="4572000" cy="342145"/>
            </a:xfrm>
            <a:prstGeom prst="rect">
              <a:avLst/>
            </a:prstGeom>
          </p:spPr>
          <p:txBody>
            <a:bodyPr>
              <a:spAutoFit/>
            </a:bodyPr>
            <a:lstStyle/>
            <a:p>
              <a:pPr>
                <a:lnSpc>
                  <a:spcPct val="110000"/>
                </a:lnSpc>
                <a:spcAft>
                  <a:spcPts val="500"/>
                </a:spcAft>
              </a:pPr>
              <a:r>
                <a:rPr lang="en-US" sz="1600" dirty="0">
                  <a:latin typeface="Arial" charset="0"/>
                  <a:ea typeface="Arial" charset="0"/>
                  <a:cs typeface="Arial" charset="0"/>
                </a:rPr>
                <a:t>Maintain a Portfolio Vision</a:t>
              </a:r>
            </a:p>
          </p:txBody>
        </p:sp>
        <p:sp>
          <p:nvSpPr>
            <p:cNvPr id="29" name="Rectangle 28">
              <a:extLst>
                <a:ext uri="{FF2B5EF4-FFF2-40B4-BE49-F238E27FC236}">
                  <a16:creationId xmlns:a16="http://schemas.microsoft.com/office/drawing/2014/main" id="{48BDA1EF-CDE2-BE44-9154-DE2802AAF25A}"/>
                </a:ext>
              </a:extLst>
            </p:cNvPr>
            <p:cNvSpPr/>
            <p:nvPr/>
          </p:nvSpPr>
          <p:spPr>
            <a:xfrm>
              <a:off x="4285561" y="4180438"/>
              <a:ext cx="5107109" cy="342145"/>
            </a:xfrm>
            <a:prstGeom prst="rect">
              <a:avLst/>
            </a:prstGeom>
          </p:spPr>
          <p:txBody>
            <a:bodyPr wrap="square">
              <a:spAutoFit/>
            </a:bodyPr>
            <a:lstStyle/>
            <a:p>
              <a:pPr>
                <a:lnSpc>
                  <a:spcPct val="110000"/>
                </a:lnSpc>
                <a:spcAft>
                  <a:spcPts val="500"/>
                </a:spcAft>
              </a:pPr>
              <a:r>
                <a:rPr lang="en-US" sz="1600" dirty="0">
                  <a:latin typeface="Arial" charset="0"/>
                  <a:ea typeface="Arial" charset="0"/>
                  <a:cs typeface="Arial" charset="0"/>
                </a:rPr>
                <a:t>Establish Lean Budgets and Guardrails</a:t>
              </a:r>
            </a:p>
          </p:txBody>
        </p:sp>
        <p:sp>
          <p:nvSpPr>
            <p:cNvPr id="30" name="Rectangle 29">
              <a:extLst>
                <a:ext uri="{FF2B5EF4-FFF2-40B4-BE49-F238E27FC236}">
                  <a16:creationId xmlns:a16="http://schemas.microsoft.com/office/drawing/2014/main" id="{D4F9631F-D926-2942-8B6A-D211E277ACFC}"/>
                </a:ext>
              </a:extLst>
            </p:cNvPr>
            <p:cNvSpPr/>
            <p:nvPr/>
          </p:nvSpPr>
          <p:spPr>
            <a:xfrm>
              <a:off x="4311995" y="4696675"/>
              <a:ext cx="2223686" cy="342145"/>
            </a:xfrm>
            <a:prstGeom prst="rect">
              <a:avLst/>
            </a:prstGeom>
          </p:spPr>
          <p:txBody>
            <a:bodyPr wrap="none">
              <a:spAutoFit/>
            </a:bodyPr>
            <a:lstStyle/>
            <a:p>
              <a:pPr>
                <a:lnSpc>
                  <a:spcPct val="110000"/>
                </a:lnSpc>
                <a:spcAft>
                  <a:spcPts val="500"/>
                </a:spcAft>
              </a:pPr>
              <a:r>
                <a:rPr lang="en-US" sz="1600" dirty="0">
                  <a:latin typeface="Arial" charset="0"/>
                  <a:ea typeface="Arial" charset="0"/>
                  <a:cs typeface="Arial" charset="0"/>
                </a:rPr>
                <a:t>Establish portfolio flow</a:t>
              </a:r>
            </a:p>
          </p:txBody>
        </p:sp>
        <p:cxnSp>
          <p:nvCxnSpPr>
            <p:cNvPr id="31" name="Straight Connector 30">
              <a:extLst>
                <a:ext uri="{FF2B5EF4-FFF2-40B4-BE49-F238E27FC236}">
                  <a16:creationId xmlns:a16="http://schemas.microsoft.com/office/drawing/2014/main" id="{370731CB-29E6-7747-8371-326965A2FCAD}"/>
                </a:ext>
              </a:extLst>
            </p:cNvPr>
            <p:cNvCxnSpPr>
              <a:cxnSpLocks/>
            </p:cNvCxnSpPr>
            <p:nvPr/>
          </p:nvCxnSpPr>
          <p:spPr bwMode="auto">
            <a:xfrm>
              <a:off x="3658294" y="3379797"/>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0DD89F0B-1E5F-1148-A666-5C8737AE3DCE}"/>
                </a:ext>
              </a:extLst>
            </p:cNvPr>
            <p:cNvCxnSpPr>
              <a:cxnSpLocks/>
            </p:cNvCxnSpPr>
            <p:nvPr/>
          </p:nvCxnSpPr>
          <p:spPr bwMode="auto">
            <a:xfrm>
              <a:off x="3666274" y="4377038"/>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7ABFA0C-4541-F148-BB1C-6704AE7DCA82}"/>
                </a:ext>
              </a:extLst>
            </p:cNvPr>
            <p:cNvCxnSpPr>
              <a:cxnSpLocks/>
            </p:cNvCxnSpPr>
            <p:nvPr/>
          </p:nvCxnSpPr>
          <p:spPr bwMode="auto">
            <a:xfrm>
              <a:off x="3661705" y="4867748"/>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6A6AAE65-1793-EB4A-9E47-754316C9055C}"/>
                </a:ext>
              </a:extLst>
            </p:cNvPr>
            <p:cNvSpPr txBox="1"/>
            <p:nvPr/>
          </p:nvSpPr>
          <p:spPr>
            <a:xfrm>
              <a:off x="1386879" y="3148275"/>
              <a:ext cx="922047" cy="430887"/>
            </a:xfrm>
            <a:prstGeom prst="rect">
              <a:avLst/>
            </a:prstGeom>
            <a:solidFill>
              <a:schemeClr val="bg1"/>
            </a:solidFill>
          </p:spPr>
          <p:txBody>
            <a:bodyPr wrap="none" rtlCol="0">
              <a:spAutoFit/>
            </a:bodyPr>
            <a:lstStyle/>
            <a:p>
              <a:pPr algn="ctr"/>
              <a:r>
                <a:rPr lang="en-US" sz="1100" b="1" dirty="0">
                  <a:solidFill>
                    <a:schemeClr val="tx2">
                      <a:lumMod val="65000"/>
                      <a:lumOff val="35000"/>
                    </a:schemeClr>
                  </a:solidFill>
                </a:rPr>
                <a:t>Enterprise</a:t>
              </a:r>
            </a:p>
            <a:p>
              <a:pPr algn="ctr"/>
              <a:r>
                <a:rPr lang="en-US" sz="1100" b="1" dirty="0">
                  <a:solidFill>
                    <a:schemeClr val="tx2">
                      <a:lumMod val="65000"/>
                      <a:lumOff val="35000"/>
                    </a:schemeClr>
                  </a:solidFill>
                </a:rPr>
                <a:t>Executives</a:t>
              </a:r>
            </a:p>
          </p:txBody>
        </p:sp>
        <p:sp>
          <p:nvSpPr>
            <p:cNvPr id="35" name="TextBox 34">
              <a:extLst>
                <a:ext uri="{FF2B5EF4-FFF2-40B4-BE49-F238E27FC236}">
                  <a16:creationId xmlns:a16="http://schemas.microsoft.com/office/drawing/2014/main" id="{1F99AFBB-79E8-714D-AD1E-6F69E00D3434}"/>
                </a:ext>
              </a:extLst>
            </p:cNvPr>
            <p:cNvSpPr txBox="1"/>
            <p:nvPr/>
          </p:nvSpPr>
          <p:spPr>
            <a:xfrm>
              <a:off x="2336946" y="4171646"/>
              <a:ext cx="881972" cy="430887"/>
            </a:xfrm>
            <a:prstGeom prst="rect">
              <a:avLst/>
            </a:prstGeom>
            <a:solidFill>
              <a:schemeClr val="bg1"/>
            </a:solidFill>
          </p:spPr>
          <p:txBody>
            <a:bodyPr wrap="none" rtlCol="0">
              <a:spAutoFit/>
            </a:bodyPr>
            <a:lstStyle/>
            <a:p>
              <a:pPr algn="ctr"/>
              <a:r>
                <a:rPr lang="en-US" sz="1100" b="1" dirty="0">
                  <a:solidFill>
                    <a:schemeClr val="tx2">
                      <a:lumMod val="65000"/>
                      <a:lumOff val="35000"/>
                    </a:schemeClr>
                  </a:solidFill>
                </a:rPr>
                <a:t>Enterprise</a:t>
              </a:r>
            </a:p>
            <a:p>
              <a:pPr algn="ctr"/>
              <a:r>
                <a:rPr lang="en-US" sz="1100" b="1" dirty="0">
                  <a:solidFill>
                    <a:schemeClr val="tx2">
                      <a:lumMod val="65000"/>
                      <a:lumOff val="35000"/>
                    </a:schemeClr>
                  </a:solidFill>
                </a:rPr>
                <a:t>Architect</a:t>
              </a:r>
            </a:p>
          </p:txBody>
        </p:sp>
        <p:sp>
          <p:nvSpPr>
            <p:cNvPr id="36" name="TextBox 35">
              <a:extLst>
                <a:ext uri="{FF2B5EF4-FFF2-40B4-BE49-F238E27FC236}">
                  <a16:creationId xmlns:a16="http://schemas.microsoft.com/office/drawing/2014/main" id="{D5D27EBD-779A-684E-92A0-8D3B40B40AF7}"/>
                </a:ext>
              </a:extLst>
            </p:cNvPr>
            <p:cNvSpPr txBox="1"/>
            <p:nvPr/>
          </p:nvSpPr>
          <p:spPr>
            <a:xfrm>
              <a:off x="504239" y="4119407"/>
              <a:ext cx="813043" cy="430887"/>
            </a:xfrm>
            <a:prstGeom prst="rect">
              <a:avLst/>
            </a:prstGeom>
            <a:solidFill>
              <a:schemeClr val="bg1"/>
            </a:solidFill>
          </p:spPr>
          <p:txBody>
            <a:bodyPr wrap="none" rtlCol="0">
              <a:spAutoFit/>
            </a:bodyPr>
            <a:lstStyle/>
            <a:p>
              <a:pPr algn="ctr"/>
              <a:r>
                <a:rPr lang="en-US" sz="1100" b="1" dirty="0">
                  <a:solidFill>
                    <a:schemeClr val="tx2">
                      <a:lumMod val="65000"/>
                      <a:lumOff val="35000"/>
                    </a:schemeClr>
                  </a:solidFill>
                </a:rPr>
                <a:t>Business</a:t>
              </a:r>
            </a:p>
            <a:p>
              <a:pPr algn="ctr"/>
              <a:r>
                <a:rPr lang="en-US" sz="1100" b="1" dirty="0">
                  <a:solidFill>
                    <a:schemeClr val="tx2">
                      <a:lumMod val="65000"/>
                      <a:lumOff val="35000"/>
                    </a:schemeClr>
                  </a:solidFill>
                </a:rPr>
                <a:t>Owners</a:t>
              </a:r>
            </a:p>
          </p:txBody>
        </p:sp>
        <p:sp>
          <p:nvSpPr>
            <p:cNvPr id="37" name="Oval 36">
              <a:extLst>
                <a:ext uri="{FF2B5EF4-FFF2-40B4-BE49-F238E27FC236}">
                  <a16:creationId xmlns:a16="http://schemas.microsoft.com/office/drawing/2014/main" id="{5CAE1073-99A7-E04E-A492-E6F3DA994B51}"/>
                </a:ext>
              </a:extLst>
            </p:cNvPr>
            <p:cNvSpPr/>
            <p:nvPr/>
          </p:nvSpPr>
          <p:spPr bwMode="auto">
            <a:xfrm>
              <a:off x="4052339" y="3765042"/>
              <a:ext cx="219387" cy="216461"/>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cxnSp>
          <p:nvCxnSpPr>
            <p:cNvPr id="38" name="Straight Connector 37">
              <a:extLst>
                <a:ext uri="{FF2B5EF4-FFF2-40B4-BE49-F238E27FC236}">
                  <a16:creationId xmlns:a16="http://schemas.microsoft.com/office/drawing/2014/main" id="{25975B8A-7D16-6F4B-984E-BEE19EB43D4B}"/>
                </a:ext>
              </a:extLst>
            </p:cNvPr>
            <p:cNvCxnSpPr>
              <a:cxnSpLocks/>
            </p:cNvCxnSpPr>
            <p:nvPr/>
          </p:nvCxnSpPr>
          <p:spPr bwMode="auto">
            <a:xfrm>
              <a:off x="3665725" y="3878671"/>
              <a:ext cx="358588" cy="0"/>
            </a:xfrm>
            <a:prstGeom prst="line">
              <a:avLst/>
            </a:prstGeom>
            <a:solidFill>
              <a:schemeClr val="accent1"/>
            </a:solidFill>
            <a:ln w="28575" cap="flat" cmpd="sng" algn="ctr">
              <a:solidFill>
                <a:schemeClr val="bg2">
                  <a:lumMod val="90000"/>
                </a:schemeClr>
              </a:solidFill>
              <a:prstDash val="solid"/>
              <a:round/>
              <a:headEnd type="none" w="med" len="med"/>
              <a:tailEnd type="none" w="med" len="med"/>
            </a:ln>
            <a:effectLst/>
          </p:spPr>
        </p:cxnSp>
      </p:grpSp>
      <p:sp>
        <p:nvSpPr>
          <p:cNvPr id="20" name="Rectangle 19">
            <a:extLst>
              <a:ext uri="{FF2B5EF4-FFF2-40B4-BE49-F238E27FC236}">
                <a16:creationId xmlns:a16="http://schemas.microsoft.com/office/drawing/2014/main" id="{F2193ED3-0B97-EA4F-A328-63FFB555D9CF}"/>
              </a:ext>
            </a:extLst>
          </p:cNvPr>
          <p:cNvSpPr/>
          <p:nvPr/>
        </p:nvSpPr>
        <p:spPr>
          <a:xfrm>
            <a:off x="4555677" y="3552267"/>
            <a:ext cx="3596947" cy="338554"/>
          </a:xfrm>
          <a:prstGeom prst="rect">
            <a:avLst/>
          </a:prstGeom>
        </p:spPr>
        <p:txBody>
          <a:bodyPr wrap="none">
            <a:spAutoFit/>
          </a:bodyPr>
          <a:lstStyle/>
          <a:p>
            <a:r>
              <a:rPr lang="en-US" sz="1600" dirty="0"/>
              <a:t>Realize Portfolio Vision through Epics</a:t>
            </a:r>
          </a:p>
        </p:txBody>
      </p:sp>
      <p:sp>
        <p:nvSpPr>
          <p:cNvPr id="57" name="Slide Number Placeholder 1">
            <a:extLst>
              <a:ext uri="{FF2B5EF4-FFF2-40B4-BE49-F238E27FC236}">
                <a16:creationId xmlns:a16="http://schemas.microsoft.com/office/drawing/2014/main" id="{D56AD223-AEA0-4001-B11B-7A5EAD6011FD}"/>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12</a:t>
            </a:fld>
            <a:endParaRPr lang="en-US" sz="1200" dirty="0"/>
          </a:p>
        </p:txBody>
      </p:sp>
    </p:spTree>
    <p:extLst>
      <p:ext uri="{BB962C8B-B14F-4D97-AF65-F5344CB8AC3E}">
        <p14:creationId xmlns:p14="http://schemas.microsoft.com/office/powerpoint/2010/main" val="227886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9C5AFC84-73EB-D74D-A1A0-CDB464F94A6B}"/>
              </a:ext>
            </a:extLst>
          </p:cNvPr>
          <p:cNvCxnSpPr>
            <a:cxnSpLocks/>
          </p:cNvCxnSpPr>
          <p:nvPr/>
        </p:nvCxnSpPr>
        <p:spPr>
          <a:xfrm flipV="1">
            <a:off x="6619833" y="4203783"/>
            <a:ext cx="1867185" cy="1"/>
          </a:xfrm>
          <a:prstGeom prst="straightConnector1">
            <a:avLst/>
          </a:prstGeom>
          <a:ln w="857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006441-42A9-BF44-BBE2-938BBA0E658C}"/>
              </a:ext>
            </a:extLst>
          </p:cNvPr>
          <p:cNvSpPr>
            <a:spLocks noGrp="1"/>
          </p:cNvSpPr>
          <p:nvPr>
            <p:ph type="title"/>
          </p:nvPr>
        </p:nvSpPr>
        <p:spPr/>
        <p:txBody>
          <a:bodyPr/>
          <a:lstStyle/>
          <a:p>
            <a:r>
              <a:rPr lang="en-US" dirty="0"/>
              <a:t>Elements of Enterprise strategy formulation</a:t>
            </a:r>
          </a:p>
        </p:txBody>
      </p:sp>
      <p:sp>
        <p:nvSpPr>
          <p:cNvPr id="4" name="Arc 3">
            <a:extLst>
              <a:ext uri="{FF2B5EF4-FFF2-40B4-BE49-F238E27FC236}">
                <a16:creationId xmlns:a16="http://schemas.microsoft.com/office/drawing/2014/main" id="{51C613CA-2E41-9046-9CBB-413A3170E5A4}"/>
              </a:ext>
            </a:extLst>
          </p:cNvPr>
          <p:cNvSpPr/>
          <p:nvPr/>
        </p:nvSpPr>
        <p:spPr>
          <a:xfrm>
            <a:off x="4053106" y="2640910"/>
            <a:ext cx="843148" cy="570016"/>
          </a:xfrm>
          <a:prstGeom prst="arc">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5" name="TextBox 4">
            <a:extLst>
              <a:ext uri="{FF2B5EF4-FFF2-40B4-BE49-F238E27FC236}">
                <a16:creationId xmlns:a16="http://schemas.microsoft.com/office/drawing/2014/main" id="{04DDE914-4113-D44B-8679-0291BC74B22C}"/>
              </a:ext>
            </a:extLst>
          </p:cNvPr>
          <p:cNvSpPr txBox="1"/>
          <p:nvPr/>
        </p:nvSpPr>
        <p:spPr>
          <a:xfrm>
            <a:off x="2732771" y="1810540"/>
            <a:ext cx="1944914" cy="923330"/>
          </a:xfrm>
          <a:prstGeom prst="rect">
            <a:avLst/>
          </a:prstGeom>
          <a:noFill/>
        </p:spPr>
        <p:txBody>
          <a:bodyPr wrap="square" rtlCol="0">
            <a:spAutoFit/>
          </a:bodyPr>
          <a:lstStyle/>
          <a:p>
            <a:pPr marL="285750" indent="-168275">
              <a:buFont typeface="Arial" panose="020B0604020202020204" pitchFamily="34" charset="0"/>
              <a:buChar char="•"/>
            </a:pPr>
            <a:r>
              <a:rPr lang="en-US" dirty="0"/>
              <a:t>Vision</a:t>
            </a:r>
          </a:p>
          <a:p>
            <a:pPr marL="285750" indent="-168275">
              <a:buFont typeface="Arial" panose="020B0604020202020204" pitchFamily="34" charset="0"/>
              <a:buChar char="•"/>
            </a:pPr>
            <a:r>
              <a:rPr lang="en-US" dirty="0"/>
              <a:t>Mission</a:t>
            </a:r>
          </a:p>
          <a:p>
            <a:pPr marL="285750" indent="-168275">
              <a:buFont typeface="Arial" panose="020B0604020202020204" pitchFamily="34" charset="0"/>
              <a:buChar char="•"/>
            </a:pPr>
            <a:r>
              <a:rPr lang="en-US" dirty="0"/>
              <a:t>Core values</a:t>
            </a:r>
            <a:endParaRPr lang="en-US" sz="2000" dirty="0"/>
          </a:p>
        </p:txBody>
      </p:sp>
      <p:sp>
        <p:nvSpPr>
          <p:cNvPr id="6" name="Arc 5">
            <a:extLst>
              <a:ext uri="{FF2B5EF4-FFF2-40B4-BE49-F238E27FC236}">
                <a16:creationId xmlns:a16="http://schemas.microsoft.com/office/drawing/2014/main" id="{6116A07E-3E44-AC41-8089-AAA89D5C6A39}"/>
              </a:ext>
            </a:extLst>
          </p:cNvPr>
          <p:cNvSpPr/>
          <p:nvPr/>
        </p:nvSpPr>
        <p:spPr>
          <a:xfrm rot="15884027">
            <a:off x="6244228" y="1370753"/>
            <a:ext cx="2060286" cy="2640350"/>
          </a:xfrm>
          <a:prstGeom prst="arc">
            <a:avLst>
              <a:gd name="adj1" fmla="val 16200000"/>
              <a:gd name="adj2" fmla="val 1744482"/>
            </a:avLst>
          </a:prstGeom>
          <a:ln w="571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7" name="Arc 6">
            <a:extLst>
              <a:ext uri="{FF2B5EF4-FFF2-40B4-BE49-F238E27FC236}">
                <a16:creationId xmlns:a16="http://schemas.microsoft.com/office/drawing/2014/main" id="{3700E68A-7932-E144-B28E-55A9944F6B5C}"/>
              </a:ext>
            </a:extLst>
          </p:cNvPr>
          <p:cNvSpPr/>
          <p:nvPr/>
        </p:nvSpPr>
        <p:spPr>
          <a:xfrm rot="7684839">
            <a:off x="4179825" y="4664477"/>
            <a:ext cx="755265" cy="279410"/>
          </a:xfrm>
          <a:prstGeom prst="arc">
            <a:avLst>
              <a:gd name="adj1" fmla="val 13067795"/>
              <a:gd name="adj2" fmla="val 21473982"/>
            </a:avLst>
          </a:prstGeom>
          <a:ln w="571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0D27F602-F4C0-D04F-BA67-3BF518882954}"/>
              </a:ext>
            </a:extLst>
          </p:cNvPr>
          <p:cNvSpPr txBox="1"/>
          <p:nvPr/>
        </p:nvSpPr>
        <p:spPr>
          <a:xfrm>
            <a:off x="2180996" y="4272839"/>
            <a:ext cx="1626533" cy="646331"/>
          </a:xfrm>
          <a:prstGeom prst="rect">
            <a:avLst/>
          </a:prstGeom>
          <a:noFill/>
        </p:spPr>
        <p:txBody>
          <a:bodyPr wrap="square" rtlCol="0">
            <a:spAutoFit/>
          </a:bodyPr>
          <a:lstStyle/>
          <a:p>
            <a:r>
              <a:rPr lang="en-US" dirty="0"/>
              <a:t>Distinctive competence</a:t>
            </a:r>
          </a:p>
        </p:txBody>
      </p:sp>
      <p:sp>
        <p:nvSpPr>
          <p:cNvPr id="9" name="Arc 8">
            <a:extLst>
              <a:ext uri="{FF2B5EF4-FFF2-40B4-BE49-F238E27FC236}">
                <a16:creationId xmlns:a16="http://schemas.microsoft.com/office/drawing/2014/main" id="{4B5F8C5E-70E6-5B41-8C6A-E2AFA062D354}"/>
              </a:ext>
            </a:extLst>
          </p:cNvPr>
          <p:cNvSpPr/>
          <p:nvPr/>
        </p:nvSpPr>
        <p:spPr>
          <a:xfrm rot="6760760">
            <a:off x="3325482" y="3822184"/>
            <a:ext cx="843148" cy="570016"/>
          </a:xfrm>
          <a:prstGeom prst="arc">
            <a:avLst/>
          </a:prstGeom>
          <a:ln w="571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 name="TextBox 10">
            <a:extLst>
              <a:ext uri="{FF2B5EF4-FFF2-40B4-BE49-F238E27FC236}">
                <a16:creationId xmlns:a16="http://schemas.microsoft.com/office/drawing/2014/main" id="{62181FAC-25E0-0848-8EC4-EC8F410333F2}"/>
              </a:ext>
            </a:extLst>
          </p:cNvPr>
          <p:cNvSpPr txBox="1"/>
          <p:nvPr/>
        </p:nvSpPr>
        <p:spPr>
          <a:xfrm>
            <a:off x="3545573" y="5139292"/>
            <a:ext cx="1233809" cy="646331"/>
          </a:xfrm>
          <a:prstGeom prst="rect">
            <a:avLst/>
          </a:prstGeom>
          <a:noFill/>
        </p:spPr>
        <p:txBody>
          <a:bodyPr wrap="square" rtlCol="0">
            <a:spAutoFit/>
          </a:bodyPr>
          <a:lstStyle/>
          <a:p>
            <a:pPr algn="ctr"/>
            <a:r>
              <a:rPr lang="en-US" dirty="0"/>
              <a:t>Financial goals</a:t>
            </a:r>
          </a:p>
        </p:txBody>
      </p:sp>
      <p:sp>
        <p:nvSpPr>
          <p:cNvPr id="13" name="TextBox 12">
            <a:extLst>
              <a:ext uri="{FF2B5EF4-FFF2-40B4-BE49-F238E27FC236}">
                <a16:creationId xmlns:a16="http://schemas.microsoft.com/office/drawing/2014/main" id="{53117CD3-7171-1A47-BF82-A90E0CCD9FC0}"/>
              </a:ext>
            </a:extLst>
          </p:cNvPr>
          <p:cNvSpPr txBox="1"/>
          <p:nvPr/>
        </p:nvSpPr>
        <p:spPr>
          <a:xfrm>
            <a:off x="9110481" y="3925628"/>
            <a:ext cx="1265685" cy="646331"/>
          </a:xfrm>
          <a:prstGeom prst="rect">
            <a:avLst/>
          </a:prstGeom>
          <a:noFill/>
        </p:spPr>
        <p:txBody>
          <a:bodyPr wrap="square" rtlCol="0">
            <a:spAutoFit/>
          </a:bodyPr>
          <a:lstStyle/>
          <a:p>
            <a:r>
              <a:rPr lang="en-US" dirty="0"/>
              <a:t>Strategic Themes</a:t>
            </a:r>
          </a:p>
        </p:txBody>
      </p:sp>
      <p:sp>
        <p:nvSpPr>
          <p:cNvPr id="14" name="TextBox 13">
            <a:extLst>
              <a:ext uri="{FF2B5EF4-FFF2-40B4-BE49-F238E27FC236}">
                <a16:creationId xmlns:a16="http://schemas.microsoft.com/office/drawing/2014/main" id="{2F715585-FD9B-3545-BA26-859965227166}"/>
              </a:ext>
            </a:extLst>
          </p:cNvPr>
          <p:cNvSpPr txBox="1"/>
          <p:nvPr/>
        </p:nvSpPr>
        <p:spPr>
          <a:xfrm>
            <a:off x="1556341" y="3137587"/>
            <a:ext cx="1492986" cy="923330"/>
          </a:xfrm>
          <a:prstGeom prst="rect">
            <a:avLst/>
          </a:prstGeom>
          <a:noFill/>
        </p:spPr>
        <p:txBody>
          <a:bodyPr wrap="square" rtlCol="0">
            <a:spAutoFit/>
          </a:bodyPr>
          <a:lstStyle/>
          <a:p>
            <a:pPr marL="117475"/>
            <a:r>
              <a:rPr lang="en-US" dirty="0"/>
              <a:t>Enterprise </a:t>
            </a:r>
          </a:p>
          <a:p>
            <a:pPr marL="117475"/>
            <a:r>
              <a:rPr lang="en-US" dirty="0"/>
              <a:t>business drivers</a:t>
            </a:r>
          </a:p>
        </p:txBody>
      </p:sp>
      <p:sp>
        <p:nvSpPr>
          <p:cNvPr id="15" name="TextBox 14">
            <a:extLst>
              <a:ext uri="{FF2B5EF4-FFF2-40B4-BE49-F238E27FC236}">
                <a16:creationId xmlns:a16="http://schemas.microsoft.com/office/drawing/2014/main" id="{FF349FDD-AB6A-054B-A94A-6E2000CC0307}"/>
              </a:ext>
            </a:extLst>
          </p:cNvPr>
          <p:cNvSpPr txBox="1"/>
          <p:nvPr/>
        </p:nvSpPr>
        <p:spPr>
          <a:xfrm>
            <a:off x="5124205" y="5226376"/>
            <a:ext cx="1610413" cy="646331"/>
          </a:xfrm>
          <a:prstGeom prst="rect">
            <a:avLst/>
          </a:prstGeom>
          <a:noFill/>
        </p:spPr>
        <p:txBody>
          <a:bodyPr wrap="square" rtlCol="0">
            <a:spAutoFit/>
          </a:bodyPr>
          <a:lstStyle/>
          <a:p>
            <a:r>
              <a:rPr lang="en-US" dirty="0"/>
              <a:t>Competitive environment</a:t>
            </a:r>
          </a:p>
        </p:txBody>
      </p:sp>
      <p:cxnSp>
        <p:nvCxnSpPr>
          <p:cNvPr id="16" name="Straight Arrow Connector 15">
            <a:extLst>
              <a:ext uri="{FF2B5EF4-FFF2-40B4-BE49-F238E27FC236}">
                <a16:creationId xmlns:a16="http://schemas.microsoft.com/office/drawing/2014/main" id="{9FF80B74-6B3E-5F46-92CA-D53B6CD80776}"/>
              </a:ext>
            </a:extLst>
          </p:cNvPr>
          <p:cNvCxnSpPr/>
          <p:nvPr/>
        </p:nvCxnSpPr>
        <p:spPr>
          <a:xfrm>
            <a:off x="3408623" y="3608323"/>
            <a:ext cx="59321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17910F-0DF1-4E42-AE31-B3D96E6F5550}"/>
              </a:ext>
            </a:extLst>
          </p:cNvPr>
          <p:cNvCxnSpPr>
            <a:cxnSpLocks/>
          </p:cNvCxnSpPr>
          <p:nvPr/>
        </p:nvCxnSpPr>
        <p:spPr>
          <a:xfrm flipV="1">
            <a:off x="5818719" y="4752519"/>
            <a:ext cx="0" cy="4891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542D50-DC23-DD4C-A543-99EEF96E01BF}"/>
              </a:ext>
            </a:extLst>
          </p:cNvPr>
          <p:cNvSpPr txBox="1"/>
          <p:nvPr/>
        </p:nvSpPr>
        <p:spPr>
          <a:xfrm>
            <a:off x="9024931" y="3137587"/>
            <a:ext cx="1351235" cy="646331"/>
          </a:xfrm>
          <a:prstGeom prst="rect">
            <a:avLst/>
          </a:prstGeom>
          <a:solidFill>
            <a:schemeClr val="bg1"/>
          </a:solidFill>
        </p:spPr>
        <p:txBody>
          <a:bodyPr wrap="square" rtlCol="0">
            <a:spAutoFit/>
          </a:bodyPr>
          <a:lstStyle/>
          <a:p>
            <a:r>
              <a:rPr lang="en-US" dirty="0"/>
              <a:t>Portfolio budgets</a:t>
            </a:r>
          </a:p>
        </p:txBody>
      </p:sp>
      <p:sp>
        <p:nvSpPr>
          <p:cNvPr id="23" name="TextBox 22">
            <a:extLst>
              <a:ext uri="{FF2B5EF4-FFF2-40B4-BE49-F238E27FC236}">
                <a16:creationId xmlns:a16="http://schemas.microsoft.com/office/drawing/2014/main" id="{72962EB1-F1E4-6043-8155-9E22C5491658}"/>
              </a:ext>
            </a:extLst>
          </p:cNvPr>
          <p:cNvSpPr txBox="1"/>
          <p:nvPr/>
        </p:nvSpPr>
        <p:spPr>
          <a:xfrm>
            <a:off x="7625148" y="1658405"/>
            <a:ext cx="1164331" cy="646331"/>
          </a:xfrm>
          <a:prstGeom prst="rect">
            <a:avLst/>
          </a:prstGeom>
          <a:noFill/>
        </p:spPr>
        <p:txBody>
          <a:bodyPr wrap="square" rtlCol="0">
            <a:spAutoFit/>
          </a:bodyPr>
          <a:lstStyle/>
          <a:p>
            <a:pPr algn="ctr"/>
            <a:r>
              <a:rPr lang="en-US" dirty="0"/>
              <a:t>Portfolio context</a:t>
            </a:r>
          </a:p>
        </p:txBody>
      </p:sp>
      <p:grpSp>
        <p:nvGrpSpPr>
          <p:cNvPr id="24" name="Group 23">
            <a:extLst>
              <a:ext uri="{FF2B5EF4-FFF2-40B4-BE49-F238E27FC236}">
                <a16:creationId xmlns:a16="http://schemas.microsoft.com/office/drawing/2014/main" id="{C1008B91-994F-5D42-B57E-56E0D010FCD8}"/>
              </a:ext>
            </a:extLst>
          </p:cNvPr>
          <p:cNvGrpSpPr/>
          <p:nvPr/>
        </p:nvGrpSpPr>
        <p:grpSpPr>
          <a:xfrm>
            <a:off x="2904902" y="3199586"/>
            <a:ext cx="336256" cy="825875"/>
            <a:chOff x="2867947" y="3463794"/>
            <a:chExt cx="336256" cy="825875"/>
          </a:xfrm>
        </p:grpSpPr>
        <p:pic>
          <p:nvPicPr>
            <p:cNvPr id="25" name="Picture 24">
              <a:extLst>
                <a:ext uri="{FF2B5EF4-FFF2-40B4-BE49-F238E27FC236}">
                  <a16:creationId xmlns:a16="http://schemas.microsoft.com/office/drawing/2014/main" id="{9A158FF4-640D-144E-87E6-215939B8CD69}"/>
                </a:ext>
              </a:extLst>
            </p:cNvPr>
            <p:cNvPicPr>
              <a:picLocks noChangeAspect="1"/>
            </p:cNvPicPr>
            <p:nvPr/>
          </p:nvPicPr>
          <p:blipFill>
            <a:blip r:embed="rId3">
              <a:grayscl/>
            </a:blip>
            <a:stretch>
              <a:fillRect/>
            </a:stretch>
          </p:blipFill>
          <p:spPr>
            <a:xfrm>
              <a:off x="2944873" y="3494577"/>
              <a:ext cx="224800" cy="769053"/>
            </a:xfrm>
            <a:prstGeom prst="rect">
              <a:avLst/>
            </a:prstGeom>
          </p:spPr>
        </p:pic>
        <p:sp>
          <p:nvSpPr>
            <p:cNvPr id="26" name="Oval 25">
              <a:extLst>
                <a:ext uri="{FF2B5EF4-FFF2-40B4-BE49-F238E27FC236}">
                  <a16:creationId xmlns:a16="http://schemas.microsoft.com/office/drawing/2014/main" id="{4672F580-52BF-5749-8583-565761AFC067}"/>
                </a:ext>
              </a:extLst>
            </p:cNvPr>
            <p:cNvSpPr>
              <a:spLocks noChangeAspect="1"/>
            </p:cNvSpPr>
            <p:nvPr/>
          </p:nvSpPr>
          <p:spPr bwMode="auto">
            <a:xfrm>
              <a:off x="3112763" y="3463794"/>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sp>
          <p:nvSpPr>
            <p:cNvPr id="27" name="Oval 26">
              <a:extLst>
                <a:ext uri="{FF2B5EF4-FFF2-40B4-BE49-F238E27FC236}">
                  <a16:creationId xmlns:a16="http://schemas.microsoft.com/office/drawing/2014/main" id="{792684C7-F5B8-7D47-A4BF-A9453C1242E2}"/>
                </a:ext>
              </a:extLst>
            </p:cNvPr>
            <p:cNvSpPr>
              <a:spLocks noChangeAspect="1"/>
            </p:cNvSpPr>
            <p:nvPr/>
          </p:nvSpPr>
          <p:spPr bwMode="auto">
            <a:xfrm>
              <a:off x="3112763" y="4198229"/>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cxnSp>
          <p:nvCxnSpPr>
            <p:cNvPr id="28" name="Straight Arrow Connector 27">
              <a:extLst>
                <a:ext uri="{FF2B5EF4-FFF2-40B4-BE49-F238E27FC236}">
                  <a16:creationId xmlns:a16="http://schemas.microsoft.com/office/drawing/2014/main" id="{63B9ED79-5B16-A24A-90C5-9ACE41018BB7}"/>
                </a:ext>
              </a:extLst>
            </p:cNvPr>
            <p:cNvCxnSpPr/>
            <p:nvPr/>
          </p:nvCxnSpPr>
          <p:spPr>
            <a:xfrm>
              <a:off x="2867947" y="3873328"/>
              <a:ext cx="274320" cy="0"/>
            </a:xfrm>
            <a:prstGeom prst="straightConnector1">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F71C00C-5FB3-D948-9E16-C52445A33A65}"/>
                </a:ext>
              </a:extLst>
            </p:cNvPr>
            <p:cNvSpPr>
              <a:spLocks noChangeAspect="1"/>
            </p:cNvSpPr>
            <p:nvPr/>
          </p:nvSpPr>
          <p:spPr bwMode="auto">
            <a:xfrm>
              <a:off x="3112763" y="3826817"/>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grpSp>
      <p:pic>
        <p:nvPicPr>
          <p:cNvPr id="37" name="Picture 36">
            <a:extLst>
              <a:ext uri="{FF2B5EF4-FFF2-40B4-BE49-F238E27FC236}">
                <a16:creationId xmlns:a16="http://schemas.microsoft.com/office/drawing/2014/main" id="{C8BE6E7E-913B-8F4B-85D6-E51F1CB83098}"/>
              </a:ext>
            </a:extLst>
          </p:cNvPr>
          <p:cNvPicPr>
            <a:picLocks noChangeAspect="1"/>
          </p:cNvPicPr>
          <p:nvPr/>
        </p:nvPicPr>
        <p:blipFill rotWithShape="1">
          <a:blip r:embed="rId4">
            <a:alphaModFix amt="86000"/>
          </a:blip>
          <a:srcRect l="22310" t="88769" r="67689"/>
          <a:stretch/>
        </p:blipFill>
        <p:spPr>
          <a:xfrm>
            <a:off x="2997695" y="5309876"/>
            <a:ext cx="754744" cy="467820"/>
          </a:xfrm>
          <a:prstGeom prst="rect">
            <a:avLst/>
          </a:prstGeom>
        </p:spPr>
      </p:pic>
      <p:sp>
        <p:nvSpPr>
          <p:cNvPr id="39" name="TextBox 38">
            <a:extLst>
              <a:ext uri="{FF2B5EF4-FFF2-40B4-BE49-F238E27FC236}">
                <a16:creationId xmlns:a16="http://schemas.microsoft.com/office/drawing/2014/main" id="{5B9AEFE4-0FBB-5043-9D86-56BF692FFE91}"/>
              </a:ext>
            </a:extLst>
          </p:cNvPr>
          <p:cNvSpPr txBox="1"/>
          <p:nvPr/>
        </p:nvSpPr>
        <p:spPr>
          <a:xfrm>
            <a:off x="8992231" y="1258118"/>
            <a:ext cx="2557787" cy="1154675"/>
          </a:xfrm>
          <a:prstGeom prst="rect">
            <a:avLst/>
          </a:prstGeom>
          <a:noFill/>
        </p:spPr>
        <p:txBody>
          <a:bodyPr wrap="square" rtlCol="0">
            <a:spAutoFit/>
          </a:bodyPr>
          <a:lstStyle/>
          <a:p>
            <a:pPr marL="117475">
              <a:lnSpc>
                <a:spcPct val="150000"/>
              </a:lnSpc>
            </a:pPr>
            <a:r>
              <a:rPr lang="en-US" sz="1600" dirty="0"/>
              <a:t>KPIs</a:t>
            </a:r>
          </a:p>
          <a:p>
            <a:pPr marL="117475">
              <a:lnSpc>
                <a:spcPct val="150000"/>
              </a:lnSpc>
            </a:pPr>
            <a:r>
              <a:rPr lang="en-US" sz="1600" dirty="0"/>
              <a:t>Qualitative data</a:t>
            </a:r>
          </a:p>
          <a:p>
            <a:pPr marL="117475">
              <a:lnSpc>
                <a:spcPct val="150000"/>
              </a:lnSpc>
            </a:pPr>
            <a:r>
              <a:rPr lang="en-US" sz="1600" dirty="0"/>
              <a:t>Lean Budget Guardrails</a:t>
            </a:r>
          </a:p>
        </p:txBody>
      </p:sp>
      <p:grpSp>
        <p:nvGrpSpPr>
          <p:cNvPr id="44" name="Group 43">
            <a:extLst>
              <a:ext uri="{FF2B5EF4-FFF2-40B4-BE49-F238E27FC236}">
                <a16:creationId xmlns:a16="http://schemas.microsoft.com/office/drawing/2014/main" id="{C7E4558B-E397-8F4E-8975-D7D420FDCDAF}"/>
              </a:ext>
            </a:extLst>
          </p:cNvPr>
          <p:cNvGrpSpPr/>
          <p:nvPr/>
        </p:nvGrpSpPr>
        <p:grpSpPr>
          <a:xfrm>
            <a:off x="8717911" y="1454126"/>
            <a:ext cx="336256" cy="825875"/>
            <a:chOff x="2867947" y="3463794"/>
            <a:chExt cx="336256" cy="825875"/>
          </a:xfrm>
        </p:grpSpPr>
        <p:pic>
          <p:nvPicPr>
            <p:cNvPr id="45" name="Picture 44">
              <a:extLst>
                <a:ext uri="{FF2B5EF4-FFF2-40B4-BE49-F238E27FC236}">
                  <a16:creationId xmlns:a16="http://schemas.microsoft.com/office/drawing/2014/main" id="{8DCD31FD-BB56-4D4B-B8B8-E51A02600785}"/>
                </a:ext>
              </a:extLst>
            </p:cNvPr>
            <p:cNvPicPr>
              <a:picLocks noChangeAspect="1"/>
            </p:cNvPicPr>
            <p:nvPr/>
          </p:nvPicPr>
          <p:blipFill>
            <a:blip r:embed="rId3">
              <a:grayscl/>
            </a:blip>
            <a:stretch>
              <a:fillRect/>
            </a:stretch>
          </p:blipFill>
          <p:spPr>
            <a:xfrm>
              <a:off x="2944873" y="3494577"/>
              <a:ext cx="224800" cy="769053"/>
            </a:xfrm>
            <a:prstGeom prst="rect">
              <a:avLst/>
            </a:prstGeom>
          </p:spPr>
        </p:pic>
        <p:sp>
          <p:nvSpPr>
            <p:cNvPr id="46" name="Oval 45">
              <a:extLst>
                <a:ext uri="{FF2B5EF4-FFF2-40B4-BE49-F238E27FC236}">
                  <a16:creationId xmlns:a16="http://schemas.microsoft.com/office/drawing/2014/main" id="{9BE35196-E020-B043-8505-C64D39DAACE0}"/>
                </a:ext>
              </a:extLst>
            </p:cNvPr>
            <p:cNvSpPr>
              <a:spLocks noChangeAspect="1"/>
            </p:cNvSpPr>
            <p:nvPr/>
          </p:nvSpPr>
          <p:spPr bwMode="auto">
            <a:xfrm>
              <a:off x="3112763" y="3463794"/>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sp>
          <p:nvSpPr>
            <p:cNvPr id="47" name="Oval 46">
              <a:extLst>
                <a:ext uri="{FF2B5EF4-FFF2-40B4-BE49-F238E27FC236}">
                  <a16:creationId xmlns:a16="http://schemas.microsoft.com/office/drawing/2014/main" id="{13315317-0953-344E-BF3A-E5B812A41773}"/>
                </a:ext>
              </a:extLst>
            </p:cNvPr>
            <p:cNvSpPr>
              <a:spLocks noChangeAspect="1"/>
            </p:cNvSpPr>
            <p:nvPr/>
          </p:nvSpPr>
          <p:spPr bwMode="auto">
            <a:xfrm>
              <a:off x="3112763" y="4198229"/>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cxnSp>
          <p:nvCxnSpPr>
            <p:cNvPr id="48" name="Straight Arrow Connector 47">
              <a:extLst>
                <a:ext uri="{FF2B5EF4-FFF2-40B4-BE49-F238E27FC236}">
                  <a16:creationId xmlns:a16="http://schemas.microsoft.com/office/drawing/2014/main" id="{2FBCF3DE-0248-814A-BE35-168CE09671E3}"/>
                </a:ext>
              </a:extLst>
            </p:cNvPr>
            <p:cNvCxnSpPr/>
            <p:nvPr/>
          </p:nvCxnSpPr>
          <p:spPr>
            <a:xfrm>
              <a:off x="2867947" y="3873328"/>
              <a:ext cx="274320" cy="0"/>
            </a:xfrm>
            <a:prstGeom prst="straightConnector1">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872C6D2-C7A2-D14A-A4AE-AD3EAF3EE66D}"/>
                </a:ext>
              </a:extLst>
            </p:cNvPr>
            <p:cNvSpPr>
              <a:spLocks noChangeAspect="1"/>
            </p:cNvSpPr>
            <p:nvPr/>
          </p:nvSpPr>
          <p:spPr bwMode="auto">
            <a:xfrm>
              <a:off x="3112763" y="3826817"/>
              <a:ext cx="91440" cy="91440"/>
            </a:xfrm>
            <a:prstGeom prst="ellipse">
              <a:avLst/>
            </a:prstGeom>
            <a:solidFill>
              <a:srgbClr val="8A898A"/>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grpSp>
      <p:pic>
        <p:nvPicPr>
          <p:cNvPr id="50" name="Picture 49">
            <a:extLst>
              <a:ext uri="{FF2B5EF4-FFF2-40B4-BE49-F238E27FC236}">
                <a16:creationId xmlns:a16="http://schemas.microsoft.com/office/drawing/2014/main" id="{0F7E3A49-432A-A84F-A6AF-3CBFDC1F59E5}"/>
              </a:ext>
            </a:extLst>
          </p:cNvPr>
          <p:cNvPicPr>
            <a:picLocks noChangeAspect="1"/>
          </p:cNvPicPr>
          <p:nvPr/>
        </p:nvPicPr>
        <p:blipFill>
          <a:blip r:embed="rId5">
            <a:duotone>
              <a:schemeClr val="accent5">
                <a:shade val="45000"/>
                <a:satMod val="135000"/>
              </a:schemeClr>
              <a:prstClr val="white"/>
            </a:duotone>
          </a:blip>
          <a:stretch>
            <a:fillRect/>
          </a:stretch>
        </p:blipFill>
        <p:spPr>
          <a:xfrm>
            <a:off x="8019433" y="1239965"/>
            <a:ext cx="423527" cy="431831"/>
          </a:xfrm>
          <a:prstGeom prst="rect">
            <a:avLst/>
          </a:prstGeom>
        </p:spPr>
      </p:pic>
      <p:cxnSp>
        <p:nvCxnSpPr>
          <p:cNvPr id="53" name="Straight Arrow Connector 52">
            <a:extLst>
              <a:ext uri="{FF2B5EF4-FFF2-40B4-BE49-F238E27FC236}">
                <a16:creationId xmlns:a16="http://schemas.microsoft.com/office/drawing/2014/main" id="{C415D1A8-F25F-774C-8220-07FB712749DB}"/>
              </a:ext>
            </a:extLst>
          </p:cNvPr>
          <p:cNvCxnSpPr>
            <a:cxnSpLocks/>
          </p:cNvCxnSpPr>
          <p:nvPr/>
        </p:nvCxnSpPr>
        <p:spPr>
          <a:xfrm flipV="1">
            <a:off x="6627090" y="3441785"/>
            <a:ext cx="1867185" cy="1"/>
          </a:xfrm>
          <a:prstGeom prst="straightConnector1">
            <a:avLst/>
          </a:prstGeom>
          <a:ln w="857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9BF8A97-A0B1-4646-9528-C86E075639A3}"/>
              </a:ext>
            </a:extLst>
          </p:cNvPr>
          <p:cNvSpPr/>
          <p:nvPr/>
        </p:nvSpPr>
        <p:spPr>
          <a:xfrm>
            <a:off x="4009696" y="2884653"/>
            <a:ext cx="3363703" cy="1762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Enterprise Strategy</a:t>
            </a:r>
          </a:p>
          <a:p>
            <a:pPr algn="ctr"/>
            <a:r>
              <a:rPr lang="en-US" sz="2400" b="1" dirty="0">
                <a:latin typeface="Arial" panose="020B0604020202020204" pitchFamily="34" charset="0"/>
                <a:cs typeface="Arial" panose="020B0604020202020204" pitchFamily="34" charset="0"/>
              </a:rPr>
              <a:t>Formulation</a:t>
            </a:r>
          </a:p>
        </p:txBody>
      </p:sp>
      <p:pic>
        <p:nvPicPr>
          <p:cNvPr id="64" name="Picture 63">
            <a:extLst>
              <a:ext uri="{FF2B5EF4-FFF2-40B4-BE49-F238E27FC236}">
                <a16:creationId xmlns:a16="http://schemas.microsoft.com/office/drawing/2014/main" id="{DA2DCC2C-F9DB-764E-ADB0-1C817EC3DFAC}"/>
              </a:ext>
            </a:extLst>
          </p:cNvPr>
          <p:cNvPicPr>
            <a:picLocks noChangeAspect="1"/>
          </p:cNvPicPr>
          <p:nvPr/>
        </p:nvPicPr>
        <p:blipFill rotWithShape="1">
          <a:blip r:embed="rId4">
            <a:alphaModFix amt="86000"/>
          </a:blip>
          <a:srcRect l="78623" t="34784" r="14132" b="52651"/>
          <a:stretch/>
        </p:blipFill>
        <p:spPr>
          <a:xfrm>
            <a:off x="8531241" y="3158279"/>
            <a:ext cx="546868" cy="523417"/>
          </a:xfrm>
          <a:prstGeom prst="rect">
            <a:avLst/>
          </a:prstGeom>
        </p:spPr>
      </p:pic>
      <p:sp>
        <p:nvSpPr>
          <p:cNvPr id="38" name="Slide Number Placeholder 1">
            <a:extLst>
              <a:ext uri="{FF2B5EF4-FFF2-40B4-BE49-F238E27FC236}">
                <a16:creationId xmlns:a16="http://schemas.microsoft.com/office/drawing/2014/main" id="{A07DB694-6812-4A71-9936-866190F398A8}"/>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13</a:t>
            </a:fld>
            <a:endParaRPr lang="en-US" sz="1200" dirty="0"/>
          </a:p>
        </p:txBody>
      </p:sp>
      <p:grpSp>
        <p:nvGrpSpPr>
          <p:cNvPr id="32" name="Group 31">
            <a:extLst>
              <a:ext uri="{FF2B5EF4-FFF2-40B4-BE49-F238E27FC236}">
                <a16:creationId xmlns:a16="http://schemas.microsoft.com/office/drawing/2014/main" id="{D94CD3F1-69D2-C040-959D-166AB598F059}"/>
              </a:ext>
            </a:extLst>
          </p:cNvPr>
          <p:cNvGrpSpPr/>
          <p:nvPr/>
        </p:nvGrpSpPr>
        <p:grpSpPr>
          <a:xfrm>
            <a:off x="8574233" y="4068083"/>
            <a:ext cx="503876" cy="366981"/>
            <a:chOff x="8553466" y="4047686"/>
            <a:chExt cx="503876" cy="366981"/>
          </a:xfrm>
        </p:grpSpPr>
        <p:cxnSp>
          <p:nvCxnSpPr>
            <p:cNvPr id="10" name="Straight Connector 9">
              <a:extLst>
                <a:ext uri="{FF2B5EF4-FFF2-40B4-BE49-F238E27FC236}">
                  <a16:creationId xmlns:a16="http://schemas.microsoft.com/office/drawing/2014/main" id="{7A06AA81-3037-AB4B-A2AB-F5841C40CC75}"/>
                </a:ext>
              </a:extLst>
            </p:cNvPr>
            <p:cNvCxnSpPr>
              <a:cxnSpLocks/>
            </p:cNvCxnSpPr>
            <p:nvPr/>
          </p:nvCxnSpPr>
          <p:spPr>
            <a:xfrm>
              <a:off x="8629646" y="4074942"/>
              <a:ext cx="42769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CFC1F41-7A4D-C843-8CF0-F09E496E6087}"/>
                </a:ext>
              </a:extLst>
            </p:cNvPr>
            <p:cNvCxnSpPr>
              <a:cxnSpLocks/>
            </p:cNvCxnSpPr>
            <p:nvPr/>
          </p:nvCxnSpPr>
          <p:spPr>
            <a:xfrm>
              <a:off x="8629646" y="4179717"/>
              <a:ext cx="42769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592553-F9F4-074C-9E1F-7204D9124926}"/>
                </a:ext>
              </a:extLst>
            </p:cNvPr>
            <p:cNvCxnSpPr>
              <a:cxnSpLocks/>
            </p:cNvCxnSpPr>
            <p:nvPr/>
          </p:nvCxnSpPr>
          <p:spPr>
            <a:xfrm>
              <a:off x="8629646" y="4284492"/>
              <a:ext cx="42769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FF5625-72C9-484B-9147-0E2770CF492B}"/>
                </a:ext>
              </a:extLst>
            </p:cNvPr>
            <p:cNvCxnSpPr>
              <a:cxnSpLocks/>
            </p:cNvCxnSpPr>
            <p:nvPr/>
          </p:nvCxnSpPr>
          <p:spPr>
            <a:xfrm>
              <a:off x="8629646" y="4389267"/>
              <a:ext cx="427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9667FC78-C523-3F44-880A-8A33D17E7178}"/>
                </a:ext>
              </a:extLst>
            </p:cNvPr>
            <p:cNvSpPr/>
            <p:nvPr/>
          </p:nvSpPr>
          <p:spPr>
            <a:xfrm>
              <a:off x="8553466" y="4047686"/>
              <a:ext cx="45719" cy="494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48FC5CF-058B-9943-9242-D49E3C937818}"/>
                </a:ext>
              </a:extLst>
            </p:cNvPr>
            <p:cNvSpPr/>
            <p:nvPr/>
          </p:nvSpPr>
          <p:spPr>
            <a:xfrm>
              <a:off x="8553466" y="4155636"/>
              <a:ext cx="45719" cy="494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1061FE9-2EED-E74D-B4F0-1976589BC14F}"/>
                </a:ext>
              </a:extLst>
            </p:cNvPr>
            <p:cNvSpPr/>
            <p:nvPr/>
          </p:nvSpPr>
          <p:spPr>
            <a:xfrm>
              <a:off x="8553466" y="4260411"/>
              <a:ext cx="45719" cy="494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B1F42F9-8DEC-1E49-88FF-74BF711E2B87}"/>
                </a:ext>
              </a:extLst>
            </p:cNvPr>
            <p:cNvSpPr/>
            <p:nvPr/>
          </p:nvSpPr>
          <p:spPr>
            <a:xfrm>
              <a:off x="8553466" y="4365186"/>
              <a:ext cx="45719" cy="494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83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a:xfrm>
            <a:off x="3509320" y="1117126"/>
            <a:ext cx="8175580" cy="2839030"/>
          </a:xfrm>
          <a:prstGeom prst="rect">
            <a:avLst/>
          </a:prstGeom>
        </p:spPr>
        <p:txBody>
          <a:bodyPr vert="horz" lIns="91440" tIns="45720" rIns="91440" bIns="45720" rtlCol="0">
            <a:normAutofit fontScale="77500" lnSpcReduction="20000"/>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marL="0" lvl="0" indent="0">
              <a:buNone/>
            </a:pPr>
            <a:r>
              <a:rPr dirty="0"/>
              <a:t>Strategic Themes are differentiating business objectives that:</a:t>
            </a:r>
          </a:p>
          <a:p>
            <a:pPr>
              <a:buSzPct val="75000"/>
              <a:buFont typeface=".Lucida Grande UI Regular"/>
              <a:buChar char="►"/>
            </a:pPr>
            <a:r>
              <a:rPr lang="en-GB" sz="2800" dirty="0"/>
              <a:t>Are a collaboration between LPM and the larger Enterprise</a:t>
            </a:r>
            <a:endParaRPr lang="en-GB" dirty="0"/>
          </a:p>
          <a:p>
            <a:pPr>
              <a:buClr>
                <a:srgbClr val="FFFFFF">
                  <a:lumMod val="65000"/>
                </a:srgbClr>
              </a:buClr>
              <a:buSzPct val="75000"/>
              <a:buFont typeface=".Lucida Grande UI Regular"/>
              <a:buChar char="►"/>
            </a:pPr>
            <a:r>
              <a:rPr dirty="0"/>
              <a:t>Drive the future state of a portfolio</a:t>
            </a:r>
          </a:p>
          <a:p>
            <a:pPr>
              <a:buClr>
                <a:srgbClr val="FFFFFF">
                  <a:lumMod val="65000"/>
                </a:srgbClr>
              </a:buClr>
              <a:buSzPct val="75000"/>
              <a:buFont typeface=".Lucida Grande UI Regular"/>
              <a:buChar char="►"/>
            </a:pPr>
            <a:r>
              <a:rPr dirty="0"/>
              <a:t>Connect the Portfolio to the Enterprise </a:t>
            </a:r>
            <a:r>
              <a:rPr lang="en-US" dirty="0"/>
              <a:t>s</a:t>
            </a:r>
            <a:r>
              <a:rPr dirty="0"/>
              <a:t>trategy</a:t>
            </a:r>
          </a:p>
          <a:p>
            <a:pPr>
              <a:buClr>
                <a:srgbClr val="FFFFFF">
                  <a:lumMod val="65000"/>
                </a:srgbClr>
              </a:buClr>
              <a:buSzPct val="75000"/>
              <a:buFont typeface=".Lucida Grande UI Regular"/>
              <a:buChar char="►"/>
            </a:pPr>
            <a:r>
              <a:rPr dirty="0"/>
              <a:t>Provide context for the Portfolio Vision and Lean </a:t>
            </a:r>
            <a:r>
              <a:rPr lang="en-US" dirty="0"/>
              <a:t>b</a:t>
            </a:r>
            <a:r>
              <a:rPr dirty="0"/>
              <a:t>udgeting</a:t>
            </a:r>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a:xfrm>
            <a:off x="524255" y="206887"/>
            <a:ext cx="9714198" cy="467820"/>
          </a:xfrm>
          <a:prstGeom prst="rect">
            <a:avLst/>
          </a:prstGeom>
        </p:spPr>
        <p:txBody>
          <a:bodyPr vert="horz" lIns="0" tIns="36576" rIns="0" bIns="0" rtlCol="0" anchor="ctr">
            <a:spAutoFit/>
          </a:bodyPr>
          <a:lstStyle/>
          <a:p>
            <a:r>
              <a:rPr dirty="0"/>
              <a:t>Connect the portfolio to the Enterprise with Strategic Themes</a:t>
            </a:r>
          </a:p>
        </p:txBody>
      </p:sp>
      <p:pic>
        <p:nvPicPr>
          <p:cNvPr id="8" name="Picture 7">
            <a:extLst>
              <a:ext uri="{FF2B5EF4-FFF2-40B4-BE49-F238E27FC236}">
                <a16:creationId xmlns:a16="http://schemas.microsoft.com/office/drawing/2014/main" id="{E737DD2A-D6A3-5948-A76A-5A6A14BEC14E}"/>
              </a:ext>
            </a:extLst>
          </p:cNvPr>
          <p:cNvPicPr>
            <a:picLocks noChangeAspect="1"/>
          </p:cNvPicPr>
          <p:nvPr/>
        </p:nvPicPr>
        <p:blipFill>
          <a:blip r:embed="rId3"/>
          <a:stretch>
            <a:fillRect/>
          </a:stretch>
        </p:blipFill>
        <p:spPr>
          <a:xfrm>
            <a:off x="256776" y="966369"/>
            <a:ext cx="2865818" cy="2179759"/>
          </a:xfrm>
          <a:prstGeom prst="rect">
            <a:avLst/>
          </a:prstGeom>
        </p:spPr>
      </p:pic>
      <p:graphicFrame>
        <p:nvGraphicFramePr>
          <p:cNvPr id="11" name="Table 2">
            <a:extLst>
              <a:ext uri="{FF2B5EF4-FFF2-40B4-BE49-F238E27FC236}">
                <a16:creationId xmlns:a16="http://schemas.microsoft.com/office/drawing/2014/main" id="{A4FC11EA-D750-4D4C-B6DB-B5A35B478282}"/>
              </a:ext>
            </a:extLst>
          </p:cNvPr>
          <p:cNvGraphicFramePr>
            <a:graphicFrameLocks noGrp="1"/>
          </p:cNvGraphicFramePr>
          <p:nvPr>
            <p:extLst>
              <p:ext uri="{D42A27DB-BD31-4B8C-83A1-F6EECF244321}">
                <p14:modId xmlns:p14="http://schemas.microsoft.com/office/powerpoint/2010/main" val="1211953807"/>
              </p:ext>
            </p:extLst>
          </p:nvPr>
        </p:nvGraphicFramePr>
        <p:xfrm>
          <a:off x="524254" y="4102768"/>
          <a:ext cx="11160646" cy="1994181"/>
        </p:xfrm>
        <a:graphic>
          <a:graphicData uri="http://schemas.openxmlformats.org/drawingml/2006/table">
            <a:tbl>
              <a:tblPr firstRow="1" bandRow="1">
                <a:tableStyleId>{073A0DAA-6AF3-43AB-8588-CEC1D06C72B9}</a:tableStyleId>
              </a:tblPr>
              <a:tblGrid>
                <a:gridCol w="5580323">
                  <a:extLst>
                    <a:ext uri="{9D8B030D-6E8A-4147-A177-3AD203B41FA5}">
                      <a16:colId xmlns:a16="http://schemas.microsoft.com/office/drawing/2014/main" val="952094739"/>
                    </a:ext>
                  </a:extLst>
                </a:gridCol>
                <a:gridCol w="5580323">
                  <a:extLst>
                    <a:ext uri="{9D8B030D-6E8A-4147-A177-3AD203B41FA5}">
                      <a16:colId xmlns:a16="http://schemas.microsoft.com/office/drawing/2014/main" val="2108290330"/>
                    </a:ext>
                  </a:extLst>
                </a:gridCol>
              </a:tblGrid>
              <a:tr h="533065">
                <a:tc>
                  <a:txBody>
                    <a:bodyPr/>
                    <a:lstStyle/>
                    <a:p>
                      <a:r>
                        <a:rPr lang="en-US" sz="2000" dirty="0"/>
                        <a:t>Good examples of Strategic Themes</a:t>
                      </a:r>
                    </a:p>
                  </a:txBody>
                  <a:tcPr marL="121706" marR="121706" marT="50292" marB="50292" anchor="ctr">
                    <a:solidFill>
                      <a:schemeClr val="accent5"/>
                    </a:solidFill>
                  </a:tcPr>
                </a:tc>
                <a:tc>
                  <a:txBody>
                    <a:bodyPr/>
                    <a:lstStyle/>
                    <a:p>
                      <a:r>
                        <a:rPr lang="en-US" sz="2000" dirty="0"/>
                        <a:t>Bad examples of Strategic Themes</a:t>
                      </a:r>
                    </a:p>
                  </a:txBody>
                  <a:tcPr marL="121706" marR="121706" marT="50292" marB="50292" anchor="ctr">
                    <a:solidFill>
                      <a:schemeClr val="accent2"/>
                    </a:solidFill>
                  </a:tcPr>
                </a:tc>
                <a:extLst>
                  <a:ext uri="{0D108BD9-81ED-4DB2-BD59-A6C34878D82A}">
                    <a16:rowId xmlns:a16="http://schemas.microsoft.com/office/drawing/2014/main" val="2872464352"/>
                  </a:ext>
                </a:extLst>
              </a:tr>
              <a:tr h="533065">
                <a:tc>
                  <a:txBody>
                    <a:bodyPr/>
                    <a:lstStyle/>
                    <a:p>
                      <a:r>
                        <a:rPr lang="en-US" sz="2000" dirty="0"/>
                        <a:t>Expand autonomous delivery into retail</a:t>
                      </a:r>
                    </a:p>
                  </a:txBody>
                  <a:tcPr marL="121706" marR="121706" marT="50292" marB="50292" anchor="ctr">
                    <a:solidFill>
                      <a:schemeClr val="bg1">
                        <a:lumMod val="95000"/>
                      </a:schemeClr>
                    </a:solidFill>
                  </a:tcPr>
                </a:tc>
                <a:tc>
                  <a:txBody>
                    <a:bodyPr/>
                    <a:lstStyle/>
                    <a:p>
                      <a:r>
                        <a:rPr lang="en-US" sz="2000" dirty="0"/>
                        <a:t>Increase shareholder wealth</a:t>
                      </a:r>
                    </a:p>
                  </a:txBody>
                  <a:tcPr marL="121706" marR="121706" marT="50292" marB="50292" anchor="ctr">
                    <a:solidFill>
                      <a:schemeClr val="bg1">
                        <a:lumMod val="95000"/>
                      </a:schemeClr>
                    </a:solidFill>
                  </a:tcPr>
                </a:tc>
                <a:extLst>
                  <a:ext uri="{0D108BD9-81ED-4DB2-BD59-A6C34878D82A}">
                    <a16:rowId xmlns:a16="http://schemas.microsoft.com/office/drawing/2014/main" val="3966191852"/>
                  </a:ext>
                </a:extLst>
              </a:tr>
              <a:tr h="928051">
                <a:tc>
                  <a:txBody>
                    <a:bodyPr/>
                    <a:lstStyle/>
                    <a:p>
                      <a:r>
                        <a:rPr lang="en-US" sz="2000" dirty="0"/>
                        <a:t>Expand autonomous delivery into healthcare</a:t>
                      </a:r>
                    </a:p>
                  </a:txBody>
                  <a:tcPr marL="121706" marR="121706" marT="50292" marB="50292" anchor="ctr">
                    <a:solidFill>
                      <a:schemeClr val="bg1">
                        <a:lumMod val="95000"/>
                      </a:schemeClr>
                    </a:solidFill>
                  </a:tcPr>
                </a:tc>
                <a:tc>
                  <a:txBody>
                    <a:bodyPr/>
                    <a:lstStyle/>
                    <a:p>
                      <a:r>
                        <a:rPr lang="en-US" sz="2000" dirty="0"/>
                        <a:t>Maximize corporate wealth</a:t>
                      </a:r>
                    </a:p>
                  </a:txBody>
                  <a:tcPr marL="121706" marR="121706" marT="50292" marB="50292" anchor="ctr">
                    <a:solidFill>
                      <a:schemeClr val="bg1">
                        <a:lumMod val="95000"/>
                      </a:schemeClr>
                    </a:solidFill>
                  </a:tcPr>
                </a:tc>
                <a:extLst>
                  <a:ext uri="{0D108BD9-81ED-4DB2-BD59-A6C34878D82A}">
                    <a16:rowId xmlns:a16="http://schemas.microsoft.com/office/drawing/2014/main" val="2330448525"/>
                  </a:ext>
                </a:extLst>
              </a:tr>
            </a:tbl>
          </a:graphicData>
        </a:graphic>
      </p:graphicFrame>
      <p:sp>
        <p:nvSpPr>
          <p:cNvPr id="9" name="Slide Number Placeholder 1">
            <a:extLst>
              <a:ext uri="{FF2B5EF4-FFF2-40B4-BE49-F238E27FC236}">
                <a16:creationId xmlns:a16="http://schemas.microsoft.com/office/drawing/2014/main" id="{78A597FA-8475-42E5-B6D7-D9FF4E343483}"/>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14</a:t>
            </a:fld>
            <a:endParaRPr lang="en-US" sz="1200" dirty="0"/>
          </a:p>
        </p:txBody>
      </p:sp>
    </p:spTree>
    <p:extLst>
      <p:ext uri="{BB962C8B-B14F-4D97-AF65-F5344CB8AC3E}">
        <p14:creationId xmlns:p14="http://schemas.microsoft.com/office/powerpoint/2010/main" val="408613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9342DEC8-D4B1-874E-B0AB-3D395399C7F0}"/>
              </a:ext>
            </a:extLst>
          </p:cNvPr>
          <p:cNvSpPr>
            <a:spLocks noGrp="1"/>
          </p:cNvSpPr>
          <p:nvPr>
            <p:ph sz="quarter" idx="11"/>
          </p:nvPr>
        </p:nvSpPr>
        <p:spPr>
          <a:xfrm>
            <a:off x="524255" y="1087236"/>
            <a:ext cx="11159383" cy="873316"/>
          </a:xfrm>
          <a:prstGeom prst="rect">
            <a:avLst/>
          </a:prstGeom>
        </p:spPr>
        <p:txBody>
          <a:bodyPr wrap="square" numCol="1" spcCol="182880">
            <a:spAutoFit/>
          </a:bodyPr>
          <a:lstStyle>
            <a:lvl1pPr marL="404813" indent="-404813"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Lucida Grande"/>
              <a:buChar char="-"/>
              <a:tabLst/>
              <a:defRPr/>
            </a:lvl3pPr>
          </a:lstStyle>
          <a:p>
            <a:pPr marL="0" indent="0">
              <a:buNone/>
            </a:pPr>
            <a:r>
              <a:rPr sz="2400" dirty="0"/>
              <a:t>Strategic Themes influence portfolio strategy and provide business context for portfolio decision-making</a:t>
            </a:r>
            <a:r>
              <a:rPr lang="en-US" sz="2400" dirty="0"/>
              <a:t>.</a:t>
            </a:r>
            <a:endParaRPr sz="2400" dirty="0"/>
          </a:p>
        </p:txBody>
      </p:sp>
      <p:sp>
        <p:nvSpPr>
          <p:cNvPr id="8" name="Title Placeholder 4">
            <a:extLst>
              <a:ext uri="{FF2B5EF4-FFF2-40B4-BE49-F238E27FC236}">
                <a16:creationId xmlns:a16="http://schemas.microsoft.com/office/drawing/2014/main" id="{2B6B7F5D-A75F-4142-BA6B-6A4BB61F3DA3}"/>
              </a:ext>
            </a:extLst>
          </p:cNvPr>
          <p:cNvSpPr>
            <a:spLocks noGrp="1"/>
          </p:cNvSpPr>
          <p:nvPr>
            <p:ph type="title"/>
          </p:nvPr>
        </p:nvSpPr>
        <p:spPr>
          <a:xfrm>
            <a:off x="524255" y="206887"/>
            <a:ext cx="4776949" cy="467820"/>
          </a:xfrm>
          <a:prstGeom prst="rect">
            <a:avLst/>
          </a:prstGeom>
        </p:spPr>
        <p:txBody>
          <a:bodyPr vert="horz" lIns="0" tIns="36576" rIns="0" bIns="0" rtlCol="0" anchor="ctr">
            <a:spAutoFit/>
          </a:bodyPr>
          <a:lstStyle/>
          <a:p>
            <a:r>
              <a:rPr dirty="0"/>
              <a:t>Influence of Strategic Themes</a:t>
            </a:r>
          </a:p>
        </p:txBody>
      </p:sp>
      <p:grpSp>
        <p:nvGrpSpPr>
          <p:cNvPr id="85" name="Group 84">
            <a:extLst>
              <a:ext uri="{FF2B5EF4-FFF2-40B4-BE49-F238E27FC236}">
                <a16:creationId xmlns:a16="http://schemas.microsoft.com/office/drawing/2014/main" id="{EE464E5F-C876-4728-8334-AD2B7065736F}"/>
              </a:ext>
            </a:extLst>
          </p:cNvPr>
          <p:cNvGrpSpPr/>
          <p:nvPr/>
        </p:nvGrpSpPr>
        <p:grpSpPr>
          <a:xfrm>
            <a:off x="1777570" y="3460831"/>
            <a:ext cx="1891892" cy="1092491"/>
            <a:chOff x="2655409" y="4036338"/>
            <a:chExt cx="1681011" cy="1093097"/>
          </a:xfrm>
        </p:grpSpPr>
        <p:pic>
          <p:nvPicPr>
            <p:cNvPr id="155" name="Picture 154">
              <a:extLst>
                <a:ext uri="{FF2B5EF4-FFF2-40B4-BE49-F238E27FC236}">
                  <a16:creationId xmlns:a16="http://schemas.microsoft.com/office/drawing/2014/main" id="{A4C57AFF-7BB7-4EE2-86F8-C791DA0021D7}"/>
                </a:ext>
              </a:extLst>
            </p:cNvPr>
            <p:cNvPicPr>
              <a:picLocks noChangeAspect="1"/>
            </p:cNvPicPr>
            <p:nvPr/>
          </p:nvPicPr>
          <p:blipFill>
            <a:blip r:embed="rId3"/>
            <a:stretch>
              <a:fillRect/>
            </a:stretch>
          </p:blipFill>
          <p:spPr>
            <a:xfrm>
              <a:off x="2917894" y="4036338"/>
              <a:ext cx="713557" cy="502911"/>
            </a:xfrm>
            <a:prstGeom prst="rect">
              <a:avLst/>
            </a:prstGeom>
          </p:spPr>
        </p:pic>
        <p:cxnSp>
          <p:nvCxnSpPr>
            <p:cNvPr id="156" name="Straight Arrow Connector 155">
              <a:extLst>
                <a:ext uri="{FF2B5EF4-FFF2-40B4-BE49-F238E27FC236}">
                  <a16:creationId xmlns:a16="http://schemas.microsoft.com/office/drawing/2014/main" id="{BC3DD9D6-9685-47C8-A4BD-524A5F88DBAF}"/>
                </a:ext>
              </a:extLst>
            </p:cNvPr>
            <p:cNvCxnSpPr>
              <a:cxnSpLocks/>
            </p:cNvCxnSpPr>
            <p:nvPr/>
          </p:nvCxnSpPr>
          <p:spPr bwMode="auto">
            <a:xfrm>
              <a:off x="3778324" y="4330597"/>
              <a:ext cx="558096"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F730868B-DA7D-438E-87B2-A9BEC935648A}"/>
                </a:ext>
              </a:extLst>
            </p:cNvPr>
            <p:cNvSpPr txBox="1"/>
            <p:nvPr/>
          </p:nvSpPr>
          <p:spPr>
            <a:xfrm>
              <a:off x="2655409" y="4543500"/>
              <a:ext cx="1203410" cy="58593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BG" sz="1400" b="1" i="0" u="none" strike="noStrike" kern="0" cap="none" spc="0" normalizeH="0" baseline="0" noProof="0">
                  <a:ln>
                    <a:noFill/>
                  </a:ln>
                  <a:solidFill>
                    <a:srgbClr val="565656"/>
                  </a:solidFill>
                  <a:effectLst/>
                  <a:uLnTx/>
                  <a:uFillTx/>
                  <a:latin typeface="Arial" panose="020B0604020202020204" pitchFamily="34" charset="0"/>
                  <a:ea typeface="+mn-ea"/>
                  <a:cs typeface="Arial" panose="020B0604020202020204" pitchFamily="34" charset="0"/>
                </a:rPr>
                <a:t>Strategic Themes</a:t>
              </a:r>
            </a:p>
          </p:txBody>
        </p:sp>
      </p:grpSp>
      <p:sp>
        <p:nvSpPr>
          <p:cNvPr id="86" name="Freeform 63">
            <a:extLst>
              <a:ext uri="{FF2B5EF4-FFF2-40B4-BE49-F238E27FC236}">
                <a16:creationId xmlns:a16="http://schemas.microsoft.com/office/drawing/2014/main" id="{7C6CF039-84C3-49A7-AB0B-29BF9DA95F14}"/>
              </a:ext>
            </a:extLst>
          </p:cNvPr>
          <p:cNvSpPr/>
          <p:nvPr/>
        </p:nvSpPr>
        <p:spPr bwMode="auto">
          <a:xfrm rot="8834202">
            <a:off x="1532796" y="3269393"/>
            <a:ext cx="233320" cy="594456"/>
          </a:xfrm>
          <a:custGeom>
            <a:avLst/>
            <a:gdLst>
              <a:gd name="connsiteX0" fmla="*/ 115824 w 122698"/>
              <a:gd name="connsiteY0" fmla="*/ 1112520 h 1112520"/>
              <a:gd name="connsiteX1" fmla="*/ 121920 w 122698"/>
              <a:gd name="connsiteY1" fmla="*/ 893064 h 1112520"/>
              <a:gd name="connsiteX2" fmla="*/ 118872 w 122698"/>
              <a:gd name="connsiteY2" fmla="*/ 597408 h 1112520"/>
              <a:gd name="connsiteX3" fmla="*/ 88392 w 122698"/>
              <a:gd name="connsiteY3" fmla="*/ 323088 h 1112520"/>
              <a:gd name="connsiteX4" fmla="*/ 30480 w 122698"/>
              <a:gd name="connsiteY4" fmla="*/ 76200 h 1112520"/>
              <a:gd name="connsiteX5" fmla="*/ 0 w 122698"/>
              <a:gd name="connsiteY5" fmla="*/ 0 h 111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98" h="1112520">
                <a:moveTo>
                  <a:pt x="115824" y="1112520"/>
                </a:moveTo>
                <a:cubicBezTo>
                  <a:pt x="118618" y="1045718"/>
                  <a:pt x="121412" y="978916"/>
                  <a:pt x="121920" y="893064"/>
                </a:cubicBezTo>
                <a:cubicBezTo>
                  <a:pt x="122428" y="807212"/>
                  <a:pt x="124460" y="692404"/>
                  <a:pt x="118872" y="597408"/>
                </a:cubicBezTo>
                <a:cubicBezTo>
                  <a:pt x="113284" y="502412"/>
                  <a:pt x="103124" y="409956"/>
                  <a:pt x="88392" y="323088"/>
                </a:cubicBezTo>
                <a:cubicBezTo>
                  <a:pt x="73660" y="236220"/>
                  <a:pt x="45212" y="130048"/>
                  <a:pt x="30480" y="76200"/>
                </a:cubicBezTo>
                <a:cubicBezTo>
                  <a:pt x="15748" y="22352"/>
                  <a:pt x="7874" y="11176"/>
                  <a:pt x="0" y="0"/>
                </a:cubicBezTo>
              </a:path>
            </a:pathLst>
          </a:custGeom>
          <a:ln w="38100" cmpd="sng">
            <a:solidFill>
              <a:schemeClr val="bg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square" lIns="114300" tIns="57150" rIns="114300" bIns="5715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dirty="0">
              <a:ln>
                <a:noFill/>
              </a:ln>
              <a:solidFill>
                <a:srgbClr val="565656"/>
              </a:solidFill>
              <a:effectLst/>
              <a:uLnTx/>
              <a:uFillTx/>
              <a:latin typeface="Arial" charset="0"/>
              <a:ea typeface="+mn-ea"/>
              <a:cs typeface="Arial" charset="0"/>
            </a:endParaRPr>
          </a:p>
        </p:txBody>
      </p:sp>
      <p:grpSp>
        <p:nvGrpSpPr>
          <p:cNvPr id="87" name="Group 86">
            <a:extLst>
              <a:ext uri="{FF2B5EF4-FFF2-40B4-BE49-F238E27FC236}">
                <a16:creationId xmlns:a16="http://schemas.microsoft.com/office/drawing/2014/main" id="{4324985F-4DCC-420F-8E1C-F268A36BCEAC}"/>
              </a:ext>
            </a:extLst>
          </p:cNvPr>
          <p:cNvGrpSpPr/>
          <p:nvPr/>
        </p:nvGrpSpPr>
        <p:grpSpPr>
          <a:xfrm>
            <a:off x="168155" y="2406946"/>
            <a:ext cx="2513217" cy="852532"/>
            <a:chOff x="939209" y="2026675"/>
            <a:chExt cx="2797957" cy="852592"/>
          </a:xfrm>
        </p:grpSpPr>
        <p:pic>
          <p:nvPicPr>
            <p:cNvPr id="152" name="Picture 151" descr="A close up of a sign&#10;&#10;Description automatically generated">
              <a:extLst>
                <a:ext uri="{FF2B5EF4-FFF2-40B4-BE49-F238E27FC236}">
                  <a16:creationId xmlns:a16="http://schemas.microsoft.com/office/drawing/2014/main" id="{E079BC7A-6431-46AB-A7BD-E659867B357A}"/>
                </a:ext>
              </a:extLst>
            </p:cNvPr>
            <p:cNvPicPr>
              <a:picLocks noChangeAspect="1"/>
            </p:cNvPicPr>
            <p:nvPr/>
          </p:nvPicPr>
          <p:blipFill rotWithShape="1">
            <a:blip r:embed="rId4">
              <a:extLst>
                <a:ext uri="{28A0092B-C50C-407E-A947-70E740481C1C}">
                  <a14:useLocalDpi xmlns:a14="http://schemas.microsoft.com/office/drawing/2010/main" val="0"/>
                </a:ext>
              </a:extLst>
            </a:blip>
            <a:srcRect b="28502"/>
            <a:stretch/>
          </p:blipFill>
          <p:spPr>
            <a:xfrm>
              <a:off x="1169368" y="2026675"/>
              <a:ext cx="2177242" cy="518647"/>
            </a:xfrm>
            <a:prstGeom prst="rect">
              <a:avLst/>
            </a:prstGeom>
          </p:spPr>
        </p:pic>
        <p:sp>
          <p:nvSpPr>
            <p:cNvPr id="153" name="TextBox 152">
              <a:extLst>
                <a:ext uri="{FF2B5EF4-FFF2-40B4-BE49-F238E27FC236}">
                  <a16:creationId xmlns:a16="http://schemas.microsoft.com/office/drawing/2014/main" id="{9AC30735-BCB7-4A51-846D-4D2689A947DA}"/>
                </a:ext>
              </a:extLst>
            </p:cNvPr>
            <p:cNvSpPr txBox="1"/>
            <p:nvPr/>
          </p:nvSpPr>
          <p:spPr>
            <a:xfrm>
              <a:off x="939209" y="2529968"/>
              <a:ext cx="1399214" cy="32710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Enterprise</a:t>
              </a:r>
              <a:endParaRPr kumimoji="0" lang="en-BG" sz="1400" b="1" i="0" u="none" strike="noStrike" kern="0" cap="none" spc="0" normalizeH="0" baseline="0" noProof="0">
                <a:ln>
                  <a:noFill/>
                </a:ln>
                <a:solidFill>
                  <a:srgbClr val="565656"/>
                </a:solidFill>
                <a:effectLst/>
                <a:uLnTx/>
                <a:uFillTx/>
                <a:latin typeface="Arial" panose="020B0604020202020204" pitchFamily="34" charset="0"/>
                <a:ea typeface="+mn-ea"/>
                <a:cs typeface="Arial" panose="020B0604020202020204" pitchFamily="34" charset="0"/>
              </a:endParaRPr>
            </a:p>
          </p:txBody>
        </p:sp>
        <p:sp>
          <p:nvSpPr>
            <p:cNvPr id="154" name="TextBox 153">
              <a:extLst>
                <a:ext uri="{FF2B5EF4-FFF2-40B4-BE49-F238E27FC236}">
                  <a16:creationId xmlns:a16="http://schemas.microsoft.com/office/drawing/2014/main" id="{1A08D4BB-D9AD-4F2F-BC63-58C4D73CB689}"/>
                </a:ext>
              </a:extLst>
            </p:cNvPr>
            <p:cNvSpPr txBox="1"/>
            <p:nvPr/>
          </p:nvSpPr>
          <p:spPr>
            <a:xfrm>
              <a:off x="2061093" y="2552167"/>
              <a:ext cx="1676073" cy="32710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Government</a:t>
              </a:r>
              <a:endParaRPr kumimoji="0" lang="en-BG" sz="1400" b="1" i="0" u="none" strike="noStrike" kern="0" cap="none" spc="0" normalizeH="0" baseline="0" noProof="0">
                <a:ln>
                  <a:noFill/>
                </a:ln>
                <a:solidFill>
                  <a:srgbClr val="565656"/>
                </a:solidFill>
                <a:effectLst/>
                <a:uLnTx/>
                <a:uFillTx/>
                <a:latin typeface="Arial" panose="020B0604020202020204" pitchFamily="34" charset="0"/>
                <a:ea typeface="+mn-ea"/>
                <a:cs typeface="Arial" panose="020B0604020202020204" pitchFamily="34" charset="0"/>
              </a:endParaRPr>
            </a:p>
          </p:txBody>
        </p:sp>
      </p:grpSp>
      <p:pic>
        <p:nvPicPr>
          <p:cNvPr id="88" name="Picture 87">
            <a:extLst>
              <a:ext uri="{FF2B5EF4-FFF2-40B4-BE49-F238E27FC236}">
                <a16:creationId xmlns:a16="http://schemas.microsoft.com/office/drawing/2014/main" id="{6694D113-F2F1-41A6-B399-952607D58654}"/>
              </a:ext>
            </a:extLst>
          </p:cNvPr>
          <p:cNvPicPr>
            <a:picLocks noChangeAspect="1"/>
          </p:cNvPicPr>
          <p:nvPr/>
        </p:nvPicPr>
        <p:blipFill>
          <a:blip r:embed="rId5"/>
          <a:stretch>
            <a:fillRect/>
          </a:stretch>
        </p:blipFill>
        <p:spPr>
          <a:xfrm>
            <a:off x="8735606" y="2743746"/>
            <a:ext cx="1222655" cy="555821"/>
          </a:xfrm>
          <a:prstGeom prst="rect">
            <a:avLst/>
          </a:prstGeom>
        </p:spPr>
      </p:pic>
      <p:pic>
        <p:nvPicPr>
          <p:cNvPr id="89" name="Picture 88">
            <a:extLst>
              <a:ext uri="{FF2B5EF4-FFF2-40B4-BE49-F238E27FC236}">
                <a16:creationId xmlns:a16="http://schemas.microsoft.com/office/drawing/2014/main" id="{822546A2-03B1-47BE-890A-68E612F95B52}"/>
              </a:ext>
            </a:extLst>
          </p:cNvPr>
          <p:cNvPicPr>
            <a:picLocks noChangeAspect="1"/>
          </p:cNvPicPr>
          <p:nvPr/>
        </p:nvPicPr>
        <p:blipFill>
          <a:blip r:embed="rId6">
            <a:duotone>
              <a:schemeClr val="accent1">
                <a:shade val="45000"/>
                <a:satMod val="135000"/>
              </a:schemeClr>
              <a:prstClr val="white"/>
            </a:duotone>
          </a:blip>
          <a:stretch>
            <a:fillRect/>
          </a:stretch>
        </p:blipFill>
        <p:spPr>
          <a:xfrm>
            <a:off x="6515494" y="1999180"/>
            <a:ext cx="933084" cy="598441"/>
          </a:xfrm>
          <a:prstGeom prst="rect">
            <a:avLst/>
          </a:prstGeom>
        </p:spPr>
      </p:pic>
      <p:grpSp>
        <p:nvGrpSpPr>
          <p:cNvPr id="90" name="Group 89">
            <a:extLst>
              <a:ext uri="{FF2B5EF4-FFF2-40B4-BE49-F238E27FC236}">
                <a16:creationId xmlns:a16="http://schemas.microsoft.com/office/drawing/2014/main" id="{8E980B75-D665-4747-9DF5-3D5524CA8B26}"/>
              </a:ext>
            </a:extLst>
          </p:cNvPr>
          <p:cNvGrpSpPr/>
          <p:nvPr/>
        </p:nvGrpSpPr>
        <p:grpSpPr>
          <a:xfrm>
            <a:off x="9662584" y="3364654"/>
            <a:ext cx="1310215" cy="624208"/>
            <a:chOff x="5237639" y="5540521"/>
            <a:chExt cx="702561" cy="293608"/>
          </a:xfrm>
        </p:grpSpPr>
        <p:pic>
          <p:nvPicPr>
            <p:cNvPr id="150" name="Picture 149">
              <a:extLst>
                <a:ext uri="{FF2B5EF4-FFF2-40B4-BE49-F238E27FC236}">
                  <a16:creationId xmlns:a16="http://schemas.microsoft.com/office/drawing/2014/main" id="{C250287A-447D-4B37-AD58-5BCE4BA8862E}"/>
                </a:ext>
              </a:extLst>
            </p:cNvPr>
            <p:cNvPicPr>
              <a:picLocks noChangeAspect="1"/>
            </p:cNvPicPr>
            <p:nvPr/>
          </p:nvPicPr>
          <p:blipFill>
            <a:blip r:embed="rId7"/>
            <a:stretch>
              <a:fillRect/>
            </a:stretch>
          </p:blipFill>
          <p:spPr>
            <a:xfrm flipH="1">
              <a:off x="5695435" y="5540521"/>
              <a:ext cx="244765" cy="293608"/>
            </a:xfrm>
            <a:prstGeom prst="rect">
              <a:avLst/>
            </a:prstGeom>
          </p:spPr>
        </p:pic>
        <p:pic>
          <p:nvPicPr>
            <p:cNvPr id="151" name="Picture 150">
              <a:extLst>
                <a:ext uri="{FF2B5EF4-FFF2-40B4-BE49-F238E27FC236}">
                  <a16:creationId xmlns:a16="http://schemas.microsoft.com/office/drawing/2014/main" id="{D79E6276-A53E-47C0-A713-64AF83DB51F1}"/>
                </a:ext>
              </a:extLst>
            </p:cNvPr>
            <p:cNvPicPr>
              <a:picLocks noChangeAspect="1"/>
            </p:cNvPicPr>
            <p:nvPr/>
          </p:nvPicPr>
          <p:blipFill>
            <a:blip r:embed="rId8"/>
            <a:stretch>
              <a:fillRect/>
            </a:stretch>
          </p:blipFill>
          <p:spPr>
            <a:xfrm>
              <a:off x="5237639" y="5590060"/>
              <a:ext cx="373608" cy="229614"/>
            </a:xfrm>
            <a:prstGeom prst="rect">
              <a:avLst/>
            </a:prstGeom>
          </p:spPr>
        </p:pic>
      </p:grpSp>
      <p:sp>
        <p:nvSpPr>
          <p:cNvPr id="91" name="TextBox 90">
            <a:extLst>
              <a:ext uri="{FF2B5EF4-FFF2-40B4-BE49-F238E27FC236}">
                <a16:creationId xmlns:a16="http://schemas.microsoft.com/office/drawing/2014/main" id="{E11C6165-F3FE-4F65-8381-47359BC73A14}"/>
              </a:ext>
            </a:extLst>
          </p:cNvPr>
          <p:cNvSpPr txBox="1"/>
          <p:nvPr/>
        </p:nvSpPr>
        <p:spPr>
          <a:xfrm>
            <a:off x="4560525" y="2046335"/>
            <a:ext cx="2762970" cy="3606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Portfolio Vision</a:t>
            </a:r>
          </a:p>
        </p:txBody>
      </p:sp>
      <p:sp>
        <p:nvSpPr>
          <p:cNvPr id="94" name="TextBox 93">
            <a:extLst>
              <a:ext uri="{FF2B5EF4-FFF2-40B4-BE49-F238E27FC236}">
                <a16:creationId xmlns:a16="http://schemas.microsoft.com/office/drawing/2014/main" id="{30DFF9F8-3157-4AAE-A4B6-94CE563165DC}"/>
              </a:ext>
            </a:extLst>
          </p:cNvPr>
          <p:cNvSpPr txBox="1"/>
          <p:nvPr/>
        </p:nvSpPr>
        <p:spPr>
          <a:xfrm>
            <a:off x="4572924" y="4286006"/>
            <a:ext cx="2505960" cy="3606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Value Stream Budgets</a:t>
            </a:r>
          </a:p>
        </p:txBody>
      </p:sp>
      <p:sp>
        <p:nvSpPr>
          <p:cNvPr id="95" name="TextBox 94">
            <a:extLst>
              <a:ext uri="{FF2B5EF4-FFF2-40B4-BE49-F238E27FC236}">
                <a16:creationId xmlns:a16="http://schemas.microsoft.com/office/drawing/2014/main" id="{D1CBE45F-327C-4130-BABC-4DEC5716A70A}"/>
              </a:ext>
            </a:extLst>
          </p:cNvPr>
          <p:cNvSpPr txBox="1"/>
          <p:nvPr/>
        </p:nvSpPr>
        <p:spPr>
          <a:xfrm>
            <a:off x="4572923" y="2825293"/>
            <a:ext cx="4734341" cy="3606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Portfolio Kanban and Portfolio Backlog</a:t>
            </a:r>
          </a:p>
        </p:txBody>
      </p:sp>
      <p:sp>
        <p:nvSpPr>
          <p:cNvPr id="96" name="TextBox 95">
            <a:extLst>
              <a:ext uri="{FF2B5EF4-FFF2-40B4-BE49-F238E27FC236}">
                <a16:creationId xmlns:a16="http://schemas.microsoft.com/office/drawing/2014/main" id="{769909D9-83A9-40E4-90BD-3CD2965D0A67}"/>
              </a:ext>
            </a:extLst>
          </p:cNvPr>
          <p:cNvSpPr txBox="1"/>
          <p:nvPr/>
        </p:nvSpPr>
        <p:spPr>
          <a:xfrm>
            <a:off x="4572923" y="3534534"/>
            <a:ext cx="5089661" cy="3606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Vision </a:t>
            </a:r>
            <a:r>
              <a:rPr kumimoji="0" lang="en-US" sz="1600" b="1" i="0" u="none" strike="noStrike" kern="0" cap="none" spc="0" normalizeH="0" baseline="0" noProof="0" dirty="0">
                <a:ln>
                  <a:noFill/>
                </a:ln>
                <a:solidFill>
                  <a:srgbClr val="565656"/>
                </a:solidFill>
                <a:effectLst/>
                <a:uLnTx/>
                <a:uFillTx/>
                <a:ea typeface="+mn-ea"/>
                <a:cs typeface="Arial" panose="020B0604020202020204" pitchFamily="34" charset="0"/>
              </a:rPr>
              <a:t>for</a:t>
            </a: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 Solution, Program</a:t>
            </a:r>
            <a:r>
              <a:rPr kumimoji="0" lang="en-US" sz="1600" b="1" i="0" u="none" strike="noStrike" kern="0" cap="none" spc="0" normalizeH="0" baseline="0" noProof="0" dirty="0">
                <a:ln>
                  <a:noFill/>
                </a:ln>
                <a:solidFill>
                  <a:srgbClr val="565656"/>
                </a:solidFill>
                <a:effectLst/>
                <a:uLnTx/>
                <a:uFillTx/>
                <a:ea typeface="+mn-ea"/>
                <a:cs typeface="Arial" panose="020B0604020202020204" pitchFamily="34" charset="0"/>
              </a:rPr>
              <a:t>,</a:t>
            </a: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 and T</a:t>
            </a:r>
            <a:r>
              <a:rPr kumimoji="0" lang="en-GB" sz="1600" b="1" i="0" u="none" strike="noStrike" kern="0" cap="none" spc="0" normalizeH="0" baseline="0" noProof="0" dirty="0">
                <a:ln>
                  <a:noFill/>
                </a:ln>
                <a:solidFill>
                  <a:srgbClr val="565656"/>
                </a:solidFill>
                <a:effectLst/>
                <a:uLnTx/>
                <a:uFillTx/>
                <a:ea typeface="+mn-ea"/>
                <a:cs typeface="Arial" panose="020B0604020202020204" pitchFamily="34" charset="0"/>
              </a:rPr>
              <a:t>e</a:t>
            </a:r>
            <a:r>
              <a:rPr kumimoji="0" lang="en-BG" sz="1600" b="1" i="0" u="none" strike="noStrike" kern="0" cap="none" spc="0" normalizeH="0" baseline="0" noProof="0">
                <a:ln>
                  <a:noFill/>
                </a:ln>
                <a:solidFill>
                  <a:srgbClr val="565656"/>
                </a:solidFill>
                <a:effectLst/>
                <a:uLnTx/>
                <a:uFillTx/>
                <a:ea typeface="+mn-ea"/>
                <a:cs typeface="Arial" panose="020B0604020202020204" pitchFamily="34" charset="0"/>
              </a:rPr>
              <a:t>am Backlogs</a:t>
            </a:r>
          </a:p>
        </p:txBody>
      </p:sp>
      <p:grpSp>
        <p:nvGrpSpPr>
          <p:cNvPr id="97" name="Group 96">
            <a:extLst>
              <a:ext uri="{FF2B5EF4-FFF2-40B4-BE49-F238E27FC236}">
                <a16:creationId xmlns:a16="http://schemas.microsoft.com/office/drawing/2014/main" id="{0D6E1C01-9187-4653-83FF-80B78E03D3F9}"/>
              </a:ext>
            </a:extLst>
          </p:cNvPr>
          <p:cNvGrpSpPr/>
          <p:nvPr/>
        </p:nvGrpSpPr>
        <p:grpSpPr>
          <a:xfrm>
            <a:off x="3933486" y="2225967"/>
            <a:ext cx="502625" cy="3003854"/>
            <a:chOff x="2462070" y="1565796"/>
            <a:chExt cx="741100" cy="2794919"/>
          </a:xfrm>
        </p:grpSpPr>
        <p:sp>
          <p:nvSpPr>
            <p:cNvPr id="148" name="Bent Arrow 213">
              <a:extLst>
                <a:ext uri="{FF2B5EF4-FFF2-40B4-BE49-F238E27FC236}">
                  <a16:creationId xmlns:a16="http://schemas.microsoft.com/office/drawing/2014/main" id="{CFBA0EE0-D5DD-4AB1-A2B8-1A05474FCB9D}"/>
                </a:ext>
              </a:extLst>
            </p:cNvPr>
            <p:cNvSpPr/>
            <p:nvPr/>
          </p:nvSpPr>
          <p:spPr bwMode="auto">
            <a:xfrm>
              <a:off x="2468385" y="1565796"/>
              <a:ext cx="734785" cy="2347261"/>
            </a:xfrm>
            <a:prstGeom prst="bentArrow">
              <a:avLst>
                <a:gd name="adj1" fmla="val 25000"/>
                <a:gd name="adj2" fmla="val 4522"/>
                <a:gd name="adj3" fmla="val 0"/>
                <a:gd name="adj4" fmla="val 55287"/>
              </a:avLst>
            </a:prstGeom>
            <a:solidFill>
              <a:schemeClr val="bg2">
                <a:lumMod val="7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49" name="Bent Arrow 214">
              <a:extLst>
                <a:ext uri="{FF2B5EF4-FFF2-40B4-BE49-F238E27FC236}">
                  <a16:creationId xmlns:a16="http://schemas.microsoft.com/office/drawing/2014/main" id="{662D3558-6723-4EB7-B4B8-81EDB8494D69}"/>
                </a:ext>
              </a:extLst>
            </p:cNvPr>
            <p:cNvSpPr/>
            <p:nvPr/>
          </p:nvSpPr>
          <p:spPr bwMode="auto">
            <a:xfrm flipV="1">
              <a:off x="2462070" y="3528937"/>
              <a:ext cx="734781" cy="831778"/>
            </a:xfrm>
            <a:prstGeom prst="bentArrow">
              <a:avLst>
                <a:gd name="adj1" fmla="val 25000"/>
                <a:gd name="adj2" fmla="val 4522"/>
                <a:gd name="adj3" fmla="val 0"/>
                <a:gd name="adj4" fmla="val 49290"/>
              </a:avLst>
            </a:prstGeom>
            <a:solidFill>
              <a:schemeClr val="bg2">
                <a:lumMod val="7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grpSp>
      <p:cxnSp>
        <p:nvCxnSpPr>
          <p:cNvPr id="98" name="Straight Arrow Connector 97">
            <a:extLst>
              <a:ext uri="{FF2B5EF4-FFF2-40B4-BE49-F238E27FC236}">
                <a16:creationId xmlns:a16="http://schemas.microsoft.com/office/drawing/2014/main" id="{8A52C468-B474-4096-BA99-CE83FA8123C4}"/>
              </a:ext>
            </a:extLst>
          </p:cNvPr>
          <p:cNvCxnSpPr>
            <a:cxnSpLocks/>
          </p:cNvCxnSpPr>
          <p:nvPr/>
        </p:nvCxnSpPr>
        <p:spPr bwMode="auto">
          <a:xfrm>
            <a:off x="3945319" y="3704751"/>
            <a:ext cx="615206"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C16091B7-90EA-4EBC-8763-8D6D3F216419}"/>
              </a:ext>
            </a:extLst>
          </p:cNvPr>
          <p:cNvCxnSpPr>
            <a:cxnSpLocks/>
          </p:cNvCxnSpPr>
          <p:nvPr/>
        </p:nvCxnSpPr>
        <p:spPr bwMode="auto">
          <a:xfrm>
            <a:off x="3969455" y="2988985"/>
            <a:ext cx="580539"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5800D059-E0C2-4700-B3DB-D2F6E1E2CF16}"/>
              </a:ext>
            </a:extLst>
          </p:cNvPr>
          <p:cNvCxnSpPr>
            <a:cxnSpLocks/>
          </p:cNvCxnSpPr>
          <p:nvPr/>
        </p:nvCxnSpPr>
        <p:spPr bwMode="auto">
          <a:xfrm>
            <a:off x="4430981" y="5200124"/>
            <a:ext cx="118182"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1819235-7719-49C3-913B-66E7A0D7B840}"/>
              </a:ext>
            </a:extLst>
          </p:cNvPr>
          <p:cNvCxnSpPr>
            <a:cxnSpLocks/>
          </p:cNvCxnSpPr>
          <p:nvPr/>
        </p:nvCxnSpPr>
        <p:spPr bwMode="auto">
          <a:xfrm>
            <a:off x="4431791" y="2245871"/>
            <a:ext cx="118182"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7F6A9346-961A-43EA-8317-7AA9DA96CFFF}"/>
              </a:ext>
            </a:extLst>
          </p:cNvPr>
          <p:cNvSpPr txBox="1"/>
          <p:nvPr/>
        </p:nvSpPr>
        <p:spPr>
          <a:xfrm>
            <a:off x="4572924" y="5040394"/>
            <a:ext cx="3153272" cy="36061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65656"/>
                </a:solidFill>
                <a:effectLst/>
                <a:uLnTx/>
                <a:uFillTx/>
                <a:ea typeface="+mn-ea"/>
                <a:cs typeface="Arial" panose="020B0604020202020204" pitchFamily="34" charset="0"/>
              </a:rPr>
              <a:t>Lean Budget Guardrails</a:t>
            </a:r>
            <a:endParaRPr kumimoji="0" lang="en-BG" sz="1600" b="1" i="0" u="none" strike="noStrike" kern="0" cap="none" spc="0" normalizeH="0" baseline="0" noProof="0">
              <a:ln>
                <a:noFill/>
              </a:ln>
              <a:solidFill>
                <a:srgbClr val="565656"/>
              </a:solidFill>
              <a:effectLst/>
              <a:uLnTx/>
              <a:uFillTx/>
              <a:ea typeface="+mn-ea"/>
              <a:cs typeface="Arial" panose="020B0604020202020204" pitchFamily="34" charset="0"/>
            </a:endParaRPr>
          </a:p>
        </p:txBody>
      </p:sp>
      <p:cxnSp>
        <p:nvCxnSpPr>
          <p:cNvPr id="103" name="Straight Arrow Connector 102">
            <a:extLst>
              <a:ext uri="{FF2B5EF4-FFF2-40B4-BE49-F238E27FC236}">
                <a16:creationId xmlns:a16="http://schemas.microsoft.com/office/drawing/2014/main" id="{F62EA33E-254C-4434-80F6-0FF067D34F2F}"/>
              </a:ext>
            </a:extLst>
          </p:cNvPr>
          <p:cNvCxnSpPr>
            <a:cxnSpLocks/>
          </p:cNvCxnSpPr>
          <p:nvPr/>
        </p:nvCxnSpPr>
        <p:spPr bwMode="auto">
          <a:xfrm>
            <a:off x="3955850" y="4441851"/>
            <a:ext cx="615206" cy="0"/>
          </a:xfrm>
          <a:prstGeom prst="straightConnector1">
            <a:avLst/>
          </a:prstGeom>
          <a:ln w="41275">
            <a:solidFill>
              <a:schemeClr val="bg2">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92C7EA52-A562-4830-8FB1-30CBC1855669}"/>
              </a:ext>
            </a:extLst>
          </p:cNvPr>
          <p:cNvSpPr txBox="1"/>
          <p:nvPr/>
        </p:nvSpPr>
        <p:spPr>
          <a:xfrm>
            <a:off x="7427517" y="5636316"/>
            <a:ext cx="1262402" cy="37420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Above portfolio threshold?</a:t>
            </a:r>
          </a:p>
        </p:txBody>
      </p:sp>
      <p:sp>
        <p:nvSpPr>
          <p:cNvPr id="105" name="Rectangle 104">
            <a:extLst>
              <a:ext uri="{FF2B5EF4-FFF2-40B4-BE49-F238E27FC236}">
                <a16:creationId xmlns:a16="http://schemas.microsoft.com/office/drawing/2014/main" id="{81F7B8D8-4EB8-41E5-A978-0D3A89FABB06}"/>
              </a:ext>
            </a:extLst>
          </p:cNvPr>
          <p:cNvSpPr/>
          <p:nvPr/>
        </p:nvSpPr>
        <p:spPr bwMode="auto">
          <a:xfrm>
            <a:off x="7433092" y="5065582"/>
            <a:ext cx="1259616" cy="593119"/>
          </a:xfrm>
          <a:prstGeom prst="rect">
            <a:avLst/>
          </a:prstGeom>
          <a:noFill/>
          <a:ln w="19050" cap="flat" cmpd="sng" algn="ctr">
            <a:solidFill>
              <a:schemeClr val="bg2">
                <a:lumMod val="9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06" name="Rectangle 105">
            <a:extLst>
              <a:ext uri="{FF2B5EF4-FFF2-40B4-BE49-F238E27FC236}">
                <a16:creationId xmlns:a16="http://schemas.microsoft.com/office/drawing/2014/main" id="{C3EB5A1A-5D7B-4906-8313-4106EFA06FCF}"/>
              </a:ext>
            </a:extLst>
          </p:cNvPr>
          <p:cNvSpPr/>
          <p:nvPr/>
        </p:nvSpPr>
        <p:spPr bwMode="auto">
          <a:xfrm>
            <a:off x="8690256" y="5659012"/>
            <a:ext cx="1259616" cy="586490"/>
          </a:xfrm>
          <a:prstGeom prst="rect">
            <a:avLst/>
          </a:prstGeom>
          <a:solidFill>
            <a:schemeClr val="bg1"/>
          </a:solidFill>
          <a:ln w="19050" cap="flat" cmpd="sng" algn="ctr">
            <a:solidFill>
              <a:schemeClr val="bg2">
                <a:lumMod val="9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id="{2DA766C3-2D83-4FEE-8364-63419982104F}"/>
              </a:ext>
            </a:extLst>
          </p:cNvPr>
          <p:cNvSpPr/>
          <p:nvPr/>
        </p:nvSpPr>
        <p:spPr bwMode="auto">
          <a:xfrm>
            <a:off x="7430305" y="5658702"/>
            <a:ext cx="1259616" cy="586800"/>
          </a:xfrm>
          <a:prstGeom prst="rect">
            <a:avLst/>
          </a:prstGeom>
          <a:noFill/>
          <a:ln w="19050" cap="flat" cmpd="sng" algn="ctr">
            <a:solidFill>
              <a:schemeClr val="bg2">
                <a:lumMod val="9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08" name="Rectangle 107">
            <a:extLst>
              <a:ext uri="{FF2B5EF4-FFF2-40B4-BE49-F238E27FC236}">
                <a16:creationId xmlns:a16="http://schemas.microsoft.com/office/drawing/2014/main" id="{6AA6F82E-1359-49A8-A3BB-F511932FEBA2}"/>
              </a:ext>
            </a:extLst>
          </p:cNvPr>
          <p:cNvSpPr/>
          <p:nvPr/>
        </p:nvSpPr>
        <p:spPr bwMode="auto">
          <a:xfrm>
            <a:off x="8690256" y="5065582"/>
            <a:ext cx="1259616" cy="593430"/>
          </a:xfrm>
          <a:prstGeom prst="rect">
            <a:avLst/>
          </a:prstGeom>
          <a:solidFill>
            <a:schemeClr val="bg1"/>
          </a:solidFill>
          <a:ln w="19050" cap="flat" cmpd="sng" algn="ctr">
            <a:solidFill>
              <a:schemeClr val="bg2">
                <a:lumMod val="9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38AF44B3-FF24-4BE2-88E5-2AF580EC84DE}"/>
              </a:ext>
            </a:extLst>
          </p:cNvPr>
          <p:cNvGrpSpPr/>
          <p:nvPr/>
        </p:nvGrpSpPr>
        <p:grpSpPr>
          <a:xfrm>
            <a:off x="7487341" y="5114176"/>
            <a:ext cx="2016549" cy="497255"/>
            <a:chOff x="9076118" y="5479523"/>
            <a:chExt cx="1744075" cy="429883"/>
          </a:xfrm>
        </p:grpSpPr>
        <p:grpSp>
          <p:nvGrpSpPr>
            <p:cNvPr id="143" name="Group 142">
              <a:extLst>
                <a:ext uri="{FF2B5EF4-FFF2-40B4-BE49-F238E27FC236}">
                  <a16:creationId xmlns:a16="http://schemas.microsoft.com/office/drawing/2014/main" id="{BD0E18FF-766C-4399-B6F6-050054FD7BB9}"/>
                </a:ext>
              </a:extLst>
            </p:cNvPr>
            <p:cNvGrpSpPr/>
            <p:nvPr/>
          </p:nvGrpSpPr>
          <p:grpSpPr>
            <a:xfrm>
              <a:off x="10462634" y="5531771"/>
              <a:ext cx="357559" cy="360411"/>
              <a:chOff x="10279583" y="5479649"/>
              <a:chExt cx="640953" cy="646064"/>
            </a:xfrm>
          </p:grpSpPr>
          <p:sp>
            <p:nvSpPr>
              <p:cNvPr id="146" name="Oval 145">
                <a:extLst>
                  <a:ext uri="{FF2B5EF4-FFF2-40B4-BE49-F238E27FC236}">
                    <a16:creationId xmlns:a16="http://schemas.microsoft.com/office/drawing/2014/main" id="{72AF7BFF-883C-4F3A-A8F8-48787BEF6D9B}"/>
                  </a:ext>
                </a:extLst>
              </p:cNvPr>
              <p:cNvSpPr/>
              <p:nvPr/>
            </p:nvSpPr>
            <p:spPr bwMode="auto">
              <a:xfrm>
                <a:off x="10281933" y="5479649"/>
                <a:ext cx="629632" cy="629635"/>
              </a:xfrm>
              <a:prstGeom prst="ellipse">
                <a:avLst/>
              </a:prstGeom>
              <a:solidFill>
                <a:schemeClr val="accent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47" name="Pie 255">
                <a:extLst>
                  <a:ext uri="{FF2B5EF4-FFF2-40B4-BE49-F238E27FC236}">
                    <a16:creationId xmlns:a16="http://schemas.microsoft.com/office/drawing/2014/main" id="{A54E157C-757F-4B31-A696-C221817844DA}"/>
                  </a:ext>
                </a:extLst>
              </p:cNvPr>
              <p:cNvSpPr/>
              <p:nvPr/>
            </p:nvSpPr>
            <p:spPr bwMode="auto">
              <a:xfrm>
                <a:off x="10279581" y="5484759"/>
                <a:ext cx="640953" cy="640954"/>
              </a:xfrm>
              <a:prstGeom prst="pie">
                <a:avLst>
                  <a:gd name="adj1" fmla="val 9858918"/>
                  <a:gd name="adj2" fmla="val 15413406"/>
                </a:avLst>
              </a:prstGeom>
              <a:solidFill>
                <a:srgbClr val="995C5E"/>
              </a:solidFill>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grpSp>
        <p:sp>
          <p:nvSpPr>
            <p:cNvPr id="144" name="Freeform 252">
              <a:extLst>
                <a:ext uri="{FF2B5EF4-FFF2-40B4-BE49-F238E27FC236}">
                  <a16:creationId xmlns:a16="http://schemas.microsoft.com/office/drawing/2014/main" id="{52BB852C-2FC1-411A-8287-91C01BE4B8FA}"/>
                </a:ext>
              </a:extLst>
            </p:cNvPr>
            <p:cNvSpPr/>
            <p:nvPr/>
          </p:nvSpPr>
          <p:spPr bwMode="auto">
            <a:xfrm>
              <a:off x="9076118" y="5479523"/>
              <a:ext cx="997527" cy="180110"/>
            </a:xfrm>
            <a:custGeom>
              <a:avLst/>
              <a:gdLst>
                <a:gd name="connsiteX0" fmla="*/ 0 w 997527"/>
                <a:gd name="connsiteY0" fmla="*/ 0 h 180110"/>
                <a:gd name="connsiteX1" fmla="*/ 193963 w 997527"/>
                <a:gd name="connsiteY1" fmla="*/ 138546 h 180110"/>
                <a:gd name="connsiteX2" fmla="*/ 415636 w 997527"/>
                <a:gd name="connsiteY2" fmla="*/ 138546 h 180110"/>
                <a:gd name="connsiteX3" fmla="*/ 789709 w 997527"/>
                <a:gd name="connsiteY3" fmla="*/ 13855 h 180110"/>
                <a:gd name="connsiteX4" fmla="*/ 997527 w 997527"/>
                <a:gd name="connsiteY4" fmla="*/ 180110 h 180110"/>
                <a:gd name="connsiteX5" fmla="*/ 997527 w 997527"/>
                <a:gd name="connsiteY5" fmla="*/ 180110 h 18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527" h="180110">
                  <a:moveTo>
                    <a:pt x="0" y="0"/>
                  </a:moveTo>
                  <a:lnTo>
                    <a:pt x="193963" y="138546"/>
                  </a:lnTo>
                  <a:lnTo>
                    <a:pt x="415636" y="138546"/>
                  </a:lnTo>
                  <a:lnTo>
                    <a:pt x="789709" y="13855"/>
                  </a:lnTo>
                  <a:lnTo>
                    <a:pt x="997527" y="180110"/>
                  </a:lnTo>
                  <a:lnTo>
                    <a:pt x="997527" y="180110"/>
                  </a:lnTo>
                </a:path>
              </a:pathLst>
            </a:custGeom>
            <a:noFill/>
            <a:ln w="19050"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65656"/>
                </a:solidFill>
                <a:effectLst/>
                <a:uLnTx/>
                <a:uFillTx/>
                <a:latin typeface="Arial" charset="0"/>
                <a:ea typeface="+mn-ea"/>
                <a:cs typeface="Arial" charset="0"/>
              </a:endParaRPr>
            </a:p>
          </p:txBody>
        </p:sp>
        <p:sp>
          <p:nvSpPr>
            <p:cNvPr id="145" name="Freeform 253">
              <a:extLst>
                <a:ext uri="{FF2B5EF4-FFF2-40B4-BE49-F238E27FC236}">
                  <a16:creationId xmlns:a16="http://schemas.microsoft.com/office/drawing/2014/main" id="{EDE34545-4530-4D6C-85C6-E6774F57049D}"/>
                </a:ext>
              </a:extLst>
            </p:cNvPr>
            <p:cNvSpPr/>
            <p:nvPr/>
          </p:nvSpPr>
          <p:spPr bwMode="auto">
            <a:xfrm flipV="1">
              <a:off x="9076118" y="5729296"/>
              <a:ext cx="997527" cy="180110"/>
            </a:xfrm>
            <a:custGeom>
              <a:avLst/>
              <a:gdLst>
                <a:gd name="connsiteX0" fmla="*/ 0 w 997527"/>
                <a:gd name="connsiteY0" fmla="*/ 0 h 180110"/>
                <a:gd name="connsiteX1" fmla="*/ 193963 w 997527"/>
                <a:gd name="connsiteY1" fmla="*/ 138546 h 180110"/>
                <a:gd name="connsiteX2" fmla="*/ 415636 w 997527"/>
                <a:gd name="connsiteY2" fmla="*/ 138546 h 180110"/>
                <a:gd name="connsiteX3" fmla="*/ 789709 w 997527"/>
                <a:gd name="connsiteY3" fmla="*/ 13855 h 180110"/>
                <a:gd name="connsiteX4" fmla="*/ 997527 w 997527"/>
                <a:gd name="connsiteY4" fmla="*/ 180110 h 180110"/>
                <a:gd name="connsiteX5" fmla="*/ 997527 w 997527"/>
                <a:gd name="connsiteY5" fmla="*/ 180110 h 18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527" h="180110">
                  <a:moveTo>
                    <a:pt x="0" y="0"/>
                  </a:moveTo>
                  <a:lnTo>
                    <a:pt x="193963" y="138546"/>
                  </a:lnTo>
                  <a:lnTo>
                    <a:pt x="415636" y="138546"/>
                  </a:lnTo>
                  <a:lnTo>
                    <a:pt x="789709" y="13855"/>
                  </a:lnTo>
                  <a:lnTo>
                    <a:pt x="997527" y="180110"/>
                  </a:lnTo>
                  <a:lnTo>
                    <a:pt x="997527" y="180110"/>
                  </a:lnTo>
                </a:path>
              </a:pathLst>
            </a:custGeom>
            <a:noFill/>
            <a:ln w="19050"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65656"/>
                </a:solidFill>
                <a:effectLst/>
                <a:uLnTx/>
                <a:uFillTx/>
                <a:latin typeface="Arial" charset="0"/>
                <a:ea typeface="+mn-ea"/>
                <a:cs typeface="Arial" charset="0"/>
              </a:endParaRPr>
            </a:p>
          </p:txBody>
        </p:sp>
      </p:grpSp>
      <p:sp>
        <p:nvSpPr>
          <p:cNvPr id="110" name="TextBox 109">
            <a:extLst>
              <a:ext uri="{FF2B5EF4-FFF2-40B4-BE49-F238E27FC236}">
                <a16:creationId xmlns:a16="http://schemas.microsoft.com/office/drawing/2014/main" id="{D9924620-D3EB-4D73-8BB4-34815FA6E40D}"/>
              </a:ext>
            </a:extLst>
          </p:cNvPr>
          <p:cNvSpPr txBox="1"/>
          <p:nvPr/>
        </p:nvSpPr>
        <p:spPr>
          <a:xfrm>
            <a:off x="7228687" y="4850846"/>
            <a:ext cx="1572203" cy="2684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Investment Horizons</a:t>
            </a:r>
          </a:p>
        </p:txBody>
      </p:sp>
      <p:sp>
        <p:nvSpPr>
          <p:cNvPr id="111" name="TextBox 110">
            <a:extLst>
              <a:ext uri="{FF2B5EF4-FFF2-40B4-BE49-F238E27FC236}">
                <a16:creationId xmlns:a16="http://schemas.microsoft.com/office/drawing/2014/main" id="{89DCE76C-02B5-4F1F-B819-F9E9F21F3D83}"/>
              </a:ext>
            </a:extLst>
          </p:cNvPr>
          <p:cNvSpPr txBox="1"/>
          <p:nvPr/>
        </p:nvSpPr>
        <p:spPr>
          <a:xfrm>
            <a:off x="8499228" y="4859112"/>
            <a:ext cx="1683381" cy="2684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Capacity Allocation</a:t>
            </a:r>
          </a:p>
        </p:txBody>
      </p:sp>
      <p:sp>
        <p:nvSpPr>
          <p:cNvPr id="112" name="TextBox 111">
            <a:extLst>
              <a:ext uri="{FF2B5EF4-FFF2-40B4-BE49-F238E27FC236}">
                <a16:creationId xmlns:a16="http://schemas.microsoft.com/office/drawing/2014/main" id="{BAD4FEE6-43BE-4A3A-AB99-4F4114BBBA58}"/>
              </a:ext>
            </a:extLst>
          </p:cNvPr>
          <p:cNvSpPr txBox="1"/>
          <p:nvPr/>
        </p:nvSpPr>
        <p:spPr>
          <a:xfrm>
            <a:off x="7127855" y="6243142"/>
            <a:ext cx="1840709" cy="415498"/>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05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Approve Significant Initiatives</a:t>
            </a:r>
          </a:p>
        </p:txBody>
      </p:sp>
      <p:sp>
        <p:nvSpPr>
          <p:cNvPr id="113" name="TextBox 112">
            <a:extLst>
              <a:ext uri="{FF2B5EF4-FFF2-40B4-BE49-F238E27FC236}">
                <a16:creationId xmlns:a16="http://schemas.microsoft.com/office/drawing/2014/main" id="{F779E3E3-D2AB-4DB0-8920-880C7A95B46D}"/>
              </a:ext>
            </a:extLst>
          </p:cNvPr>
          <p:cNvSpPr txBox="1"/>
          <p:nvPr/>
        </p:nvSpPr>
        <p:spPr>
          <a:xfrm>
            <a:off x="8694539" y="6255115"/>
            <a:ext cx="1276655" cy="415498"/>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050" b="1" i="0" u="none" strike="noStrike" kern="0" cap="none" spc="0" normalizeH="0" baseline="0" noProof="0" dirty="0">
                <a:ln>
                  <a:noFill/>
                </a:ln>
                <a:solidFill>
                  <a:srgbClr val="565656"/>
                </a:solidFill>
                <a:effectLst/>
                <a:uLnTx/>
                <a:uFillTx/>
                <a:latin typeface="Arial" panose="020B0604020202020204" pitchFamily="34" charset="0"/>
                <a:ea typeface="+mn-ea"/>
                <a:cs typeface="Arial" panose="020B0604020202020204" pitchFamily="34" charset="0"/>
              </a:rPr>
              <a:t>Business Owner Engagement</a:t>
            </a:r>
          </a:p>
        </p:txBody>
      </p:sp>
      <p:sp>
        <p:nvSpPr>
          <p:cNvPr id="114" name="Pie 247">
            <a:extLst>
              <a:ext uri="{FF2B5EF4-FFF2-40B4-BE49-F238E27FC236}">
                <a16:creationId xmlns:a16="http://schemas.microsoft.com/office/drawing/2014/main" id="{0AC27608-41DA-4600-9FF8-D7E6A9C40346}"/>
              </a:ext>
            </a:extLst>
          </p:cNvPr>
          <p:cNvSpPr/>
          <p:nvPr/>
        </p:nvSpPr>
        <p:spPr bwMode="auto">
          <a:xfrm>
            <a:off x="9077381" y="5150798"/>
            <a:ext cx="413422" cy="413598"/>
          </a:xfrm>
          <a:prstGeom prst="pie">
            <a:avLst>
              <a:gd name="adj1" fmla="val 11530320"/>
              <a:gd name="adj2" fmla="val 17671732"/>
            </a:avLst>
          </a:prstGeom>
          <a:solidFill>
            <a:schemeClr val="accent1">
              <a:lumMod val="60000"/>
              <a:lumOff val="40000"/>
            </a:schemeClr>
          </a:solidFill>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565656"/>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F580D2C7-53F6-47FB-84A8-AAC84A3E8499}"/>
              </a:ext>
            </a:extLst>
          </p:cNvPr>
          <p:cNvSpPr/>
          <p:nvPr/>
        </p:nvSpPr>
        <p:spPr bwMode="auto">
          <a:xfrm>
            <a:off x="9598323" y="5224715"/>
            <a:ext cx="141236" cy="61271"/>
          </a:xfrm>
          <a:prstGeom prst="rect">
            <a:avLst/>
          </a:prstGeom>
          <a:solidFill>
            <a:schemeClr val="accent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800" i="1" dirty="0"/>
          </a:p>
        </p:txBody>
      </p:sp>
      <p:sp>
        <p:nvSpPr>
          <p:cNvPr id="116" name="Rectangle 115">
            <a:extLst>
              <a:ext uri="{FF2B5EF4-FFF2-40B4-BE49-F238E27FC236}">
                <a16:creationId xmlns:a16="http://schemas.microsoft.com/office/drawing/2014/main" id="{A0E83193-7F24-4374-90C8-07B5CD31DC95}"/>
              </a:ext>
            </a:extLst>
          </p:cNvPr>
          <p:cNvSpPr/>
          <p:nvPr/>
        </p:nvSpPr>
        <p:spPr bwMode="auto">
          <a:xfrm>
            <a:off x="9598323" y="5308114"/>
            <a:ext cx="141236" cy="61271"/>
          </a:xfrm>
          <a:prstGeom prst="rect">
            <a:avLst/>
          </a:prstGeom>
          <a:solidFill>
            <a:schemeClr val="accent1">
              <a:lumMod val="60000"/>
              <a:lumOff val="40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800" i="1" dirty="0"/>
          </a:p>
        </p:txBody>
      </p:sp>
      <p:sp>
        <p:nvSpPr>
          <p:cNvPr id="117" name="Rectangle 116">
            <a:extLst>
              <a:ext uri="{FF2B5EF4-FFF2-40B4-BE49-F238E27FC236}">
                <a16:creationId xmlns:a16="http://schemas.microsoft.com/office/drawing/2014/main" id="{AC8CADD1-D42C-4FC3-8098-0491B510CEF3}"/>
              </a:ext>
            </a:extLst>
          </p:cNvPr>
          <p:cNvSpPr/>
          <p:nvPr/>
        </p:nvSpPr>
        <p:spPr bwMode="auto">
          <a:xfrm>
            <a:off x="9598323" y="5399583"/>
            <a:ext cx="141236" cy="61271"/>
          </a:xfrm>
          <a:prstGeom prst="rect">
            <a:avLst/>
          </a:prstGeom>
          <a:solidFill>
            <a:srgbClr val="C00000"/>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800" i="1" dirty="0"/>
          </a:p>
        </p:txBody>
      </p:sp>
      <p:pic>
        <p:nvPicPr>
          <p:cNvPr id="118" name="Picture 117">
            <a:extLst>
              <a:ext uri="{FF2B5EF4-FFF2-40B4-BE49-F238E27FC236}">
                <a16:creationId xmlns:a16="http://schemas.microsoft.com/office/drawing/2014/main" id="{F760C3C0-ABD0-469B-BFDD-3F2E0C7A665C}"/>
              </a:ext>
            </a:extLst>
          </p:cNvPr>
          <p:cNvPicPr>
            <a:picLocks noChangeAspect="1"/>
          </p:cNvPicPr>
          <p:nvPr/>
        </p:nvPicPr>
        <p:blipFill>
          <a:blip r:embed="rId9"/>
          <a:stretch>
            <a:fillRect/>
          </a:stretch>
        </p:blipFill>
        <p:spPr>
          <a:xfrm>
            <a:off x="7775742" y="5288666"/>
            <a:ext cx="143848" cy="148275"/>
          </a:xfrm>
          <a:prstGeom prst="rect">
            <a:avLst/>
          </a:prstGeom>
        </p:spPr>
      </p:pic>
      <p:pic>
        <p:nvPicPr>
          <p:cNvPr id="119" name="Picture 118">
            <a:extLst>
              <a:ext uri="{FF2B5EF4-FFF2-40B4-BE49-F238E27FC236}">
                <a16:creationId xmlns:a16="http://schemas.microsoft.com/office/drawing/2014/main" id="{06734D56-7178-4B7E-8E96-58DB3FEA4954}"/>
              </a:ext>
            </a:extLst>
          </p:cNvPr>
          <p:cNvPicPr>
            <a:picLocks noChangeAspect="1"/>
          </p:cNvPicPr>
          <p:nvPr/>
        </p:nvPicPr>
        <p:blipFill>
          <a:blip r:embed="rId10"/>
          <a:stretch>
            <a:fillRect/>
          </a:stretch>
        </p:blipFill>
        <p:spPr>
          <a:xfrm>
            <a:off x="8106813" y="5244725"/>
            <a:ext cx="143848" cy="148275"/>
          </a:xfrm>
          <a:prstGeom prst="rect">
            <a:avLst/>
          </a:prstGeom>
        </p:spPr>
      </p:pic>
      <p:pic>
        <p:nvPicPr>
          <p:cNvPr id="120" name="Picture 119">
            <a:extLst>
              <a:ext uri="{FF2B5EF4-FFF2-40B4-BE49-F238E27FC236}">
                <a16:creationId xmlns:a16="http://schemas.microsoft.com/office/drawing/2014/main" id="{2AE05EB9-6CE9-45ED-A458-1096759FDC2B}"/>
              </a:ext>
            </a:extLst>
          </p:cNvPr>
          <p:cNvPicPr>
            <a:picLocks noChangeAspect="1"/>
          </p:cNvPicPr>
          <p:nvPr/>
        </p:nvPicPr>
        <p:blipFill>
          <a:blip r:embed="rId11"/>
          <a:stretch>
            <a:fillRect/>
          </a:stretch>
        </p:blipFill>
        <p:spPr>
          <a:xfrm>
            <a:off x="8355379" y="5350120"/>
            <a:ext cx="143848" cy="148275"/>
          </a:xfrm>
          <a:prstGeom prst="rect">
            <a:avLst/>
          </a:prstGeom>
        </p:spPr>
      </p:pic>
      <p:pic>
        <p:nvPicPr>
          <p:cNvPr id="121" name="Picture 120">
            <a:extLst>
              <a:ext uri="{FF2B5EF4-FFF2-40B4-BE49-F238E27FC236}">
                <a16:creationId xmlns:a16="http://schemas.microsoft.com/office/drawing/2014/main" id="{5713E9B4-493D-420A-8DE1-35112A4D113B}"/>
              </a:ext>
            </a:extLst>
          </p:cNvPr>
          <p:cNvPicPr>
            <a:picLocks noChangeAspect="1"/>
          </p:cNvPicPr>
          <p:nvPr/>
        </p:nvPicPr>
        <p:blipFill>
          <a:blip r:embed="rId12"/>
          <a:stretch>
            <a:fillRect/>
          </a:stretch>
        </p:blipFill>
        <p:spPr>
          <a:xfrm>
            <a:off x="7496822" y="5247806"/>
            <a:ext cx="143848" cy="148275"/>
          </a:xfrm>
          <a:prstGeom prst="rect">
            <a:avLst/>
          </a:prstGeom>
        </p:spPr>
      </p:pic>
      <p:grpSp>
        <p:nvGrpSpPr>
          <p:cNvPr id="122" name="Group 121">
            <a:extLst>
              <a:ext uri="{FF2B5EF4-FFF2-40B4-BE49-F238E27FC236}">
                <a16:creationId xmlns:a16="http://schemas.microsoft.com/office/drawing/2014/main" id="{B95B3A45-94AA-4877-A614-578D89CE156F}"/>
              </a:ext>
            </a:extLst>
          </p:cNvPr>
          <p:cNvGrpSpPr/>
          <p:nvPr/>
        </p:nvGrpSpPr>
        <p:grpSpPr>
          <a:xfrm>
            <a:off x="7539585" y="5852028"/>
            <a:ext cx="1010400" cy="313792"/>
            <a:chOff x="6461725" y="5605011"/>
            <a:chExt cx="873876" cy="271393"/>
          </a:xfrm>
        </p:grpSpPr>
        <p:pic>
          <p:nvPicPr>
            <p:cNvPr id="137" name="Picture 136">
              <a:extLst>
                <a:ext uri="{FF2B5EF4-FFF2-40B4-BE49-F238E27FC236}">
                  <a16:creationId xmlns:a16="http://schemas.microsoft.com/office/drawing/2014/main" id="{005D0541-191E-4A4F-90EE-A56CEF86BF30}"/>
                </a:ext>
              </a:extLst>
            </p:cNvPr>
            <p:cNvPicPr>
              <a:picLocks noChangeAspect="1"/>
            </p:cNvPicPr>
            <p:nvPr/>
          </p:nvPicPr>
          <p:blipFill>
            <a:blip r:embed="rId13">
              <a:duotone>
                <a:prstClr val="black"/>
                <a:schemeClr val="accent1">
                  <a:tint val="45000"/>
                  <a:satMod val="400000"/>
                </a:schemeClr>
              </a:duotone>
            </a:blip>
            <a:stretch>
              <a:fillRect/>
            </a:stretch>
          </p:blipFill>
          <p:spPr>
            <a:xfrm rot="5400000">
              <a:off x="6925534" y="5697068"/>
              <a:ext cx="103032" cy="76183"/>
            </a:xfrm>
            <a:prstGeom prst="rect">
              <a:avLst/>
            </a:prstGeom>
          </p:spPr>
        </p:pic>
        <p:sp>
          <p:nvSpPr>
            <p:cNvPr id="138" name="Rounded Rectangle 75">
              <a:extLst>
                <a:ext uri="{FF2B5EF4-FFF2-40B4-BE49-F238E27FC236}">
                  <a16:creationId xmlns:a16="http://schemas.microsoft.com/office/drawing/2014/main" id="{FAEBF0BD-7FFD-4AD6-81AC-00C044850810}"/>
                </a:ext>
              </a:extLst>
            </p:cNvPr>
            <p:cNvSpPr/>
            <p:nvPr/>
          </p:nvSpPr>
          <p:spPr bwMode="auto">
            <a:xfrm>
              <a:off x="7026076" y="5777512"/>
              <a:ext cx="309525"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100" b="0" i="0" u="none" strike="noStrike" cap="none" normalizeH="0" baseline="0">
                <a:ln>
                  <a:noFill/>
                </a:ln>
                <a:solidFill>
                  <a:schemeClr val="tx1"/>
                </a:solidFill>
                <a:effectLst/>
                <a:latin typeface="Arial" charset="0"/>
                <a:cs typeface="Arial" charset="0"/>
              </a:endParaRPr>
            </a:p>
          </p:txBody>
        </p:sp>
        <p:sp>
          <p:nvSpPr>
            <p:cNvPr id="139" name="Rounded Rectangle 76">
              <a:extLst>
                <a:ext uri="{FF2B5EF4-FFF2-40B4-BE49-F238E27FC236}">
                  <a16:creationId xmlns:a16="http://schemas.microsoft.com/office/drawing/2014/main" id="{68B24904-8F03-4244-ADE6-7C9DB3DD0E8B}"/>
                </a:ext>
              </a:extLst>
            </p:cNvPr>
            <p:cNvSpPr/>
            <p:nvPr/>
          </p:nvSpPr>
          <p:spPr bwMode="auto">
            <a:xfrm>
              <a:off x="6738047" y="5688487"/>
              <a:ext cx="207952"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100" b="0" i="0" u="none" strike="noStrike" cap="none" normalizeH="0" baseline="0">
                <a:ln>
                  <a:noFill/>
                </a:ln>
                <a:solidFill>
                  <a:schemeClr val="tx1"/>
                </a:solidFill>
                <a:effectLst/>
                <a:latin typeface="Arial" charset="0"/>
                <a:cs typeface="Arial" charset="0"/>
              </a:endParaRPr>
            </a:p>
          </p:txBody>
        </p:sp>
        <p:sp>
          <p:nvSpPr>
            <p:cNvPr id="140" name="Rounded Rectangle 77">
              <a:extLst>
                <a:ext uri="{FF2B5EF4-FFF2-40B4-BE49-F238E27FC236}">
                  <a16:creationId xmlns:a16="http://schemas.microsoft.com/office/drawing/2014/main" id="{0F5D22F8-87C3-49E5-818D-296359B7C335}"/>
                </a:ext>
              </a:extLst>
            </p:cNvPr>
            <p:cNvSpPr/>
            <p:nvPr/>
          </p:nvSpPr>
          <p:spPr bwMode="auto">
            <a:xfrm>
              <a:off x="6461725" y="5687530"/>
              <a:ext cx="207952"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100" b="0" i="0" u="none" strike="noStrike" cap="none" normalizeH="0" baseline="0">
                <a:ln>
                  <a:noFill/>
                </a:ln>
                <a:solidFill>
                  <a:schemeClr val="tx1"/>
                </a:solidFill>
                <a:effectLst/>
                <a:latin typeface="Arial" charset="0"/>
                <a:cs typeface="Arial" charset="0"/>
              </a:endParaRPr>
            </a:p>
          </p:txBody>
        </p:sp>
        <p:sp>
          <p:nvSpPr>
            <p:cNvPr id="141" name="Rounded Rectangle 78">
              <a:extLst>
                <a:ext uri="{FF2B5EF4-FFF2-40B4-BE49-F238E27FC236}">
                  <a16:creationId xmlns:a16="http://schemas.microsoft.com/office/drawing/2014/main" id="{0A4D74E6-DE9D-4FBD-9C48-6FEC0C353371}"/>
                </a:ext>
              </a:extLst>
            </p:cNvPr>
            <p:cNvSpPr/>
            <p:nvPr/>
          </p:nvSpPr>
          <p:spPr bwMode="auto">
            <a:xfrm>
              <a:off x="7026076" y="5605011"/>
              <a:ext cx="309525"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100" b="0" i="0" u="none" strike="noStrike" cap="none" normalizeH="0" baseline="0">
                <a:ln>
                  <a:noFill/>
                </a:ln>
                <a:solidFill>
                  <a:schemeClr val="tx1"/>
                </a:solidFill>
                <a:effectLst/>
                <a:latin typeface="Arial" charset="0"/>
                <a:cs typeface="Arial" charset="0"/>
              </a:endParaRPr>
            </a:p>
          </p:txBody>
        </p:sp>
        <p:sp>
          <p:nvSpPr>
            <p:cNvPr id="142" name="Right Arrow 79">
              <a:extLst>
                <a:ext uri="{FF2B5EF4-FFF2-40B4-BE49-F238E27FC236}">
                  <a16:creationId xmlns:a16="http://schemas.microsoft.com/office/drawing/2014/main" id="{313F375E-407D-444D-8361-5DD8B9DCCB48}"/>
                </a:ext>
              </a:extLst>
            </p:cNvPr>
            <p:cNvSpPr/>
            <p:nvPr/>
          </p:nvSpPr>
          <p:spPr bwMode="auto">
            <a:xfrm>
              <a:off x="6680204" y="5721709"/>
              <a:ext cx="48731" cy="31856"/>
            </a:xfrm>
            <a:prstGeom prst="rightArrow">
              <a:avLst/>
            </a:prstGeom>
            <a:solidFill>
              <a:srgbClr val="637AA2"/>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BG" sz="2800" i="1"/>
            </a:p>
          </p:txBody>
        </p:sp>
      </p:grpSp>
      <p:pic>
        <p:nvPicPr>
          <p:cNvPr id="123" name="Picture 122">
            <a:extLst>
              <a:ext uri="{FF2B5EF4-FFF2-40B4-BE49-F238E27FC236}">
                <a16:creationId xmlns:a16="http://schemas.microsoft.com/office/drawing/2014/main" id="{5B904F20-C59D-40E9-8504-B5221448EAA5}"/>
              </a:ext>
            </a:extLst>
          </p:cNvPr>
          <p:cNvPicPr>
            <a:picLocks noChangeAspect="1"/>
          </p:cNvPicPr>
          <p:nvPr/>
        </p:nvPicPr>
        <p:blipFill>
          <a:blip r:embed="rId14"/>
          <a:stretch>
            <a:fillRect/>
          </a:stretch>
        </p:blipFill>
        <p:spPr>
          <a:xfrm>
            <a:off x="8311653" y="4300780"/>
            <a:ext cx="1288786" cy="347954"/>
          </a:xfrm>
          <a:prstGeom prst="rect">
            <a:avLst/>
          </a:prstGeom>
        </p:spPr>
      </p:pic>
      <p:pic>
        <p:nvPicPr>
          <p:cNvPr id="124" name="Picture 123">
            <a:extLst>
              <a:ext uri="{FF2B5EF4-FFF2-40B4-BE49-F238E27FC236}">
                <a16:creationId xmlns:a16="http://schemas.microsoft.com/office/drawing/2014/main" id="{4C07ED91-FFC3-449D-9FE9-F576A3342727}"/>
              </a:ext>
            </a:extLst>
          </p:cNvPr>
          <p:cNvPicPr>
            <a:picLocks noChangeAspect="1"/>
          </p:cNvPicPr>
          <p:nvPr/>
        </p:nvPicPr>
        <p:blipFill>
          <a:blip r:embed="rId15"/>
          <a:stretch>
            <a:fillRect/>
          </a:stretch>
        </p:blipFill>
        <p:spPr>
          <a:xfrm>
            <a:off x="9646350" y="4257285"/>
            <a:ext cx="311911" cy="433962"/>
          </a:xfrm>
          <a:prstGeom prst="rect">
            <a:avLst/>
          </a:prstGeom>
        </p:spPr>
      </p:pic>
      <p:pic>
        <p:nvPicPr>
          <p:cNvPr id="125" name="Picture 124">
            <a:extLst>
              <a:ext uri="{FF2B5EF4-FFF2-40B4-BE49-F238E27FC236}">
                <a16:creationId xmlns:a16="http://schemas.microsoft.com/office/drawing/2014/main" id="{4477E273-01BA-4AB3-8A3E-B1BA056A1BD0}"/>
              </a:ext>
            </a:extLst>
          </p:cNvPr>
          <p:cNvPicPr>
            <a:picLocks noChangeAspect="1"/>
          </p:cNvPicPr>
          <p:nvPr/>
        </p:nvPicPr>
        <p:blipFill>
          <a:blip r:embed="rId16"/>
          <a:stretch>
            <a:fillRect/>
          </a:stretch>
        </p:blipFill>
        <p:spPr>
          <a:xfrm>
            <a:off x="7142665" y="4299754"/>
            <a:ext cx="1033914" cy="340722"/>
          </a:xfrm>
          <a:prstGeom prst="rect">
            <a:avLst/>
          </a:prstGeom>
        </p:spPr>
      </p:pic>
      <p:pic>
        <p:nvPicPr>
          <p:cNvPr id="126" name="Picture 125">
            <a:extLst>
              <a:ext uri="{FF2B5EF4-FFF2-40B4-BE49-F238E27FC236}">
                <a16:creationId xmlns:a16="http://schemas.microsoft.com/office/drawing/2014/main" id="{4D2350DD-464E-467D-8EA0-FB1000DE1360}"/>
              </a:ext>
            </a:extLst>
          </p:cNvPr>
          <p:cNvPicPr>
            <a:picLocks noChangeAspect="1"/>
          </p:cNvPicPr>
          <p:nvPr/>
        </p:nvPicPr>
        <p:blipFill>
          <a:blip r:embed="rId17"/>
          <a:stretch>
            <a:fillRect/>
          </a:stretch>
        </p:blipFill>
        <p:spPr>
          <a:xfrm flipH="1">
            <a:off x="9307265" y="5708751"/>
            <a:ext cx="100208" cy="148114"/>
          </a:xfrm>
          <a:prstGeom prst="rect">
            <a:avLst/>
          </a:prstGeom>
        </p:spPr>
      </p:pic>
      <p:pic>
        <p:nvPicPr>
          <p:cNvPr id="127" name="Picture 126">
            <a:extLst>
              <a:ext uri="{FF2B5EF4-FFF2-40B4-BE49-F238E27FC236}">
                <a16:creationId xmlns:a16="http://schemas.microsoft.com/office/drawing/2014/main" id="{B441E75D-8A47-4479-8948-F228DAC82878}"/>
              </a:ext>
            </a:extLst>
          </p:cNvPr>
          <p:cNvPicPr>
            <a:picLocks noChangeAspect="1"/>
          </p:cNvPicPr>
          <p:nvPr/>
        </p:nvPicPr>
        <p:blipFill>
          <a:blip r:embed="rId18"/>
          <a:stretch>
            <a:fillRect/>
          </a:stretch>
        </p:blipFill>
        <p:spPr>
          <a:xfrm>
            <a:off x="9534821" y="5762712"/>
            <a:ext cx="298288" cy="168597"/>
          </a:xfrm>
          <a:prstGeom prst="rect">
            <a:avLst/>
          </a:prstGeom>
        </p:spPr>
      </p:pic>
      <p:grpSp>
        <p:nvGrpSpPr>
          <p:cNvPr id="128" name="Group 127">
            <a:extLst>
              <a:ext uri="{FF2B5EF4-FFF2-40B4-BE49-F238E27FC236}">
                <a16:creationId xmlns:a16="http://schemas.microsoft.com/office/drawing/2014/main" id="{A749EFC9-D3D1-455D-A689-CD5FD75325B5}"/>
              </a:ext>
            </a:extLst>
          </p:cNvPr>
          <p:cNvGrpSpPr/>
          <p:nvPr/>
        </p:nvGrpSpPr>
        <p:grpSpPr>
          <a:xfrm>
            <a:off x="8865528" y="5793174"/>
            <a:ext cx="239635" cy="145793"/>
            <a:chOff x="756647" y="1395282"/>
            <a:chExt cx="855549" cy="520515"/>
          </a:xfrm>
        </p:grpSpPr>
        <p:pic>
          <p:nvPicPr>
            <p:cNvPr id="135" name="Picture 134">
              <a:extLst>
                <a:ext uri="{FF2B5EF4-FFF2-40B4-BE49-F238E27FC236}">
                  <a16:creationId xmlns:a16="http://schemas.microsoft.com/office/drawing/2014/main" id="{231E3D3A-9A96-42FE-835E-76661344F68A}"/>
                </a:ext>
              </a:extLst>
            </p:cNvPr>
            <p:cNvPicPr>
              <a:picLocks noChangeAspect="1"/>
            </p:cNvPicPr>
            <p:nvPr/>
          </p:nvPicPr>
          <p:blipFill>
            <a:blip r:embed="rId19"/>
            <a:stretch>
              <a:fillRect/>
            </a:stretch>
          </p:blipFill>
          <p:spPr>
            <a:xfrm>
              <a:off x="1232505" y="1395282"/>
              <a:ext cx="379691" cy="505702"/>
            </a:xfrm>
            <a:prstGeom prst="rect">
              <a:avLst/>
            </a:prstGeom>
          </p:spPr>
        </p:pic>
        <p:pic>
          <p:nvPicPr>
            <p:cNvPr id="136" name="Picture 135">
              <a:extLst>
                <a:ext uri="{FF2B5EF4-FFF2-40B4-BE49-F238E27FC236}">
                  <a16:creationId xmlns:a16="http://schemas.microsoft.com/office/drawing/2014/main" id="{DC1B4344-2678-4D0C-875D-AB1801ED5725}"/>
                </a:ext>
              </a:extLst>
            </p:cNvPr>
            <p:cNvPicPr>
              <a:picLocks noChangeAspect="1"/>
            </p:cNvPicPr>
            <p:nvPr/>
          </p:nvPicPr>
          <p:blipFill>
            <a:blip r:embed="rId20"/>
            <a:stretch>
              <a:fillRect/>
            </a:stretch>
          </p:blipFill>
          <p:spPr>
            <a:xfrm>
              <a:off x="756647" y="1397664"/>
              <a:ext cx="364728" cy="518133"/>
            </a:xfrm>
            <a:prstGeom prst="rect">
              <a:avLst/>
            </a:prstGeom>
          </p:spPr>
        </p:pic>
      </p:grpSp>
      <p:pic>
        <p:nvPicPr>
          <p:cNvPr id="129" name="Picture 128">
            <a:extLst>
              <a:ext uri="{FF2B5EF4-FFF2-40B4-BE49-F238E27FC236}">
                <a16:creationId xmlns:a16="http://schemas.microsoft.com/office/drawing/2014/main" id="{98EA8C1C-6618-44B3-A5DA-E9562A2BC358}"/>
              </a:ext>
            </a:extLst>
          </p:cNvPr>
          <p:cNvPicPr>
            <a:picLocks noChangeAspect="1"/>
          </p:cNvPicPr>
          <p:nvPr/>
        </p:nvPicPr>
        <p:blipFill>
          <a:blip r:embed="rId21"/>
          <a:stretch>
            <a:fillRect/>
          </a:stretch>
        </p:blipFill>
        <p:spPr>
          <a:xfrm>
            <a:off x="9269172" y="5989605"/>
            <a:ext cx="193760" cy="142859"/>
          </a:xfrm>
          <a:prstGeom prst="rect">
            <a:avLst/>
          </a:prstGeom>
        </p:spPr>
      </p:pic>
      <p:cxnSp>
        <p:nvCxnSpPr>
          <p:cNvPr id="130" name="Straight Connector 129">
            <a:extLst>
              <a:ext uri="{FF2B5EF4-FFF2-40B4-BE49-F238E27FC236}">
                <a16:creationId xmlns:a16="http://schemas.microsoft.com/office/drawing/2014/main" id="{8B616425-D91B-4D43-B406-3E9274AB7C2A}"/>
              </a:ext>
            </a:extLst>
          </p:cNvPr>
          <p:cNvCxnSpPr>
            <a:cxnSpLocks/>
          </p:cNvCxnSpPr>
          <p:nvPr/>
        </p:nvCxnSpPr>
        <p:spPr bwMode="auto">
          <a:xfrm flipH="1">
            <a:off x="9053780" y="6087420"/>
            <a:ext cx="173454" cy="103132"/>
          </a:xfrm>
          <a:prstGeom prst="line">
            <a:avLst/>
          </a:prstGeom>
          <a:solidFill>
            <a:schemeClr val="accent1"/>
          </a:solidFill>
          <a:ln w="3810" cap="flat" cmpd="sng" algn="ctr">
            <a:solidFill>
              <a:srgbClr val="4A8DA5"/>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8B8D5FED-6374-4E46-AA10-3E3F0854DB1F}"/>
              </a:ext>
            </a:extLst>
          </p:cNvPr>
          <p:cNvCxnSpPr>
            <a:cxnSpLocks/>
          </p:cNvCxnSpPr>
          <p:nvPr/>
        </p:nvCxnSpPr>
        <p:spPr bwMode="auto">
          <a:xfrm>
            <a:off x="9484262" y="6085159"/>
            <a:ext cx="178323" cy="113878"/>
          </a:xfrm>
          <a:prstGeom prst="line">
            <a:avLst/>
          </a:prstGeom>
          <a:solidFill>
            <a:schemeClr val="accent1"/>
          </a:solidFill>
          <a:ln w="3810" cap="flat" cmpd="sng" algn="ctr">
            <a:solidFill>
              <a:srgbClr val="4A8DA5"/>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7D22ED0F-BE5C-4035-84B9-2C1A8F62DEE6}"/>
              </a:ext>
            </a:extLst>
          </p:cNvPr>
          <p:cNvCxnSpPr>
            <a:cxnSpLocks/>
          </p:cNvCxnSpPr>
          <p:nvPr/>
        </p:nvCxnSpPr>
        <p:spPr bwMode="auto">
          <a:xfrm flipV="1">
            <a:off x="9452532" y="5927765"/>
            <a:ext cx="91814" cy="78254"/>
          </a:xfrm>
          <a:prstGeom prst="line">
            <a:avLst/>
          </a:prstGeom>
          <a:solidFill>
            <a:schemeClr val="accent1"/>
          </a:solidFill>
          <a:ln w="6350" cap="flat" cmpd="sng" algn="ctr">
            <a:solidFill>
              <a:srgbClr val="4A8DA5"/>
            </a:solidFill>
            <a:prstDash val="dash"/>
            <a:round/>
            <a:headEnd type="none" w="med" len="med"/>
            <a:tailEnd type="none" w="med" len="med"/>
          </a:ln>
          <a:effectLst/>
        </p:spPr>
      </p:cxnSp>
      <p:cxnSp>
        <p:nvCxnSpPr>
          <p:cNvPr id="133" name="Straight Connector 132">
            <a:extLst>
              <a:ext uri="{FF2B5EF4-FFF2-40B4-BE49-F238E27FC236}">
                <a16:creationId xmlns:a16="http://schemas.microsoft.com/office/drawing/2014/main" id="{2A967F24-36AF-4FBB-B9B5-8FBE18395484}"/>
              </a:ext>
            </a:extLst>
          </p:cNvPr>
          <p:cNvCxnSpPr>
            <a:cxnSpLocks/>
          </p:cNvCxnSpPr>
          <p:nvPr/>
        </p:nvCxnSpPr>
        <p:spPr bwMode="auto">
          <a:xfrm flipH="1" flipV="1">
            <a:off x="9360738" y="5871788"/>
            <a:ext cx="3860" cy="106707"/>
          </a:xfrm>
          <a:prstGeom prst="line">
            <a:avLst/>
          </a:prstGeom>
          <a:solidFill>
            <a:schemeClr val="accent1"/>
          </a:solidFill>
          <a:ln w="6350" cap="flat" cmpd="sng" algn="ctr">
            <a:solidFill>
              <a:srgbClr val="4A8DA5"/>
            </a:solidFill>
            <a:prstDash val="dash"/>
            <a:round/>
            <a:headEnd type="none" w="med" len="med"/>
            <a:tailEnd type="none" w="med" len="med"/>
          </a:ln>
          <a:effectLst/>
        </p:spPr>
      </p:cxnSp>
      <p:cxnSp>
        <p:nvCxnSpPr>
          <p:cNvPr id="134" name="Straight Connector 133">
            <a:extLst>
              <a:ext uri="{FF2B5EF4-FFF2-40B4-BE49-F238E27FC236}">
                <a16:creationId xmlns:a16="http://schemas.microsoft.com/office/drawing/2014/main" id="{3D2EFF94-9E9B-4559-8C75-A8EC750884CE}"/>
              </a:ext>
            </a:extLst>
          </p:cNvPr>
          <p:cNvCxnSpPr>
            <a:cxnSpLocks/>
          </p:cNvCxnSpPr>
          <p:nvPr/>
        </p:nvCxnSpPr>
        <p:spPr bwMode="auto">
          <a:xfrm flipH="1" flipV="1">
            <a:off x="9143333" y="5940922"/>
            <a:ext cx="106658" cy="70036"/>
          </a:xfrm>
          <a:prstGeom prst="line">
            <a:avLst/>
          </a:prstGeom>
          <a:solidFill>
            <a:schemeClr val="accent1"/>
          </a:solidFill>
          <a:ln w="6350" cap="flat" cmpd="sng" algn="ctr">
            <a:solidFill>
              <a:srgbClr val="4A8DA5"/>
            </a:solidFill>
            <a:prstDash val="dash"/>
            <a:round/>
            <a:headEnd type="none" w="med" len="med"/>
            <a:tailEnd type="none" w="med" len="med"/>
          </a:ln>
          <a:effectLst/>
        </p:spPr>
      </p:cxnSp>
      <p:sp>
        <p:nvSpPr>
          <p:cNvPr id="76" name="Slide Number Placeholder 1">
            <a:extLst>
              <a:ext uri="{FF2B5EF4-FFF2-40B4-BE49-F238E27FC236}">
                <a16:creationId xmlns:a16="http://schemas.microsoft.com/office/drawing/2014/main" id="{406BB02C-4618-4C85-9C9D-1FAC5B9F177A}"/>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15</a:t>
            </a:fld>
            <a:endParaRPr lang="en-US" sz="1200" dirty="0"/>
          </a:p>
        </p:txBody>
      </p:sp>
    </p:spTree>
    <p:extLst>
      <p:ext uri="{BB962C8B-B14F-4D97-AF65-F5344CB8AC3E}">
        <p14:creationId xmlns:p14="http://schemas.microsoft.com/office/powerpoint/2010/main" val="134171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7" y="1384300"/>
            <a:ext cx="11250496" cy="498159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b="1" dirty="0"/>
              <a:t>Step 1: </a:t>
            </a:r>
            <a:r>
              <a:rPr sz="2400" dirty="0"/>
              <a:t>Identify three Strategic Themes that help define the strategy of your portfolio in the upcoming year</a:t>
            </a:r>
          </a:p>
          <a:p>
            <a:pPr>
              <a:buClr>
                <a:srgbClr val="FFFFFF">
                  <a:lumMod val="65000"/>
                </a:srgbClr>
              </a:buClr>
              <a:buSzPct val="75000"/>
            </a:pPr>
            <a:r>
              <a:rPr sz="2400" b="1" dirty="0"/>
              <a:t>Step 2: </a:t>
            </a:r>
            <a:r>
              <a:rPr sz="2400" dirty="0"/>
              <a:t>Discuss: </a:t>
            </a:r>
          </a:p>
          <a:p>
            <a:pPr lvl="1">
              <a:buClr>
                <a:srgbClr val="FFFFFF">
                  <a:lumMod val="50000"/>
                </a:srgbClr>
              </a:buClr>
              <a:buFont typeface="Arial" pitchFamily="34" charset="0"/>
              <a:buChar char="–"/>
            </a:pPr>
            <a:r>
              <a:rPr sz="2000" dirty="0"/>
              <a:t>Are these </a:t>
            </a:r>
            <a:r>
              <a:rPr sz="2000" i="1" dirty="0"/>
              <a:t>differentiators</a:t>
            </a:r>
            <a:r>
              <a:rPr sz="2000" dirty="0"/>
              <a:t> for your business</a:t>
            </a:r>
            <a:r>
              <a:rPr lang="en-US" sz="2000" dirty="0"/>
              <a:t> or </a:t>
            </a:r>
            <a:r>
              <a:rPr sz="2000" dirty="0"/>
              <a:t>business</a:t>
            </a:r>
            <a:r>
              <a:rPr lang="en-US" sz="2000" dirty="0"/>
              <a:t> </a:t>
            </a:r>
            <a:r>
              <a:rPr sz="2000" dirty="0"/>
              <a:t>as</a:t>
            </a:r>
            <a:r>
              <a:rPr lang="en-US" sz="2000" dirty="0"/>
              <a:t> </a:t>
            </a:r>
            <a:r>
              <a:rPr sz="2000" dirty="0"/>
              <a:t>usual?</a:t>
            </a:r>
          </a:p>
          <a:p>
            <a:pPr>
              <a:buClr>
                <a:srgbClr val="FFFFFF">
                  <a:lumMod val="65000"/>
                </a:srgbClr>
              </a:buClr>
              <a:buSzPct val="75000"/>
            </a:pPr>
            <a:r>
              <a:rPr sz="2400" b="1" dirty="0"/>
              <a:t>Step 3: </a:t>
            </a:r>
            <a:r>
              <a:rPr sz="2400" dirty="0"/>
              <a:t>Be prepared to share with the class</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272710"/>
            <a:ext cx="7082876" cy="523220"/>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sp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r>
              <a:t>Activity: Identify Strategic Themes</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rPr lang="en-GB" dirty="0"/>
              <a:t>3</a:t>
            </a:r>
            <a:endParaRPr dirty="0"/>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t>5</a:t>
            </a:r>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Prepare</a:t>
            </a:r>
          </a:p>
        </p:txBody>
      </p:sp>
      <p:pic>
        <p:nvPicPr>
          <p:cNvPr id="19" name="Picture Placeholder 3|100|45">
            <a:extLst>
              <a:ext uri="{FF2B5EF4-FFF2-40B4-BE49-F238E27FC236}">
                <a16:creationId xmlns:a16="http://schemas.microsoft.com/office/drawing/2014/main" id="{C581B598-82EE-E24D-BAF1-7EF44221880A}"/>
              </a:ext>
            </a:extLst>
          </p:cNvPr>
          <p:cNvPicPr>
            <a:picLocks noGrp="1" noChangeAspect="1"/>
          </p:cNvPicPr>
          <p:nvPr>
            <p:ph type="pic" sz="quarter" idx="27"/>
          </p:nvPr>
        </p:nvPicPr>
        <p:blipFill>
          <a:blip r:embed="rId4"/>
          <a:stretch>
            <a:fillRect/>
          </a:stretch>
        </p:blipFill>
        <p:spPr>
          <a:xfrm>
            <a:off x="-3333" y="0"/>
            <a:ext cx="2395635" cy="1078992"/>
          </a:xfrm>
          <a:prstGeom prst="rect">
            <a:avLst/>
          </a:prstGeom>
        </p:spPr>
      </p:pic>
      <p:sp>
        <p:nvSpPr>
          <p:cNvPr id="2" name="Slide Number Placeholder 1">
            <a:extLst>
              <a:ext uri="{FF2B5EF4-FFF2-40B4-BE49-F238E27FC236}">
                <a16:creationId xmlns:a16="http://schemas.microsoft.com/office/drawing/2014/main" id="{F9DB2835-CCAD-FD4F-B4A8-E56722AD43B5}"/>
              </a:ext>
            </a:extLst>
          </p:cNvPr>
          <p:cNvSpPr>
            <a:spLocks noGrp="1"/>
          </p:cNvSpPr>
          <p:nvPr>
            <p:ph type="sldNum" sz="quarter" idx="28"/>
          </p:nvPr>
        </p:nvSpPr>
        <p:spPr>
          <a:xfrm>
            <a:off x="9749877" y="6493058"/>
            <a:ext cx="1887026" cy="250897"/>
          </a:xfrm>
        </p:spPr>
        <p:txBody>
          <a:bodyPr/>
          <a:lstStyle/>
          <a:p>
            <a:fld id="{46FDB4EE-536A-4449-BF24-E81C662A4DA7}" type="slidenum">
              <a:rPr lang="en-US" smtClean="0">
                <a:solidFill>
                  <a:schemeClr val="bg1"/>
                </a:solidFill>
              </a:rPr>
              <a:t>16</a:t>
            </a:fld>
            <a:endParaRPr lang="en-US" dirty="0">
              <a:solidFill>
                <a:schemeClr val="bg1"/>
              </a:solidFill>
            </a:endParaRPr>
          </a:p>
        </p:txBody>
      </p:sp>
      <p:sp>
        <p:nvSpPr>
          <p:cNvPr id="17" name="Slide Number Placeholder 1">
            <a:extLst>
              <a:ext uri="{FF2B5EF4-FFF2-40B4-BE49-F238E27FC236}">
                <a16:creationId xmlns:a16="http://schemas.microsoft.com/office/drawing/2014/main" id="{F7BA0761-6EA4-4DD5-BE30-30F4632504E4}"/>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16</a:t>
            </a:fld>
            <a:endParaRPr lang="en-US" sz="1200" dirty="0"/>
          </a:p>
        </p:txBody>
      </p:sp>
    </p:spTree>
    <p:extLst>
      <p:ext uri="{BB962C8B-B14F-4D97-AF65-F5344CB8AC3E}">
        <p14:creationId xmlns:p14="http://schemas.microsoft.com/office/powerpoint/2010/main" val="88264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5.3 Maintaining the Portfolio Vision</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17</a:t>
            </a:fld>
            <a:endParaRPr lang="en-US"/>
          </a:p>
        </p:txBody>
      </p:sp>
      <p:sp>
        <p:nvSpPr>
          <p:cNvPr id="10060"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DDA48D3A-1DEF-5D47-8D0F-A65F3F449965}"/>
              </a:ext>
            </a:extLst>
          </p:cNvPr>
          <p:cNvSpPr>
            <a:spLocks noGrp="1"/>
          </p:cNvSpPr>
          <p:nvPr>
            <p:ph sz="quarter" idx="11"/>
          </p:nvPr>
        </p:nvSpPr>
        <p:spPr>
          <a:xfrm>
            <a:off x="524254" y="1246021"/>
            <a:ext cx="4767273" cy="3655488"/>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Lucida Grande"/>
              <a:buChar char="-"/>
              <a:tabLst/>
              <a:defRPr sz="2400" b="0" i="0">
                <a:latin typeface="Arial" panose="020B0604020202020204" pitchFamily="34" charset="0"/>
              </a:defRPr>
            </a:lvl3pPr>
          </a:lstStyle>
          <a:p>
            <a:pPr>
              <a:buClr>
                <a:srgbClr val="FFFFFF">
                  <a:lumMod val="65000"/>
                </a:srgbClr>
              </a:buClr>
              <a:buSzPct val="75000"/>
              <a:buFont typeface=".Lucida Grande UI Regular"/>
              <a:buChar char="►"/>
            </a:pPr>
            <a:r>
              <a:rPr dirty="0"/>
              <a:t>Establishes an understanding of </a:t>
            </a:r>
            <a:r>
              <a:rPr lang="en-US" dirty="0"/>
              <a:t>the</a:t>
            </a:r>
            <a:r>
              <a:rPr dirty="0"/>
              <a:t> </a:t>
            </a:r>
            <a:r>
              <a:rPr lang="en-US" dirty="0"/>
              <a:t>portfolio</a:t>
            </a:r>
            <a:r>
              <a:rPr dirty="0"/>
              <a:t>’s strength</a:t>
            </a:r>
            <a:r>
              <a:rPr lang="en-US" dirty="0"/>
              <a:t>s and </a:t>
            </a:r>
            <a:r>
              <a:rPr dirty="0"/>
              <a:t>weaknesses</a:t>
            </a:r>
          </a:p>
          <a:p>
            <a:pPr>
              <a:buClr>
                <a:srgbClr val="FFFFFF">
                  <a:lumMod val="65000"/>
                </a:srgbClr>
              </a:buClr>
              <a:buSzPct val="75000"/>
              <a:buFont typeface=".Lucida Grande UI Regular"/>
              <a:buChar char="►"/>
            </a:pPr>
            <a:r>
              <a:rPr lang="en-US" dirty="0"/>
              <a:t>Helps i</a:t>
            </a:r>
            <a:r>
              <a:rPr dirty="0"/>
              <a:t>dentif</a:t>
            </a:r>
            <a:r>
              <a:rPr lang="en-US" dirty="0"/>
              <a:t>y</a:t>
            </a:r>
            <a:r>
              <a:rPr dirty="0"/>
              <a:t> the most significant opportunities and potential threats</a:t>
            </a:r>
          </a:p>
        </p:txBody>
      </p:sp>
      <p:sp>
        <p:nvSpPr>
          <p:cNvPr id="6" name="Title Placeholder 4">
            <a:extLst>
              <a:ext uri="{FF2B5EF4-FFF2-40B4-BE49-F238E27FC236}">
                <a16:creationId xmlns:a16="http://schemas.microsoft.com/office/drawing/2014/main" id="{4D3C11E5-6CAD-D14A-AFF3-B7D41D06E75C}"/>
              </a:ext>
            </a:extLst>
          </p:cNvPr>
          <p:cNvSpPr>
            <a:spLocks noGrp="1"/>
          </p:cNvSpPr>
          <p:nvPr>
            <p:ph type="title"/>
          </p:nvPr>
        </p:nvSpPr>
        <p:spPr>
          <a:xfrm>
            <a:off x="524255" y="206887"/>
            <a:ext cx="9890528" cy="467820"/>
          </a:xfrm>
          <a:prstGeom prst="rect">
            <a:avLst/>
          </a:prstGeom>
        </p:spPr>
        <p:txBody>
          <a:bodyPr vert="horz" lIns="0" tIns="36576" rIns="0" bIns="0" rtlCol="0" anchor="ctr">
            <a:spAutoFit/>
          </a:bodyPr>
          <a:lstStyle/>
          <a:p>
            <a:r>
              <a:rPr dirty="0"/>
              <a:t>Identify opportunities for the portfolio’s future state with SWOT</a:t>
            </a:r>
          </a:p>
        </p:txBody>
      </p:sp>
      <p:sp>
        <p:nvSpPr>
          <p:cNvPr id="11" name="Slide Number Placeholder 1">
            <a:extLst>
              <a:ext uri="{FF2B5EF4-FFF2-40B4-BE49-F238E27FC236}">
                <a16:creationId xmlns:a16="http://schemas.microsoft.com/office/drawing/2014/main" id="{573AA960-20F5-4F24-94AE-9B01C04B72F6}"/>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18</a:t>
            </a:fld>
            <a:endParaRPr lang="en-US" sz="1200" dirty="0"/>
          </a:p>
        </p:txBody>
      </p:sp>
      <p:sp>
        <p:nvSpPr>
          <p:cNvPr id="13" name="TextBox 12">
            <a:extLst>
              <a:ext uri="{FF2B5EF4-FFF2-40B4-BE49-F238E27FC236}">
                <a16:creationId xmlns:a16="http://schemas.microsoft.com/office/drawing/2014/main" id="{6E29EBE7-5813-474B-97AA-61DF0453D935}"/>
              </a:ext>
            </a:extLst>
          </p:cNvPr>
          <p:cNvSpPr txBox="1"/>
          <p:nvPr/>
        </p:nvSpPr>
        <p:spPr>
          <a:xfrm>
            <a:off x="11029763" y="2878613"/>
            <a:ext cx="577516" cy="584775"/>
          </a:xfrm>
          <a:prstGeom prst="rect">
            <a:avLst/>
          </a:prstGeom>
          <a:noFill/>
        </p:spPr>
        <p:txBody>
          <a:bodyPr wrap="square" rtlCol="0">
            <a:spAutoFit/>
          </a:bodyPr>
          <a:lstStyle/>
          <a:p>
            <a:r>
              <a:rPr lang="en-GB" sz="3200" b="1" dirty="0"/>
              <a:t>O</a:t>
            </a:r>
            <a:endParaRPr lang="en-US" sz="3200" b="1" dirty="0"/>
          </a:p>
        </p:txBody>
      </p:sp>
      <p:graphicFrame>
        <p:nvGraphicFramePr>
          <p:cNvPr id="14" name="Table 16">
            <a:extLst>
              <a:ext uri="{FF2B5EF4-FFF2-40B4-BE49-F238E27FC236}">
                <a16:creationId xmlns:a16="http://schemas.microsoft.com/office/drawing/2014/main" id="{773FB20B-FA02-A047-9FB6-13AB2E237FEB}"/>
              </a:ext>
            </a:extLst>
          </p:cNvPr>
          <p:cNvGraphicFramePr>
            <a:graphicFrameLocks noGrp="1"/>
          </p:cNvGraphicFramePr>
          <p:nvPr>
            <p:extLst>
              <p:ext uri="{D42A27DB-BD31-4B8C-83A1-F6EECF244321}">
                <p14:modId xmlns:p14="http://schemas.microsoft.com/office/powerpoint/2010/main" val="2648524085"/>
              </p:ext>
            </p:extLst>
          </p:nvPr>
        </p:nvGraphicFramePr>
        <p:xfrm>
          <a:off x="5875114" y="1337964"/>
          <a:ext cx="5849248" cy="4457671"/>
        </p:xfrm>
        <a:graphic>
          <a:graphicData uri="http://schemas.openxmlformats.org/drawingml/2006/table">
            <a:tbl>
              <a:tblPr firstRow="1" bandRow="1">
                <a:tableStyleId>{5C22544A-7EE6-4342-B048-85BDC9FD1C3A}</a:tableStyleId>
              </a:tblPr>
              <a:tblGrid>
                <a:gridCol w="415095">
                  <a:extLst>
                    <a:ext uri="{9D8B030D-6E8A-4147-A177-3AD203B41FA5}">
                      <a16:colId xmlns:a16="http://schemas.microsoft.com/office/drawing/2014/main" val="264563160"/>
                    </a:ext>
                  </a:extLst>
                </a:gridCol>
                <a:gridCol w="2609067">
                  <a:extLst>
                    <a:ext uri="{9D8B030D-6E8A-4147-A177-3AD203B41FA5}">
                      <a16:colId xmlns:a16="http://schemas.microsoft.com/office/drawing/2014/main" val="524559225"/>
                    </a:ext>
                  </a:extLst>
                </a:gridCol>
                <a:gridCol w="2825086">
                  <a:extLst>
                    <a:ext uri="{9D8B030D-6E8A-4147-A177-3AD203B41FA5}">
                      <a16:colId xmlns:a16="http://schemas.microsoft.com/office/drawing/2014/main" val="708224416"/>
                    </a:ext>
                  </a:extLst>
                </a:gridCol>
              </a:tblGrid>
              <a:tr h="2191868">
                <a:tc>
                  <a:txBody>
                    <a:bodyPr/>
                    <a:lstStyle/>
                    <a:p>
                      <a:endParaRPr lang="en-US" dirty="0">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76708918"/>
                  </a:ext>
                </a:extLst>
              </a:tr>
              <a:tr h="2265803">
                <a:tc>
                  <a:txBody>
                    <a:bodyPr/>
                    <a:lstStyle/>
                    <a:p>
                      <a:endParaRPr lang="en-US">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ln>
                          <a:solidFill>
                            <a:schemeClr val="tx2">
                              <a:lumMod val="50000"/>
                              <a:lumOff val="50000"/>
                            </a:schemeClr>
                          </a:solidFill>
                        </a:ln>
                        <a:solidFill>
                          <a:schemeClr val="tx2">
                            <a:lumMod val="50000"/>
                            <a:lumOff val="50000"/>
                          </a:schemeClr>
                        </a:solidFill>
                      </a:endParaRPr>
                    </a:p>
                    <a:p>
                      <a:endParaRPr lang="en-US" dirty="0">
                        <a:ln>
                          <a:solidFill>
                            <a:schemeClr val="tx2">
                              <a:lumMod val="50000"/>
                              <a:lumOff val="50000"/>
                            </a:schemeClr>
                          </a:solidFill>
                        </a:ln>
                        <a:solidFill>
                          <a:schemeClr val="tx2">
                            <a:lumMod val="50000"/>
                            <a:lumOff val="50000"/>
                          </a:schemeClr>
                        </a:solidFill>
                      </a:endParaRPr>
                    </a:p>
                    <a:p>
                      <a:endParaRPr lang="en-US" dirty="0">
                        <a:ln>
                          <a:solidFill>
                            <a:schemeClr val="tx2">
                              <a:lumMod val="50000"/>
                              <a:lumOff val="50000"/>
                            </a:schemeClr>
                          </a:solidFill>
                        </a:ln>
                        <a:solidFill>
                          <a:schemeClr val="tx2">
                            <a:lumMod val="50000"/>
                            <a:lumOff val="50000"/>
                          </a:schemeClr>
                        </a:solidFill>
                      </a:endParaRPr>
                    </a:p>
                    <a:p>
                      <a:endParaRPr lang="en-US" dirty="0">
                        <a:ln>
                          <a:solidFill>
                            <a:schemeClr val="tx2">
                              <a:lumMod val="50000"/>
                              <a:lumOff val="50000"/>
                            </a:schemeClr>
                          </a:solidFill>
                        </a:ln>
                        <a:solidFill>
                          <a:schemeClr val="tx2">
                            <a:lumMod val="50000"/>
                            <a:lumOff val="50000"/>
                          </a:schemeClr>
                        </a:solidFill>
                      </a:endParaRPr>
                    </a:p>
                    <a:p>
                      <a:endParaRPr lang="en-US" dirty="0">
                        <a:ln>
                          <a:solidFill>
                            <a:schemeClr val="tx2">
                              <a:lumMod val="50000"/>
                              <a:lumOff val="50000"/>
                            </a:schemeClr>
                          </a:solidFill>
                        </a:ln>
                        <a:solidFill>
                          <a:schemeClr val="tx2">
                            <a:lumMod val="50000"/>
                            <a:lumOff val="50000"/>
                          </a:schemeClr>
                        </a:solidFill>
                      </a:endParaRPr>
                    </a:p>
                    <a:p>
                      <a:endParaRPr lang="en-US" dirty="0">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ln>
                          <a:solidFill>
                            <a:schemeClr val="tx2">
                              <a:lumMod val="50000"/>
                              <a:lumOff val="50000"/>
                            </a:schemeClr>
                          </a:solidFill>
                        </a:ln>
                        <a:solidFill>
                          <a:schemeClr val="tx2">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5714679"/>
                  </a:ext>
                </a:extLst>
              </a:tr>
            </a:tbl>
          </a:graphicData>
        </a:graphic>
      </p:graphicFrame>
      <p:sp>
        <p:nvSpPr>
          <p:cNvPr id="15" name="TextBox 14">
            <a:extLst>
              <a:ext uri="{FF2B5EF4-FFF2-40B4-BE49-F238E27FC236}">
                <a16:creationId xmlns:a16="http://schemas.microsoft.com/office/drawing/2014/main" id="{0DA24537-71B4-B44B-B56B-68DA19A4F7F8}"/>
              </a:ext>
            </a:extLst>
          </p:cNvPr>
          <p:cNvSpPr txBox="1"/>
          <p:nvPr/>
        </p:nvSpPr>
        <p:spPr>
          <a:xfrm>
            <a:off x="6297666" y="1303799"/>
            <a:ext cx="577516" cy="584775"/>
          </a:xfrm>
          <a:prstGeom prst="rect">
            <a:avLst/>
          </a:prstGeom>
          <a:noFill/>
        </p:spPr>
        <p:txBody>
          <a:bodyPr wrap="square" rtlCol="0">
            <a:spAutoFit/>
          </a:bodyPr>
          <a:lstStyle/>
          <a:p>
            <a:r>
              <a:rPr lang="en-GB" sz="3200" b="1" dirty="0"/>
              <a:t>S</a:t>
            </a:r>
            <a:endParaRPr lang="en-US" sz="3200" b="1" dirty="0"/>
          </a:p>
        </p:txBody>
      </p:sp>
      <p:sp>
        <p:nvSpPr>
          <p:cNvPr id="16" name="TextBox 15">
            <a:extLst>
              <a:ext uri="{FF2B5EF4-FFF2-40B4-BE49-F238E27FC236}">
                <a16:creationId xmlns:a16="http://schemas.microsoft.com/office/drawing/2014/main" id="{7DA7A244-0FE0-EC42-817B-23EA1B9CB487}"/>
              </a:ext>
            </a:extLst>
          </p:cNvPr>
          <p:cNvSpPr txBox="1"/>
          <p:nvPr/>
        </p:nvSpPr>
        <p:spPr>
          <a:xfrm>
            <a:off x="8978732" y="1338048"/>
            <a:ext cx="577516" cy="584775"/>
          </a:xfrm>
          <a:prstGeom prst="rect">
            <a:avLst/>
          </a:prstGeom>
          <a:noFill/>
        </p:spPr>
        <p:txBody>
          <a:bodyPr wrap="square" rtlCol="0">
            <a:spAutoFit/>
          </a:bodyPr>
          <a:lstStyle/>
          <a:p>
            <a:r>
              <a:rPr lang="en-GB" sz="3200" b="1" dirty="0"/>
              <a:t>W</a:t>
            </a:r>
            <a:endParaRPr lang="en-US" sz="3200" b="1" dirty="0"/>
          </a:p>
        </p:txBody>
      </p:sp>
      <p:sp>
        <p:nvSpPr>
          <p:cNvPr id="17" name="TextBox 16">
            <a:extLst>
              <a:ext uri="{FF2B5EF4-FFF2-40B4-BE49-F238E27FC236}">
                <a16:creationId xmlns:a16="http://schemas.microsoft.com/office/drawing/2014/main" id="{9CA8F581-1F52-534B-BC54-A13DD4713532}"/>
              </a:ext>
            </a:extLst>
          </p:cNvPr>
          <p:cNvSpPr txBox="1"/>
          <p:nvPr/>
        </p:nvSpPr>
        <p:spPr>
          <a:xfrm>
            <a:off x="6300915" y="3533276"/>
            <a:ext cx="577516" cy="584775"/>
          </a:xfrm>
          <a:prstGeom prst="rect">
            <a:avLst/>
          </a:prstGeom>
          <a:noFill/>
        </p:spPr>
        <p:txBody>
          <a:bodyPr wrap="square" rtlCol="0">
            <a:spAutoFit/>
          </a:bodyPr>
          <a:lstStyle/>
          <a:p>
            <a:r>
              <a:rPr lang="en-GB" sz="3200" b="1" dirty="0"/>
              <a:t>O</a:t>
            </a:r>
            <a:endParaRPr lang="en-US" sz="3200" b="1" dirty="0"/>
          </a:p>
        </p:txBody>
      </p:sp>
      <p:sp>
        <p:nvSpPr>
          <p:cNvPr id="18" name="TextBox 17">
            <a:extLst>
              <a:ext uri="{FF2B5EF4-FFF2-40B4-BE49-F238E27FC236}">
                <a16:creationId xmlns:a16="http://schemas.microsoft.com/office/drawing/2014/main" id="{9CF0B299-99C3-7C4D-A3A5-1FA733DB77BD}"/>
              </a:ext>
            </a:extLst>
          </p:cNvPr>
          <p:cNvSpPr txBox="1"/>
          <p:nvPr/>
        </p:nvSpPr>
        <p:spPr>
          <a:xfrm>
            <a:off x="8978732" y="3523834"/>
            <a:ext cx="577516" cy="584775"/>
          </a:xfrm>
          <a:prstGeom prst="rect">
            <a:avLst/>
          </a:prstGeom>
          <a:noFill/>
        </p:spPr>
        <p:txBody>
          <a:bodyPr wrap="square" rtlCol="0">
            <a:spAutoFit/>
          </a:bodyPr>
          <a:lstStyle/>
          <a:p>
            <a:r>
              <a:rPr lang="en-GB" sz="3200" b="1" dirty="0"/>
              <a:t>T</a:t>
            </a:r>
            <a:endParaRPr lang="en-US" sz="3200" b="1" dirty="0"/>
          </a:p>
        </p:txBody>
      </p:sp>
      <p:grpSp>
        <p:nvGrpSpPr>
          <p:cNvPr id="19" name="Group 18">
            <a:extLst>
              <a:ext uri="{FF2B5EF4-FFF2-40B4-BE49-F238E27FC236}">
                <a16:creationId xmlns:a16="http://schemas.microsoft.com/office/drawing/2014/main" id="{B1C1C3E3-4CFA-4547-808F-2B1496D54CDD}"/>
              </a:ext>
            </a:extLst>
          </p:cNvPr>
          <p:cNvGrpSpPr/>
          <p:nvPr/>
        </p:nvGrpSpPr>
        <p:grpSpPr>
          <a:xfrm>
            <a:off x="6460236" y="2251886"/>
            <a:ext cx="426028" cy="394917"/>
            <a:chOff x="1109378" y="2647188"/>
            <a:chExt cx="426028" cy="394917"/>
          </a:xfrm>
        </p:grpSpPr>
        <p:sp>
          <p:nvSpPr>
            <p:cNvPr id="20" name="Snip Single Corner Rectangle 19">
              <a:extLst>
                <a:ext uri="{FF2B5EF4-FFF2-40B4-BE49-F238E27FC236}">
                  <a16:creationId xmlns:a16="http://schemas.microsoft.com/office/drawing/2014/main" id="{2352A3E3-BC66-144F-9BA4-978E99FCFE7E}"/>
                </a:ext>
              </a:extLst>
            </p:cNvPr>
            <p:cNvSpPr/>
            <p:nvPr/>
          </p:nvSpPr>
          <p:spPr>
            <a:xfrm rot="10800000" flipH="1">
              <a:off x="1109378" y="2647188"/>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3E6817DD-F93E-064E-822E-26EA9211A570}"/>
                </a:ext>
              </a:extLst>
            </p:cNvPr>
            <p:cNvSpPr/>
            <p:nvPr/>
          </p:nvSpPr>
          <p:spPr>
            <a:xfrm rot="18844101">
              <a:off x="1429224" y="2966893"/>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3A6ECD0-3703-DD4C-9403-9A6587C4B76C}"/>
              </a:ext>
            </a:extLst>
          </p:cNvPr>
          <p:cNvSpPr txBox="1"/>
          <p:nvPr/>
        </p:nvSpPr>
        <p:spPr>
          <a:xfrm>
            <a:off x="6874599" y="1442297"/>
            <a:ext cx="1613037" cy="307777"/>
          </a:xfrm>
          <a:prstGeom prst="rect">
            <a:avLst/>
          </a:prstGeom>
          <a:noFill/>
        </p:spPr>
        <p:txBody>
          <a:bodyPr wrap="square" rtlCol="0">
            <a:spAutoFit/>
          </a:bodyPr>
          <a:lstStyle/>
          <a:p>
            <a:r>
              <a:rPr lang="en-US" sz="1400" b="1" dirty="0"/>
              <a:t>Strengths</a:t>
            </a:r>
          </a:p>
        </p:txBody>
      </p:sp>
      <p:sp>
        <p:nvSpPr>
          <p:cNvPr id="23" name="TextBox 22">
            <a:extLst>
              <a:ext uri="{FF2B5EF4-FFF2-40B4-BE49-F238E27FC236}">
                <a16:creationId xmlns:a16="http://schemas.microsoft.com/office/drawing/2014/main" id="{11DC3F44-E636-3C43-8329-6EC120415ED1}"/>
              </a:ext>
            </a:extLst>
          </p:cNvPr>
          <p:cNvSpPr txBox="1"/>
          <p:nvPr/>
        </p:nvSpPr>
        <p:spPr>
          <a:xfrm>
            <a:off x="9657840" y="1466121"/>
            <a:ext cx="1613037" cy="307777"/>
          </a:xfrm>
          <a:prstGeom prst="rect">
            <a:avLst/>
          </a:prstGeom>
          <a:noFill/>
        </p:spPr>
        <p:txBody>
          <a:bodyPr wrap="square" rtlCol="0">
            <a:spAutoFit/>
          </a:bodyPr>
          <a:lstStyle/>
          <a:p>
            <a:r>
              <a:rPr lang="en-US" sz="1400" b="1" dirty="0"/>
              <a:t>Weaknesses</a:t>
            </a:r>
          </a:p>
        </p:txBody>
      </p:sp>
      <p:sp>
        <p:nvSpPr>
          <p:cNvPr id="24" name="TextBox 23">
            <a:extLst>
              <a:ext uri="{FF2B5EF4-FFF2-40B4-BE49-F238E27FC236}">
                <a16:creationId xmlns:a16="http://schemas.microsoft.com/office/drawing/2014/main" id="{180E620C-ED07-CE40-9D03-9440609267B3}"/>
              </a:ext>
            </a:extLst>
          </p:cNvPr>
          <p:cNvSpPr txBox="1"/>
          <p:nvPr/>
        </p:nvSpPr>
        <p:spPr>
          <a:xfrm>
            <a:off x="6873167" y="3689611"/>
            <a:ext cx="1613037" cy="307777"/>
          </a:xfrm>
          <a:prstGeom prst="rect">
            <a:avLst/>
          </a:prstGeom>
          <a:noFill/>
        </p:spPr>
        <p:txBody>
          <a:bodyPr wrap="square" rtlCol="0">
            <a:spAutoFit/>
          </a:bodyPr>
          <a:lstStyle/>
          <a:p>
            <a:r>
              <a:rPr lang="en-US" sz="1400" b="1" dirty="0"/>
              <a:t>Opportunities</a:t>
            </a:r>
          </a:p>
        </p:txBody>
      </p:sp>
      <p:sp>
        <p:nvSpPr>
          <p:cNvPr id="25" name="TextBox 24">
            <a:extLst>
              <a:ext uri="{FF2B5EF4-FFF2-40B4-BE49-F238E27FC236}">
                <a16:creationId xmlns:a16="http://schemas.microsoft.com/office/drawing/2014/main" id="{4052A722-21F8-C144-AF47-20C77765692C}"/>
              </a:ext>
            </a:extLst>
          </p:cNvPr>
          <p:cNvSpPr txBox="1"/>
          <p:nvPr/>
        </p:nvSpPr>
        <p:spPr>
          <a:xfrm>
            <a:off x="9416726" y="3593278"/>
            <a:ext cx="1613037" cy="307777"/>
          </a:xfrm>
          <a:prstGeom prst="rect">
            <a:avLst/>
          </a:prstGeom>
          <a:noFill/>
        </p:spPr>
        <p:txBody>
          <a:bodyPr wrap="square" rtlCol="0">
            <a:spAutoFit/>
          </a:bodyPr>
          <a:lstStyle/>
          <a:p>
            <a:pPr algn="ctr"/>
            <a:r>
              <a:rPr lang="en-US" sz="1400" b="1" dirty="0"/>
              <a:t>Threats</a:t>
            </a:r>
          </a:p>
        </p:txBody>
      </p:sp>
      <p:grpSp>
        <p:nvGrpSpPr>
          <p:cNvPr id="26" name="Group 25">
            <a:extLst>
              <a:ext uri="{FF2B5EF4-FFF2-40B4-BE49-F238E27FC236}">
                <a16:creationId xmlns:a16="http://schemas.microsoft.com/office/drawing/2014/main" id="{CEAD2BAB-899A-944C-A29A-6A202E277C91}"/>
              </a:ext>
            </a:extLst>
          </p:cNvPr>
          <p:cNvGrpSpPr/>
          <p:nvPr/>
        </p:nvGrpSpPr>
        <p:grpSpPr>
          <a:xfrm>
            <a:off x="6999099" y="2246069"/>
            <a:ext cx="426028" cy="394917"/>
            <a:chOff x="1648241" y="2641371"/>
            <a:chExt cx="426028" cy="394917"/>
          </a:xfrm>
        </p:grpSpPr>
        <p:sp>
          <p:nvSpPr>
            <p:cNvPr id="27" name="Snip Single Corner Rectangle 26">
              <a:extLst>
                <a:ext uri="{FF2B5EF4-FFF2-40B4-BE49-F238E27FC236}">
                  <a16:creationId xmlns:a16="http://schemas.microsoft.com/office/drawing/2014/main" id="{EA2ECE0E-061D-014E-ADC4-2A0C9FF5DF4D}"/>
                </a:ext>
              </a:extLst>
            </p:cNvPr>
            <p:cNvSpPr/>
            <p:nvPr/>
          </p:nvSpPr>
          <p:spPr>
            <a:xfrm rot="10800000" flipH="1">
              <a:off x="1648241" y="2641371"/>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A2287F86-E6F6-0941-AF73-F6F5A21BD1FD}"/>
                </a:ext>
              </a:extLst>
            </p:cNvPr>
            <p:cNvSpPr/>
            <p:nvPr/>
          </p:nvSpPr>
          <p:spPr>
            <a:xfrm rot="18844101">
              <a:off x="1968087" y="2961076"/>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1EB062F-6484-2144-87D2-6B086E2FF095}"/>
              </a:ext>
            </a:extLst>
          </p:cNvPr>
          <p:cNvGrpSpPr/>
          <p:nvPr/>
        </p:nvGrpSpPr>
        <p:grpSpPr>
          <a:xfrm>
            <a:off x="6439829" y="2779109"/>
            <a:ext cx="426028" cy="394917"/>
            <a:chOff x="1088971" y="3174411"/>
            <a:chExt cx="426028" cy="394917"/>
          </a:xfrm>
        </p:grpSpPr>
        <p:sp>
          <p:nvSpPr>
            <p:cNvPr id="30" name="Snip Single Corner Rectangle 29">
              <a:extLst>
                <a:ext uri="{FF2B5EF4-FFF2-40B4-BE49-F238E27FC236}">
                  <a16:creationId xmlns:a16="http://schemas.microsoft.com/office/drawing/2014/main" id="{BBE0C393-F302-6143-8C04-619D81C96485}"/>
                </a:ext>
              </a:extLst>
            </p:cNvPr>
            <p:cNvSpPr/>
            <p:nvPr/>
          </p:nvSpPr>
          <p:spPr>
            <a:xfrm rot="10800000" flipH="1">
              <a:off x="1088971" y="3174411"/>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1A1E4042-507A-C446-97AB-EBED1E6388ED}"/>
                </a:ext>
              </a:extLst>
            </p:cNvPr>
            <p:cNvSpPr/>
            <p:nvPr/>
          </p:nvSpPr>
          <p:spPr>
            <a:xfrm rot="18844101">
              <a:off x="1408817" y="3494116"/>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2F13F11-432E-4C48-B594-A96DB29E0655}"/>
              </a:ext>
            </a:extLst>
          </p:cNvPr>
          <p:cNvGrpSpPr/>
          <p:nvPr/>
        </p:nvGrpSpPr>
        <p:grpSpPr>
          <a:xfrm>
            <a:off x="7007829" y="2779171"/>
            <a:ext cx="426028" cy="394917"/>
            <a:chOff x="1656971" y="3174473"/>
            <a:chExt cx="426028" cy="394917"/>
          </a:xfrm>
        </p:grpSpPr>
        <p:sp>
          <p:nvSpPr>
            <p:cNvPr id="33" name="Snip Single Corner Rectangle 32">
              <a:extLst>
                <a:ext uri="{FF2B5EF4-FFF2-40B4-BE49-F238E27FC236}">
                  <a16:creationId xmlns:a16="http://schemas.microsoft.com/office/drawing/2014/main" id="{F35AD3C8-9E49-EE44-9A44-B7318C93A1B8}"/>
                </a:ext>
              </a:extLst>
            </p:cNvPr>
            <p:cNvSpPr/>
            <p:nvPr/>
          </p:nvSpPr>
          <p:spPr>
            <a:xfrm rot="10800000" flipH="1">
              <a:off x="1656971" y="3174473"/>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4C841FA6-0236-9F45-8EC9-C44977F92011}"/>
                </a:ext>
              </a:extLst>
            </p:cNvPr>
            <p:cNvSpPr/>
            <p:nvPr/>
          </p:nvSpPr>
          <p:spPr>
            <a:xfrm rot="18844101">
              <a:off x="1976817" y="3494178"/>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DAE2DD1-5888-D543-8EE3-E1757B2ABDEC}"/>
              </a:ext>
            </a:extLst>
          </p:cNvPr>
          <p:cNvGrpSpPr/>
          <p:nvPr/>
        </p:nvGrpSpPr>
        <p:grpSpPr>
          <a:xfrm>
            <a:off x="7554239" y="2246008"/>
            <a:ext cx="426028" cy="394917"/>
            <a:chOff x="2203381" y="2641310"/>
            <a:chExt cx="426028" cy="394917"/>
          </a:xfrm>
        </p:grpSpPr>
        <p:sp>
          <p:nvSpPr>
            <p:cNvPr id="36" name="Snip Single Corner Rectangle 35">
              <a:extLst>
                <a:ext uri="{FF2B5EF4-FFF2-40B4-BE49-F238E27FC236}">
                  <a16:creationId xmlns:a16="http://schemas.microsoft.com/office/drawing/2014/main" id="{0CA300CC-44C4-D743-ACC4-E88845E5653E}"/>
                </a:ext>
              </a:extLst>
            </p:cNvPr>
            <p:cNvSpPr/>
            <p:nvPr/>
          </p:nvSpPr>
          <p:spPr>
            <a:xfrm rot="10800000" flipH="1">
              <a:off x="2203381" y="2641310"/>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9CD1EB69-32E6-C743-9624-F0409B1B9B0C}"/>
                </a:ext>
              </a:extLst>
            </p:cNvPr>
            <p:cNvSpPr/>
            <p:nvPr/>
          </p:nvSpPr>
          <p:spPr>
            <a:xfrm rot="18844101">
              <a:off x="2523227" y="2961015"/>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926F1FE2-6BD3-DD4B-B87F-96132263D10B}"/>
              </a:ext>
            </a:extLst>
          </p:cNvPr>
          <p:cNvGrpSpPr/>
          <p:nvPr/>
        </p:nvGrpSpPr>
        <p:grpSpPr>
          <a:xfrm>
            <a:off x="6771656" y="4180115"/>
            <a:ext cx="426028" cy="394917"/>
            <a:chOff x="1420798" y="4575417"/>
            <a:chExt cx="426028" cy="394917"/>
          </a:xfrm>
        </p:grpSpPr>
        <p:sp>
          <p:nvSpPr>
            <p:cNvPr id="39" name="Snip Single Corner Rectangle 38">
              <a:extLst>
                <a:ext uri="{FF2B5EF4-FFF2-40B4-BE49-F238E27FC236}">
                  <a16:creationId xmlns:a16="http://schemas.microsoft.com/office/drawing/2014/main" id="{B7DB1665-49BE-CC4B-9D58-7E4957C8A7C5}"/>
                </a:ext>
              </a:extLst>
            </p:cNvPr>
            <p:cNvSpPr/>
            <p:nvPr/>
          </p:nvSpPr>
          <p:spPr>
            <a:xfrm rot="10800000" flipH="1">
              <a:off x="1420798" y="4575417"/>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3B46BDE-E682-0E41-BE43-51D3485E721B}"/>
                </a:ext>
              </a:extLst>
            </p:cNvPr>
            <p:cNvSpPr/>
            <p:nvPr/>
          </p:nvSpPr>
          <p:spPr>
            <a:xfrm rot="18844101">
              <a:off x="1740644" y="4895122"/>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CF9BC25-52A8-3440-BA2F-12C28D88931E}"/>
              </a:ext>
            </a:extLst>
          </p:cNvPr>
          <p:cNvGrpSpPr/>
          <p:nvPr/>
        </p:nvGrpSpPr>
        <p:grpSpPr>
          <a:xfrm>
            <a:off x="7349172" y="4194952"/>
            <a:ext cx="426028" cy="394855"/>
            <a:chOff x="1998314" y="4590254"/>
            <a:chExt cx="426028" cy="394855"/>
          </a:xfrm>
        </p:grpSpPr>
        <p:sp>
          <p:nvSpPr>
            <p:cNvPr id="42" name="Snip Single Corner Rectangle 41">
              <a:extLst>
                <a:ext uri="{FF2B5EF4-FFF2-40B4-BE49-F238E27FC236}">
                  <a16:creationId xmlns:a16="http://schemas.microsoft.com/office/drawing/2014/main" id="{0DF4DEA7-FD35-2442-86AA-19E1B216B67A}"/>
                </a:ext>
              </a:extLst>
            </p:cNvPr>
            <p:cNvSpPr/>
            <p:nvPr/>
          </p:nvSpPr>
          <p:spPr>
            <a:xfrm rot="10800000" flipH="1">
              <a:off x="1998314" y="4590254"/>
              <a:ext cx="426028" cy="394793"/>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C23891D2-ED7F-7848-A56A-BC83BB2118D0}"/>
                </a:ext>
              </a:extLst>
            </p:cNvPr>
            <p:cNvSpPr/>
            <p:nvPr/>
          </p:nvSpPr>
          <p:spPr>
            <a:xfrm rot="18844101">
              <a:off x="2318168" y="4909905"/>
              <a:ext cx="102596"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05CE63C3-0E17-644A-B6BB-008D69628660}"/>
              </a:ext>
            </a:extLst>
          </p:cNvPr>
          <p:cNvGrpSpPr/>
          <p:nvPr/>
        </p:nvGrpSpPr>
        <p:grpSpPr>
          <a:xfrm>
            <a:off x="7347152" y="4682357"/>
            <a:ext cx="426028" cy="394917"/>
            <a:chOff x="1996294" y="5077659"/>
            <a:chExt cx="426028" cy="394917"/>
          </a:xfrm>
        </p:grpSpPr>
        <p:sp>
          <p:nvSpPr>
            <p:cNvPr id="45" name="Snip Single Corner Rectangle 44">
              <a:extLst>
                <a:ext uri="{FF2B5EF4-FFF2-40B4-BE49-F238E27FC236}">
                  <a16:creationId xmlns:a16="http://schemas.microsoft.com/office/drawing/2014/main" id="{2C7F7D65-F618-834B-B2E3-3288D4A7C024}"/>
                </a:ext>
              </a:extLst>
            </p:cNvPr>
            <p:cNvSpPr/>
            <p:nvPr/>
          </p:nvSpPr>
          <p:spPr>
            <a:xfrm rot="10800000" flipH="1">
              <a:off x="1996294" y="5077659"/>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2A01627-7750-E548-8AEF-D994A092B4A9}"/>
                </a:ext>
              </a:extLst>
            </p:cNvPr>
            <p:cNvSpPr/>
            <p:nvPr/>
          </p:nvSpPr>
          <p:spPr>
            <a:xfrm rot="18844101">
              <a:off x="2316140" y="5397364"/>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938FA953-4DA3-5F4F-8485-81240D0FA4A8}"/>
              </a:ext>
            </a:extLst>
          </p:cNvPr>
          <p:cNvGrpSpPr/>
          <p:nvPr/>
        </p:nvGrpSpPr>
        <p:grpSpPr>
          <a:xfrm>
            <a:off x="6760955" y="4672920"/>
            <a:ext cx="426028" cy="394917"/>
            <a:chOff x="1410097" y="5068222"/>
            <a:chExt cx="426028" cy="394917"/>
          </a:xfrm>
        </p:grpSpPr>
        <p:sp>
          <p:nvSpPr>
            <p:cNvPr id="48" name="Snip Single Corner Rectangle 47">
              <a:extLst>
                <a:ext uri="{FF2B5EF4-FFF2-40B4-BE49-F238E27FC236}">
                  <a16:creationId xmlns:a16="http://schemas.microsoft.com/office/drawing/2014/main" id="{BF27CD67-5949-7E49-BA9A-BBAAEF0CF8F1}"/>
                </a:ext>
              </a:extLst>
            </p:cNvPr>
            <p:cNvSpPr/>
            <p:nvPr/>
          </p:nvSpPr>
          <p:spPr>
            <a:xfrm rot="10800000" flipH="1">
              <a:off x="1410097" y="5068222"/>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a:extLst>
                <a:ext uri="{FF2B5EF4-FFF2-40B4-BE49-F238E27FC236}">
                  <a16:creationId xmlns:a16="http://schemas.microsoft.com/office/drawing/2014/main" id="{0833A0F0-ED4A-F44E-8DDA-86490291DA39}"/>
                </a:ext>
              </a:extLst>
            </p:cNvPr>
            <p:cNvSpPr/>
            <p:nvPr/>
          </p:nvSpPr>
          <p:spPr>
            <a:xfrm rot="18844101">
              <a:off x="1729943" y="5387927"/>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0430266-F923-6740-AE84-46FF37C10C96}"/>
              </a:ext>
            </a:extLst>
          </p:cNvPr>
          <p:cNvGrpSpPr/>
          <p:nvPr/>
        </p:nvGrpSpPr>
        <p:grpSpPr>
          <a:xfrm>
            <a:off x="6758940" y="5201313"/>
            <a:ext cx="426028" cy="394917"/>
            <a:chOff x="1408082" y="5596615"/>
            <a:chExt cx="426028" cy="394917"/>
          </a:xfrm>
        </p:grpSpPr>
        <p:sp>
          <p:nvSpPr>
            <p:cNvPr id="51" name="Snip Single Corner Rectangle 50">
              <a:extLst>
                <a:ext uri="{FF2B5EF4-FFF2-40B4-BE49-F238E27FC236}">
                  <a16:creationId xmlns:a16="http://schemas.microsoft.com/office/drawing/2014/main" id="{3932589F-5336-C543-AFD7-7B9761F2BEB1}"/>
                </a:ext>
              </a:extLst>
            </p:cNvPr>
            <p:cNvSpPr/>
            <p:nvPr/>
          </p:nvSpPr>
          <p:spPr>
            <a:xfrm rot="10800000" flipH="1">
              <a:off x="1408082" y="5596615"/>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iangle 51">
              <a:extLst>
                <a:ext uri="{FF2B5EF4-FFF2-40B4-BE49-F238E27FC236}">
                  <a16:creationId xmlns:a16="http://schemas.microsoft.com/office/drawing/2014/main" id="{41CD5ED1-A030-D84A-B705-929C93CB8C9C}"/>
                </a:ext>
              </a:extLst>
            </p:cNvPr>
            <p:cNvSpPr/>
            <p:nvPr/>
          </p:nvSpPr>
          <p:spPr>
            <a:xfrm rot="18844101">
              <a:off x="1727928" y="5916320"/>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ED7018F3-6A53-1145-8C8C-AA806E9ED7A7}"/>
              </a:ext>
            </a:extLst>
          </p:cNvPr>
          <p:cNvGrpSpPr/>
          <p:nvPr/>
        </p:nvGrpSpPr>
        <p:grpSpPr>
          <a:xfrm>
            <a:off x="7318601" y="5215397"/>
            <a:ext cx="426028" cy="394917"/>
            <a:chOff x="1967743" y="5610699"/>
            <a:chExt cx="426028" cy="394917"/>
          </a:xfrm>
        </p:grpSpPr>
        <p:sp>
          <p:nvSpPr>
            <p:cNvPr id="54" name="Snip Single Corner Rectangle 53">
              <a:extLst>
                <a:ext uri="{FF2B5EF4-FFF2-40B4-BE49-F238E27FC236}">
                  <a16:creationId xmlns:a16="http://schemas.microsoft.com/office/drawing/2014/main" id="{22CF1A98-FC58-9C45-BAD7-802FA753D4EC}"/>
                </a:ext>
              </a:extLst>
            </p:cNvPr>
            <p:cNvSpPr/>
            <p:nvPr/>
          </p:nvSpPr>
          <p:spPr>
            <a:xfrm rot="10800000" flipH="1">
              <a:off x="1967743" y="5610699"/>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57A0087A-FC6D-6A46-8EF2-AA3AF4D5FC4B}"/>
                </a:ext>
              </a:extLst>
            </p:cNvPr>
            <p:cNvSpPr/>
            <p:nvPr/>
          </p:nvSpPr>
          <p:spPr>
            <a:xfrm rot="18844101">
              <a:off x="2287589" y="5930404"/>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BA6F4C1D-C09A-1548-A6F8-B8E7988CA0DC}"/>
              </a:ext>
            </a:extLst>
          </p:cNvPr>
          <p:cNvGrpSpPr/>
          <p:nvPr/>
        </p:nvGrpSpPr>
        <p:grpSpPr>
          <a:xfrm>
            <a:off x="7896047" y="4180115"/>
            <a:ext cx="426028" cy="394917"/>
            <a:chOff x="2545189" y="4575417"/>
            <a:chExt cx="426028" cy="394917"/>
          </a:xfrm>
        </p:grpSpPr>
        <p:sp>
          <p:nvSpPr>
            <p:cNvPr id="57" name="Snip Single Corner Rectangle 56">
              <a:extLst>
                <a:ext uri="{FF2B5EF4-FFF2-40B4-BE49-F238E27FC236}">
                  <a16:creationId xmlns:a16="http://schemas.microsoft.com/office/drawing/2014/main" id="{BC239E12-45AA-A548-AFFB-10B539C5BC85}"/>
                </a:ext>
              </a:extLst>
            </p:cNvPr>
            <p:cNvSpPr/>
            <p:nvPr/>
          </p:nvSpPr>
          <p:spPr>
            <a:xfrm rot="10800000" flipH="1">
              <a:off x="2545189" y="4575417"/>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C2696460-FB9D-BC4E-BA81-668DF98CB5D4}"/>
                </a:ext>
              </a:extLst>
            </p:cNvPr>
            <p:cNvSpPr/>
            <p:nvPr/>
          </p:nvSpPr>
          <p:spPr>
            <a:xfrm rot="18844101">
              <a:off x="2865035" y="4895122"/>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658CF60-CF47-8940-9C78-5846CCBE6786}"/>
              </a:ext>
            </a:extLst>
          </p:cNvPr>
          <p:cNvGrpSpPr/>
          <p:nvPr/>
        </p:nvGrpSpPr>
        <p:grpSpPr>
          <a:xfrm>
            <a:off x="7893633" y="4706090"/>
            <a:ext cx="426028" cy="394917"/>
            <a:chOff x="2542775" y="5101392"/>
            <a:chExt cx="426028" cy="394917"/>
          </a:xfrm>
        </p:grpSpPr>
        <p:sp>
          <p:nvSpPr>
            <p:cNvPr id="60" name="Snip Single Corner Rectangle 59">
              <a:extLst>
                <a:ext uri="{FF2B5EF4-FFF2-40B4-BE49-F238E27FC236}">
                  <a16:creationId xmlns:a16="http://schemas.microsoft.com/office/drawing/2014/main" id="{2BDB76D5-DB8E-544B-8B95-F61E62052FCD}"/>
                </a:ext>
              </a:extLst>
            </p:cNvPr>
            <p:cNvSpPr/>
            <p:nvPr/>
          </p:nvSpPr>
          <p:spPr>
            <a:xfrm rot="10800000" flipH="1">
              <a:off x="2542775" y="5101392"/>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40C62001-DB32-8C44-9DF3-D4F080CB5F59}"/>
                </a:ext>
              </a:extLst>
            </p:cNvPr>
            <p:cNvSpPr/>
            <p:nvPr/>
          </p:nvSpPr>
          <p:spPr>
            <a:xfrm rot="18844101">
              <a:off x="2862621" y="5421097"/>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B5CD448B-1B83-AD42-BB8F-621574455EAE}"/>
              </a:ext>
            </a:extLst>
          </p:cNvPr>
          <p:cNvGrpSpPr/>
          <p:nvPr/>
        </p:nvGrpSpPr>
        <p:grpSpPr>
          <a:xfrm>
            <a:off x="7910670" y="5208951"/>
            <a:ext cx="426028" cy="394917"/>
            <a:chOff x="2559812" y="5604253"/>
            <a:chExt cx="426028" cy="394917"/>
          </a:xfrm>
        </p:grpSpPr>
        <p:sp>
          <p:nvSpPr>
            <p:cNvPr id="63" name="Snip Single Corner Rectangle 62">
              <a:extLst>
                <a:ext uri="{FF2B5EF4-FFF2-40B4-BE49-F238E27FC236}">
                  <a16:creationId xmlns:a16="http://schemas.microsoft.com/office/drawing/2014/main" id="{E4377D41-DD93-6844-BBB1-CCC67A538E0A}"/>
                </a:ext>
              </a:extLst>
            </p:cNvPr>
            <p:cNvSpPr/>
            <p:nvPr/>
          </p:nvSpPr>
          <p:spPr>
            <a:xfrm rot="10800000" flipH="1">
              <a:off x="2559812" y="5604253"/>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A5642B37-1B26-5642-88FD-0828A5C1C787}"/>
                </a:ext>
              </a:extLst>
            </p:cNvPr>
            <p:cNvSpPr/>
            <p:nvPr/>
          </p:nvSpPr>
          <p:spPr>
            <a:xfrm rot="18844101">
              <a:off x="2879658" y="5923958"/>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5FA992E2-CBD0-6948-BDDE-4332B0ADA9C8}"/>
              </a:ext>
            </a:extLst>
          </p:cNvPr>
          <p:cNvGrpSpPr/>
          <p:nvPr/>
        </p:nvGrpSpPr>
        <p:grpSpPr>
          <a:xfrm>
            <a:off x="7537119" y="2779140"/>
            <a:ext cx="426028" cy="394917"/>
            <a:chOff x="2186261" y="3174442"/>
            <a:chExt cx="426028" cy="394917"/>
          </a:xfrm>
        </p:grpSpPr>
        <p:sp>
          <p:nvSpPr>
            <p:cNvPr id="66" name="Snip Single Corner Rectangle 65">
              <a:extLst>
                <a:ext uri="{FF2B5EF4-FFF2-40B4-BE49-F238E27FC236}">
                  <a16:creationId xmlns:a16="http://schemas.microsoft.com/office/drawing/2014/main" id="{785E50DB-C612-664D-A4B6-CCA394836C70}"/>
                </a:ext>
              </a:extLst>
            </p:cNvPr>
            <p:cNvSpPr/>
            <p:nvPr/>
          </p:nvSpPr>
          <p:spPr>
            <a:xfrm rot="10800000" flipH="1">
              <a:off x="2186261" y="3174442"/>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66">
              <a:extLst>
                <a:ext uri="{FF2B5EF4-FFF2-40B4-BE49-F238E27FC236}">
                  <a16:creationId xmlns:a16="http://schemas.microsoft.com/office/drawing/2014/main" id="{81789F6E-60D2-874A-A90C-38C21F991A9A}"/>
                </a:ext>
              </a:extLst>
            </p:cNvPr>
            <p:cNvSpPr/>
            <p:nvPr/>
          </p:nvSpPr>
          <p:spPr>
            <a:xfrm rot="18844101">
              <a:off x="2506107" y="3494147"/>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80042FF0-085C-5F43-AD1C-02A157C8E5F7}"/>
              </a:ext>
            </a:extLst>
          </p:cNvPr>
          <p:cNvGrpSpPr/>
          <p:nvPr/>
        </p:nvGrpSpPr>
        <p:grpSpPr>
          <a:xfrm>
            <a:off x="8106646" y="2251886"/>
            <a:ext cx="426028" cy="394917"/>
            <a:chOff x="2755788" y="2647188"/>
            <a:chExt cx="426028" cy="394917"/>
          </a:xfrm>
        </p:grpSpPr>
        <p:sp>
          <p:nvSpPr>
            <p:cNvPr id="69" name="Snip Single Corner Rectangle 68">
              <a:extLst>
                <a:ext uri="{FF2B5EF4-FFF2-40B4-BE49-F238E27FC236}">
                  <a16:creationId xmlns:a16="http://schemas.microsoft.com/office/drawing/2014/main" id="{A491B0E5-BFFE-0B4C-BAA1-ADD7F149BB5A}"/>
                </a:ext>
              </a:extLst>
            </p:cNvPr>
            <p:cNvSpPr/>
            <p:nvPr/>
          </p:nvSpPr>
          <p:spPr>
            <a:xfrm rot="10800000" flipH="1">
              <a:off x="2755788" y="2647188"/>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ECCAC51C-7BCF-DA43-ADB5-CFE26A221C01}"/>
                </a:ext>
              </a:extLst>
            </p:cNvPr>
            <p:cNvSpPr/>
            <p:nvPr/>
          </p:nvSpPr>
          <p:spPr>
            <a:xfrm rot="18844101">
              <a:off x="3075634" y="2966893"/>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F462C732-12C9-1E47-B1DC-30BCAC9AB7D2}"/>
              </a:ext>
            </a:extLst>
          </p:cNvPr>
          <p:cNvGrpSpPr/>
          <p:nvPr/>
        </p:nvGrpSpPr>
        <p:grpSpPr>
          <a:xfrm>
            <a:off x="9269693" y="2245947"/>
            <a:ext cx="426028" cy="394917"/>
            <a:chOff x="3918835" y="2641249"/>
            <a:chExt cx="426028" cy="394917"/>
          </a:xfrm>
        </p:grpSpPr>
        <p:sp>
          <p:nvSpPr>
            <p:cNvPr id="72" name="Snip Single Corner Rectangle 71">
              <a:extLst>
                <a:ext uri="{FF2B5EF4-FFF2-40B4-BE49-F238E27FC236}">
                  <a16:creationId xmlns:a16="http://schemas.microsoft.com/office/drawing/2014/main" id="{FB87A595-05A9-BE46-97E0-F65EF70AC38C}"/>
                </a:ext>
              </a:extLst>
            </p:cNvPr>
            <p:cNvSpPr/>
            <p:nvPr/>
          </p:nvSpPr>
          <p:spPr>
            <a:xfrm rot="10800000" flipH="1">
              <a:off x="3918835" y="2641249"/>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angle 72">
              <a:extLst>
                <a:ext uri="{FF2B5EF4-FFF2-40B4-BE49-F238E27FC236}">
                  <a16:creationId xmlns:a16="http://schemas.microsoft.com/office/drawing/2014/main" id="{C6B74F62-90EA-0747-A07B-BB388A33B3E4}"/>
                </a:ext>
              </a:extLst>
            </p:cNvPr>
            <p:cNvSpPr/>
            <p:nvPr/>
          </p:nvSpPr>
          <p:spPr>
            <a:xfrm rot="18844101">
              <a:off x="4238681" y="2960954"/>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9F659D2-E3CA-0649-A6FB-9DECDCCB8433}"/>
              </a:ext>
            </a:extLst>
          </p:cNvPr>
          <p:cNvGrpSpPr/>
          <p:nvPr/>
        </p:nvGrpSpPr>
        <p:grpSpPr>
          <a:xfrm>
            <a:off x="9808556" y="2240130"/>
            <a:ext cx="426028" cy="394917"/>
            <a:chOff x="4457698" y="2635432"/>
            <a:chExt cx="426028" cy="394917"/>
          </a:xfrm>
        </p:grpSpPr>
        <p:sp>
          <p:nvSpPr>
            <p:cNvPr id="75" name="Snip Single Corner Rectangle 74">
              <a:extLst>
                <a:ext uri="{FF2B5EF4-FFF2-40B4-BE49-F238E27FC236}">
                  <a16:creationId xmlns:a16="http://schemas.microsoft.com/office/drawing/2014/main" id="{4E4137D6-D978-EA4D-BF78-77AE5A6244FD}"/>
                </a:ext>
              </a:extLst>
            </p:cNvPr>
            <p:cNvSpPr/>
            <p:nvPr/>
          </p:nvSpPr>
          <p:spPr>
            <a:xfrm rot="10800000" flipH="1">
              <a:off x="4457698" y="2635432"/>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AC3E1408-12C9-CC40-9134-647ACDEBBD5E}"/>
                </a:ext>
              </a:extLst>
            </p:cNvPr>
            <p:cNvSpPr/>
            <p:nvPr/>
          </p:nvSpPr>
          <p:spPr>
            <a:xfrm rot="18844101">
              <a:off x="4777544" y="2955137"/>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179D679-F42F-B645-A4F5-817812BDA254}"/>
              </a:ext>
            </a:extLst>
          </p:cNvPr>
          <p:cNvGrpSpPr/>
          <p:nvPr/>
        </p:nvGrpSpPr>
        <p:grpSpPr>
          <a:xfrm>
            <a:off x="10363696" y="2240069"/>
            <a:ext cx="426028" cy="394917"/>
            <a:chOff x="5012838" y="2635371"/>
            <a:chExt cx="426028" cy="394917"/>
          </a:xfrm>
        </p:grpSpPr>
        <p:sp>
          <p:nvSpPr>
            <p:cNvPr id="78" name="Snip Single Corner Rectangle 77">
              <a:extLst>
                <a:ext uri="{FF2B5EF4-FFF2-40B4-BE49-F238E27FC236}">
                  <a16:creationId xmlns:a16="http://schemas.microsoft.com/office/drawing/2014/main" id="{50B5EA3D-8127-EB43-AC44-70DCB8DEE147}"/>
                </a:ext>
              </a:extLst>
            </p:cNvPr>
            <p:cNvSpPr/>
            <p:nvPr/>
          </p:nvSpPr>
          <p:spPr>
            <a:xfrm rot="10800000" flipH="1">
              <a:off x="5012838" y="2635371"/>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A06A64F6-9845-5F4E-88E7-406770C8EBF5}"/>
                </a:ext>
              </a:extLst>
            </p:cNvPr>
            <p:cNvSpPr/>
            <p:nvPr/>
          </p:nvSpPr>
          <p:spPr>
            <a:xfrm rot="18844101">
              <a:off x="5332684" y="2955076"/>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DF0761AF-8EB5-A34D-86BC-CDD4DDF70D13}"/>
              </a:ext>
            </a:extLst>
          </p:cNvPr>
          <p:cNvGrpSpPr/>
          <p:nvPr/>
        </p:nvGrpSpPr>
        <p:grpSpPr>
          <a:xfrm>
            <a:off x="10916103" y="2245947"/>
            <a:ext cx="426028" cy="394917"/>
            <a:chOff x="5565245" y="2641249"/>
            <a:chExt cx="426028" cy="394917"/>
          </a:xfrm>
        </p:grpSpPr>
        <p:sp>
          <p:nvSpPr>
            <p:cNvPr id="81" name="Snip Single Corner Rectangle 80">
              <a:extLst>
                <a:ext uri="{FF2B5EF4-FFF2-40B4-BE49-F238E27FC236}">
                  <a16:creationId xmlns:a16="http://schemas.microsoft.com/office/drawing/2014/main" id="{1824E14E-39B4-4046-A209-0A76C19AB6B9}"/>
                </a:ext>
              </a:extLst>
            </p:cNvPr>
            <p:cNvSpPr/>
            <p:nvPr/>
          </p:nvSpPr>
          <p:spPr>
            <a:xfrm rot="10800000" flipH="1">
              <a:off x="5565245" y="2641249"/>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B3A056C5-8681-BB42-93BA-6AF6B349E173}"/>
                </a:ext>
              </a:extLst>
            </p:cNvPr>
            <p:cNvSpPr/>
            <p:nvPr/>
          </p:nvSpPr>
          <p:spPr>
            <a:xfrm rot="18844101">
              <a:off x="5885091" y="2960954"/>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E14FD9F5-DAB3-BE48-A8B9-FFC8F162FB03}"/>
              </a:ext>
            </a:extLst>
          </p:cNvPr>
          <p:cNvGrpSpPr/>
          <p:nvPr/>
        </p:nvGrpSpPr>
        <p:grpSpPr>
          <a:xfrm>
            <a:off x="9267678" y="2783923"/>
            <a:ext cx="426028" cy="394917"/>
            <a:chOff x="3916820" y="3179225"/>
            <a:chExt cx="426028" cy="394917"/>
          </a:xfrm>
        </p:grpSpPr>
        <p:sp>
          <p:nvSpPr>
            <p:cNvPr id="84" name="Snip Single Corner Rectangle 83">
              <a:extLst>
                <a:ext uri="{FF2B5EF4-FFF2-40B4-BE49-F238E27FC236}">
                  <a16:creationId xmlns:a16="http://schemas.microsoft.com/office/drawing/2014/main" id="{B6646BCE-D0CF-DC49-AF6B-D9863A46F5F4}"/>
                </a:ext>
              </a:extLst>
            </p:cNvPr>
            <p:cNvSpPr/>
            <p:nvPr/>
          </p:nvSpPr>
          <p:spPr>
            <a:xfrm rot="10800000" flipH="1">
              <a:off x="3916820" y="3179225"/>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iangle 84">
              <a:extLst>
                <a:ext uri="{FF2B5EF4-FFF2-40B4-BE49-F238E27FC236}">
                  <a16:creationId xmlns:a16="http://schemas.microsoft.com/office/drawing/2014/main" id="{9BD46D24-A77B-F349-BC4E-4B2846210E4A}"/>
                </a:ext>
              </a:extLst>
            </p:cNvPr>
            <p:cNvSpPr/>
            <p:nvPr/>
          </p:nvSpPr>
          <p:spPr>
            <a:xfrm rot="18844101">
              <a:off x="4236666" y="3498930"/>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4613800A-9A0D-A043-A632-17634EB27F0D}"/>
              </a:ext>
            </a:extLst>
          </p:cNvPr>
          <p:cNvGrpSpPr/>
          <p:nvPr/>
        </p:nvGrpSpPr>
        <p:grpSpPr>
          <a:xfrm>
            <a:off x="9806541" y="2778106"/>
            <a:ext cx="426028" cy="394917"/>
            <a:chOff x="4455683" y="3173408"/>
            <a:chExt cx="426028" cy="394917"/>
          </a:xfrm>
        </p:grpSpPr>
        <p:sp>
          <p:nvSpPr>
            <p:cNvPr id="87" name="Snip Single Corner Rectangle 86">
              <a:extLst>
                <a:ext uri="{FF2B5EF4-FFF2-40B4-BE49-F238E27FC236}">
                  <a16:creationId xmlns:a16="http://schemas.microsoft.com/office/drawing/2014/main" id="{6A87761D-BF6E-E547-BCFF-4EDFA507FBF9}"/>
                </a:ext>
              </a:extLst>
            </p:cNvPr>
            <p:cNvSpPr/>
            <p:nvPr/>
          </p:nvSpPr>
          <p:spPr>
            <a:xfrm rot="10800000" flipH="1">
              <a:off x="4455683" y="3173408"/>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riangle 87">
              <a:extLst>
                <a:ext uri="{FF2B5EF4-FFF2-40B4-BE49-F238E27FC236}">
                  <a16:creationId xmlns:a16="http://schemas.microsoft.com/office/drawing/2014/main" id="{936F80C1-45BD-B447-B7F9-84149CE18010}"/>
                </a:ext>
              </a:extLst>
            </p:cNvPr>
            <p:cNvSpPr/>
            <p:nvPr/>
          </p:nvSpPr>
          <p:spPr>
            <a:xfrm rot="18844101">
              <a:off x="4775529" y="3493113"/>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B6FFE80-D905-8B47-BB3C-450B78368A95}"/>
              </a:ext>
            </a:extLst>
          </p:cNvPr>
          <p:cNvGrpSpPr/>
          <p:nvPr/>
        </p:nvGrpSpPr>
        <p:grpSpPr>
          <a:xfrm>
            <a:off x="10361681" y="2778045"/>
            <a:ext cx="426028" cy="394917"/>
            <a:chOff x="5010823" y="3173347"/>
            <a:chExt cx="426028" cy="394917"/>
          </a:xfrm>
        </p:grpSpPr>
        <p:sp>
          <p:nvSpPr>
            <p:cNvPr id="90" name="Snip Single Corner Rectangle 89">
              <a:extLst>
                <a:ext uri="{FF2B5EF4-FFF2-40B4-BE49-F238E27FC236}">
                  <a16:creationId xmlns:a16="http://schemas.microsoft.com/office/drawing/2014/main" id="{2C53877C-AB65-9645-9532-EB00D600F679}"/>
                </a:ext>
              </a:extLst>
            </p:cNvPr>
            <p:cNvSpPr/>
            <p:nvPr/>
          </p:nvSpPr>
          <p:spPr>
            <a:xfrm rot="10800000" flipH="1">
              <a:off x="5010823" y="3173347"/>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riangle 90">
              <a:extLst>
                <a:ext uri="{FF2B5EF4-FFF2-40B4-BE49-F238E27FC236}">
                  <a16:creationId xmlns:a16="http://schemas.microsoft.com/office/drawing/2014/main" id="{D785D156-5DAF-F546-BF24-8A94A0B5DA32}"/>
                </a:ext>
              </a:extLst>
            </p:cNvPr>
            <p:cNvSpPr/>
            <p:nvPr/>
          </p:nvSpPr>
          <p:spPr>
            <a:xfrm rot="18844101">
              <a:off x="5330669" y="3493052"/>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B1AC3FB3-F29B-4048-A66F-37AF5829E278}"/>
              </a:ext>
            </a:extLst>
          </p:cNvPr>
          <p:cNvGrpSpPr/>
          <p:nvPr/>
        </p:nvGrpSpPr>
        <p:grpSpPr>
          <a:xfrm>
            <a:off x="10914088" y="2783923"/>
            <a:ext cx="426028" cy="394917"/>
            <a:chOff x="5563230" y="3179225"/>
            <a:chExt cx="426028" cy="394917"/>
          </a:xfrm>
        </p:grpSpPr>
        <p:sp>
          <p:nvSpPr>
            <p:cNvPr id="93" name="Snip Single Corner Rectangle 92">
              <a:extLst>
                <a:ext uri="{FF2B5EF4-FFF2-40B4-BE49-F238E27FC236}">
                  <a16:creationId xmlns:a16="http://schemas.microsoft.com/office/drawing/2014/main" id="{7DE9605F-8747-D244-95C2-96DD2193F1DD}"/>
                </a:ext>
              </a:extLst>
            </p:cNvPr>
            <p:cNvSpPr/>
            <p:nvPr/>
          </p:nvSpPr>
          <p:spPr>
            <a:xfrm rot="10800000" flipH="1">
              <a:off x="5563230" y="3179225"/>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069D4EB9-B3A0-954C-BC26-3EC3EE6479EB}"/>
                </a:ext>
              </a:extLst>
            </p:cNvPr>
            <p:cNvSpPr/>
            <p:nvPr/>
          </p:nvSpPr>
          <p:spPr>
            <a:xfrm rot="18844101">
              <a:off x="5883076" y="3498930"/>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DF2B5962-F559-7541-A1F9-80A57CAEDFE1}"/>
              </a:ext>
            </a:extLst>
          </p:cNvPr>
          <p:cNvGrpSpPr/>
          <p:nvPr/>
        </p:nvGrpSpPr>
        <p:grpSpPr>
          <a:xfrm>
            <a:off x="9565534" y="4140754"/>
            <a:ext cx="426028" cy="394917"/>
            <a:chOff x="4214676" y="4536056"/>
            <a:chExt cx="426028" cy="394917"/>
          </a:xfrm>
        </p:grpSpPr>
        <p:sp>
          <p:nvSpPr>
            <p:cNvPr id="96" name="Snip Single Corner Rectangle 95">
              <a:extLst>
                <a:ext uri="{FF2B5EF4-FFF2-40B4-BE49-F238E27FC236}">
                  <a16:creationId xmlns:a16="http://schemas.microsoft.com/office/drawing/2014/main" id="{C93396B0-E2C8-2F4F-AF84-C0909B893F11}"/>
                </a:ext>
              </a:extLst>
            </p:cNvPr>
            <p:cNvSpPr/>
            <p:nvPr/>
          </p:nvSpPr>
          <p:spPr>
            <a:xfrm rot="10800000" flipH="1">
              <a:off x="4214676" y="4536056"/>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angle 96">
              <a:extLst>
                <a:ext uri="{FF2B5EF4-FFF2-40B4-BE49-F238E27FC236}">
                  <a16:creationId xmlns:a16="http://schemas.microsoft.com/office/drawing/2014/main" id="{FF86A8B6-9B43-4044-8385-73C5A48E7686}"/>
                </a:ext>
              </a:extLst>
            </p:cNvPr>
            <p:cNvSpPr/>
            <p:nvPr/>
          </p:nvSpPr>
          <p:spPr>
            <a:xfrm rot="18844101">
              <a:off x="4534522" y="4855761"/>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4B6660D5-2955-C548-9A1E-48BD02AE194A}"/>
              </a:ext>
            </a:extLst>
          </p:cNvPr>
          <p:cNvGrpSpPr/>
          <p:nvPr/>
        </p:nvGrpSpPr>
        <p:grpSpPr>
          <a:xfrm>
            <a:off x="10104397" y="4134937"/>
            <a:ext cx="426028" cy="394917"/>
            <a:chOff x="4753539" y="4530239"/>
            <a:chExt cx="426028" cy="394917"/>
          </a:xfrm>
        </p:grpSpPr>
        <p:sp>
          <p:nvSpPr>
            <p:cNvPr id="99" name="Snip Single Corner Rectangle 98">
              <a:extLst>
                <a:ext uri="{FF2B5EF4-FFF2-40B4-BE49-F238E27FC236}">
                  <a16:creationId xmlns:a16="http://schemas.microsoft.com/office/drawing/2014/main" id="{5E31DA8F-A392-004A-B2D7-48D8227DEFC8}"/>
                </a:ext>
              </a:extLst>
            </p:cNvPr>
            <p:cNvSpPr/>
            <p:nvPr/>
          </p:nvSpPr>
          <p:spPr>
            <a:xfrm rot="10800000" flipH="1">
              <a:off x="4753539" y="4530239"/>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87F8BADA-13A2-0240-AA23-B605261EEA45}"/>
                </a:ext>
              </a:extLst>
            </p:cNvPr>
            <p:cNvSpPr/>
            <p:nvPr/>
          </p:nvSpPr>
          <p:spPr>
            <a:xfrm rot="18844101">
              <a:off x="5073385" y="4849944"/>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D83F7AE1-169B-8048-A16B-E256E0174CCB}"/>
              </a:ext>
            </a:extLst>
          </p:cNvPr>
          <p:cNvGrpSpPr/>
          <p:nvPr/>
        </p:nvGrpSpPr>
        <p:grpSpPr>
          <a:xfrm>
            <a:off x="10659537" y="4134876"/>
            <a:ext cx="426028" cy="394917"/>
            <a:chOff x="5308679" y="4530178"/>
            <a:chExt cx="426028" cy="394917"/>
          </a:xfrm>
        </p:grpSpPr>
        <p:sp>
          <p:nvSpPr>
            <p:cNvPr id="102" name="Snip Single Corner Rectangle 101">
              <a:extLst>
                <a:ext uri="{FF2B5EF4-FFF2-40B4-BE49-F238E27FC236}">
                  <a16:creationId xmlns:a16="http://schemas.microsoft.com/office/drawing/2014/main" id="{7FDE2934-07D5-3E47-8E0C-76C62D8C1B5C}"/>
                </a:ext>
              </a:extLst>
            </p:cNvPr>
            <p:cNvSpPr/>
            <p:nvPr/>
          </p:nvSpPr>
          <p:spPr>
            <a:xfrm rot="10800000" flipH="1">
              <a:off x="5308679" y="4530178"/>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095F3EF6-E4F8-CC47-BFA2-EDE4D09F72D0}"/>
                </a:ext>
              </a:extLst>
            </p:cNvPr>
            <p:cNvSpPr/>
            <p:nvPr/>
          </p:nvSpPr>
          <p:spPr>
            <a:xfrm rot="18844101">
              <a:off x="5628525" y="4849883"/>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CED6FFC7-0074-9A41-9247-BEEDB8C14156}"/>
              </a:ext>
            </a:extLst>
          </p:cNvPr>
          <p:cNvGrpSpPr/>
          <p:nvPr/>
        </p:nvGrpSpPr>
        <p:grpSpPr>
          <a:xfrm>
            <a:off x="9565590" y="4675003"/>
            <a:ext cx="426028" cy="394917"/>
            <a:chOff x="4214732" y="5070305"/>
            <a:chExt cx="426028" cy="394917"/>
          </a:xfrm>
        </p:grpSpPr>
        <p:sp>
          <p:nvSpPr>
            <p:cNvPr id="105" name="Snip Single Corner Rectangle 104">
              <a:extLst>
                <a:ext uri="{FF2B5EF4-FFF2-40B4-BE49-F238E27FC236}">
                  <a16:creationId xmlns:a16="http://schemas.microsoft.com/office/drawing/2014/main" id="{D51051EC-9BBC-BC41-8574-9232A9DDAD13}"/>
                </a:ext>
              </a:extLst>
            </p:cNvPr>
            <p:cNvSpPr/>
            <p:nvPr/>
          </p:nvSpPr>
          <p:spPr>
            <a:xfrm rot="10800000" flipH="1">
              <a:off x="4214732" y="5070305"/>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1EDDAAFB-E279-9E42-8A5E-75C6BFD1B74A}"/>
                </a:ext>
              </a:extLst>
            </p:cNvPr>
            <p:cNvSpPr/>
            <p:nvPr/>
          </p:nvSpPr>
          <p:spPr>
            <a:xfrm rot="18844101">
              <a:off x="4534578" y="5390010"/>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68294B8A-C4E5-4946-B50B-B13EFDC6ABAF}"/>
              </a:ext>
            </a:extLst>
          </p:cNvPr>
          <p:cNvGrpSpPr/>
          <p:nvPr/>
        </p:nvGrpSpPr>
        <p:grpSpPr>
          <a:xfrm>
            <a:off x="10104453" y="4669186"/>
            <a:ext cx="426028" cy="394917"/>
            <a:chOff x="4753595" y="5064488"/>
            <a:chExt cx="426028" cy="394917"/>
          </a:xfrm>
        </p:grpSpPr>
        <p:sp>
          <p:nvSpPr>
            <p:cNvPr id="108" name="Snip Single Corner Rectangle 107">
              <a:extLst>
                <a:ext uri="{FF2B5EF4-FFF2-40B4-BE49-F238E27FC236}">
                  <a16:creationId xmlns:a16="http://schemas.microsoft.com/office/drawing/2014/main" id="{C0D2E352-C24A-8244-903C-E678C24F193D}"/>
                </a:ext>
              </a:extLst>
            </p:cNvPr>
            <p:cNvSpPr/>
            <p:nvPr/>
          </p:nvSpPr>
          <p:spPr>
            <a:xfrm rot="10800000" flipH="1">
              <a:off x="4753595" y="5064488"/>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iangle 108">
              <a:extLst>
                <a:ext uri="{FF2B5EF4-FFF2-40B4-BE49-F238E27FC236}">
                  <a16:creationId xmlns:a16="http://schemas.microsoft.com/office/drawing/2014/main" id="{0F7AE559-3D5B-8643-8052-CE6830CA8B54}"/>
                </a:ext>
              </a:extLst>
            </p:cNvPr>
            <p:cNvSpPr/>
            <p:nvPr/>
          </p:nvSpPr>
          <p:spPr>
            <a:xfrm rot="18844101">
              <a:off x="5073441" y="5384193"/>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571AFFE0-97A9-CA47-A323-B78EC17A6DDC}"/>
              </a:ext>
            </a:extLst>
          </p:cNvPr>
          <p:cNvGrpSpPr/>
          <p:nvPr/>
        </p:nvGrpSpPr>
        <p:grpSpPr>
          <a:xfrm>
            <a:off x="10659593" y="4669125"/>
            <a:ext cx="426028" cy="394917"/>
            <a:chOff x="5308735" y="5064427"/>
            <a:chExt cx="426028" cy="394917"/>
          </a:xfrm>
        </p:grpSpPr>
        <p:sp>
          <p:nvSpPr>
            <p:cNvPr id="111" name="Snip Single Corner Rectangle 110">
              <a:extLst>
                <a:ext uri="{FF2B5EF4-FFF2-40B4-BE49-F238E27FC236}">
                  <a16:creationId xmlns:a16="http://schemas.microsoft.com/office/drawing/2014/main" id="{EAE6B7D2-8065-7F4E-A8AB-1C9E8E4428F7}"/>
                </a:ext>
              </a:extLst>
            </p:cNvPr>
            <p:cNvSpPr/>
            <p:nvPr/>
          </p:nvSpPr>
          <p:spPr>
            <a:xfrm rot="10800000" flipH="1">
              <a:off x="5308735" y="5064427"/>
              <a:ext cx="426028" cy="394855"/>
            </a:xfrm>
            <a:prstGeom prst="snip1Rect">
              <a:avLst/>
            </a:prstGeom>
            <a:solidFill>
              <a:schemeClr val="accent5">
                <a:lumMod val="40000"/>
                <a:lumOff val="6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iangle 111">
              <a:extLst>
                <a:ext uri="{FF2B5EF4-FFF2-40B4-BE49-F238E27FC236}">
                  <a16:creationId xmlns:a16="http://schemas.microsoft.com/office/drawing/2014/main" id="{306C39C7-61B7-0E4C-99EB-2BA11782DEAF}"/>
                </a:ext>
              </a:extLst>
            </p:cNvPr>
            <p:cNvSpPr/>
            <p:nvPr/>
          </p:nvSpPr>
          <p:spPr>
            <a:xfrm rot="18844101">
              <a:off x="5628581" y="5384132"/>
              <a:ext cx="102612" cy="4781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A10BD07F-3085-CD4C-80C5-A6EC5FBEF948}"/>
              </a:ext>
            </a:extLst>
          </p:cNvPr>
          <p:cNvSpPr txBox="1"/>
          <p:nvPr/>
        </p:nvSpPr>
        <p:spPr>
          <a:xfrm>
            <a:off x="5883294" y="3910122"/>
            <a:ext cx="400110" cy="1493033"/>
          </a:xfrm>
          <a:prstGeom prst="rect">
            <a:avLst/>
          </a:prstGeom>
          <a:noFill/>
        </p:spPr>
        <p:txBody>
          <a:bodyPr vert="vert270" wrap="square" rtlCol="0">
            <a:spAutoFit/>
          </a:bodyPr>
          <a:lstStyle/>
          <a:p>
            <a:pPr algn="ctr"/>
            <a:r>
              <a:rPr lang="en-US" sz="1400" b="1" dirty="0"/>
              <a:t>External Origin</a:t>
            </a:r>
          </a:p>
        </p:txBody>
      </p:sp>
      <p:sp>
        <p:nvSpPr>
          <p:cNvPr id="114" name="TextBox 113">
            <a:extLst>
              <a:ext uri="{FF2B5EF4-FFF2-40B4-BE49-F238E27FC236}">
                <a16:creationId xmlns:a16="http://schemas.microsoft.com/office/drawing/2014/main" id="{BEFD2FFC-F46F-B145-8A3B-7F0FC0C01366}"/>
              </a:ext>
            </a:extLst>
          </p:cNvPr>
          <p:cNvSpPr txBox="1"/>
          <p:nvPr/>
        </p:nvSpPr>
        <p:spPr>
          <a:xfrm>
            <a:off x="5871121" y="1725061"/>
            <a:ext cx="400110" cy="1493033"/>
          </a:xfrm>
          <a:prstGeom prst="rect">
            <a:avLst/>
          </a:prstGeom>
          <a:noFill/>
        </p:spPr>
        <p:txBody>
          <a:bodyPr vert="vert270" wrap="square" rtlCol="0">
            <a:spAutoFit/>
          </a:bodyPr>
          <a:lstStyle/>
          <a:p>
            <a:pPr algn="ctr"/>
            <a:r>
              <a:rPr lang="en-US" sz="1400" b="1" dirty="0"/>
              <a:t>Internal Origin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A00A8C-993B-4341-9334-660A84B92A12}"/>
              </a:ext>
            </a:extLst>
          </p:cNvPr>
          <p:cNvSpPr>
            <a:spLocks noGrp="1"/>
          </p:cNvSpPr>
          <p:nvPr>
            <p:ph sz="quarter" idx="10"/>
          </p:nvPr>
        </p:nvSpPr>
        <p:spPr>
          <a:xfrm>
            <a:off x="525516" y="1449647"/>
            <a:ext cx="5390605" cy="3979359"/>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Lucida Grande"/>
              <a:buChar char="-"/>
              <a:tabLst/>
              <a:defRPr sz="2400" b="0" i="0">
                <a:latin typeface="Arial" panose="020B0604020202020204" pitchFamily="34" charset="0"/>
              </a:defRPr>
            </a:lvl3pPr>
          </a:lstStyle>
          <a:p>
            <a:pPr>
              <a:buClr>
                <a:srgbClr val="FFFFFF">
                  <a:lumMod val="65000"/>
                </a:srgbClr>
              </a:buClr>
              <a:buSzPct val="75000"/>
            </a:pPr>
            <a:r>
              <a:rPr lang="en-GB" sz="2200" dirty="0"/>
              <a:t>The key difference between the SWOT and TOWS analyses are the outcomes that they create</a:t>
            </a:r>
          </a:p>
          <a:p>
            <a:pPr>
              <a:buClr>
                <a:srgbClr val="FFFFFF">
                  <a:lumMod val="65000"/>
                </a:srgbClr>
              </a:buClr>
              <a:buSzPct val="75000"/>
            </a:pPr>
            <a:r>
              <a:rPr lang="en-GB" sz="2200" dirty="0"/>
              <a:t>TOWS analysis is used primarily for identifying strategic options to create a better future state</a:t>
            </a:r>
          </a:p>
          <a:p>
            <a:pPr>
              <a:buClr>
                <a:srgbClr val="FFFFFF">
                  <a:lumMod val="65000"/>
                </a:srgbClr>
              </a:buClr>
              <a:buSzPct val="75000"/>
            </a:pPr>
            <a:r>
              <a:rPr lang="en-GB" sz="2200" dirty="0"/>
              <a:t>SWOT analysis is a great way to uncover the current situation of your Value Stream, product, or portfolio</a:t>
            </a:r>
          </a:p>
        </p:txBody>
      </p:sp>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5" y="206887"/>
            <a:ext cx="4873129" cy="467820"/>
          </a:xfrm>
          <a:prstGeom prst="rect">
            <a:avLst/>
          </a:prstGeom>
        </p:spPr>
        <p:txBody>
          <a:bodyPr vert="horz" lIns="0" tIns="36576" rIns="0" bIns="0" rtlCol="0" anchor="ctr">
            <a:spAutoFit/>
          </a:bodyPr>
          <a:lstStyle/>
          <a:p>
            <a:r>
              <a:rPr dirty="0"/>
              <a:t>TOWS strategic options matrix</a:t>
            </a:r>
          </a:p>
        </p:txBody>
      </p:sp>
      <p:sp>
        <p:nvSpPr>
          <p:cNvPr id="5" name="Slide Number Placeholder 1">
            <a:extLst>
              <a:ext uri="{FF2B5EF4-FFF2-40B4-BE49-F238E27FC236}">
                <a16:creationId xmlns:a16="http://schemas.microsoft.com/office/drawing/2014/main" id="{542B6471-4D42-4EFF-8D6E-FEB0C4150243}"/>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19</a:t>
            </a:fld>
            <a:endParaRPr lang="en-US" sz="1200" dirty="0"/>
          </a:p>
        </p:txBody>
      </p:sp>
      <p:grpSp>
        <p:nvGrpSpPr>
          <p:cNvPr id="7" name="Group 6">
            <a:extLst>
              <a:ext uri="{FF2B5EF4-FFF2-40B4-BE49-F238E27FC236}">
                <a16:creationId xmlns:a16="http://schemas.microsoft.com/office/drawing/2014/main" id="{5B89CF25-5ABB-484E-91E6-3AA8F5928314}"/>
              </a:ext>
            </a:extLst>
          </p:cNvPr>
          <p:cNvGrpSpPr/>
          <p:nvPr/>
        </p:nvGrpSpPr>
        <p:grpSpPr>
          <a:xfrm>
            <a:off x="6033931" y="1132796"/>
            <a:ext cx="5727744" cy="4592408"/>
            <a:chOff x="1981200" y="1719589"/>
            <a:chExt cx="5727744" cy="4592408"/>
          </a:xfrm>
        </p:grpSpPr>
        <p:grpSp>
          <p:nvGrpSpPr>
            <p:cNvPr id="9" name="Group 8">
              <a:extLst>
                <a:ext uri="{FF2B5EF4-FFF2-40B4-BE49-F238E27FC236}">
                  <a16:creationId xmlns:a16="http://schemas.microsoft.com/office/drawing/2014/main" id="{F45CEEF4-2172-484E-AF83-017607B55B68}"/>
                </a:ext>
              </a:extLst>
            </p:cNvPr>
            <p:cNvGrpSpPr/>
            <p:nvPr/>
          </p:nvGrpSpPr>
          <p:grpSpPr>
            <a:xfrm>
              <a:off x="1981200" y="1719589"/>
              <a:ext cx="5727744" cy="4592408"/>
              <a:chOff x="1130256" y="970192"/>
              <a:chExt cx="5727744" cy="4592408"/>
            </a:xfrm>
          </p:grpSpPr>
          <p:sp>
            <p:nvSpPr>
              <p:cNvPr id="15" name="Rectangle 14">
                <a:extLst>
                  <a:ext uri="{FF2B5EF4-FFF2-40B4-BE49-F238E27FC236}">
                    <a16:creationId xmlns:a16="http://schemas.microsoft.com/office/drawing/2014/main" id="{E234A6FE-A50D-E341-BBDF-220A9FE2CFBB}"/>
                  </a:ext>
                </a:extLst>
              </p:cNvPr>
              <p:cNvSpPr/>
              <p:nvPr/>
            </p:nvSpPr>
            <p:spPr>
              <a:xfrm>
                <a:off x="1143000" y="2522220"/>
                <a:ext cx="1905000" cy="152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BD78F0-F89C-8245-A8E6-83CBC85EF6EF}"/>
                  </a:ext>
                </a:extLst>
              </p:cNvPr>
              <p:cNvSpPr/>
              <p:nvPr/>
            </p:nvSpPr>
            <p:spPr>
              <a:xfrm>
                <a:off x="1143000" y="4038600"/>
                <a:ext cx="1905000" cy="152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A4ECAB-26C5-4F41-8974-6300BAD16BAD}"/>
                  </a:ext>
                </a:extLst>
              </p:cNvPr>
              <p:cNvSpPr/>
              <p:nvPr/>
            </p:nvSpPr>
            <p:spPr>
              <a:xfrm>
                <a:off x="3048000" y="2522220"/>
                <a:ext cx="1905000" cy="1524000"/>
              </a:xfrm>
              <a:prstGeom prst="rect">
                <a:avLst/>
              </a:prstGeom>
              <a:solidFill>
                <a:srgbClr val="F1F4F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F4EDD3-93D9-CA42-A114-4D741FF981F3}"/>
                  </a:ext>
                </a:extLst>
              </p:cNvPr>
              <p:cNvSpPr/>
              <p:nvPr/>
            </p:nvSpPr>
            <p:spPr>
              <a:xfrm>
                <a:off x="3048000" y="4038600"/>
                <a:ext cx="1905000" cy="1524000"/>
              </a:xfrm>
              <a:prstGeom prst="rect">
                <a:avLst/>
              </a:prstGeom>
              <a:solidFill>
                <a:srgbClr val="F1F4FE">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EDE92BB-F8E9-7443-ABA1-B1547276EF81}"/>
                  </a:ext>
                </a:extLst>
              </p:cNvPr>
              <p:cNvSpPr/>
              <p:nvPr/>
            </p:nvSpPr>
            <p:spPr>
              <a:xfrm>
                <a:off x="4953000" y="2522220"/>
                <a:ext cx="1905000" cy="1524000"/>
              </a:xfrm>
              <a:prstGeom prst="rect">
                <a:avLst/>
              </a:prstGeom>
              <a:solidFill>
                <a:srgbClr val="F1F4F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8E50DB-DB24-B54E-B28D-260F94F51E58}"/>
                  </a:ext>
                </a:extLst>
              </p:cNvPr>
              <p:cNvSpPr/>
              <p:nvPr/>
            </p:nvSpPr>
            <p:spPr>
              <a:xfrm>
                <a:off x="4953000" y="4038600"/>
                <a:ext cx="1905000" cy="1524000"/>
              </a:xfrm>
              <a:prstGeom prst="rect">
                <a:avLst/>
              </a:prstGeom>
              <a:solidFill>
                <a:srgbClr val="F1F4FE">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F3D4239-545D-3745-806E-3A54256C4E27}"/>
                  </a:ext>
                </a:extLst>
              </p:cNvPr>
              <p:cNvSpPr/>
              <p:nvPr/>
            </p:nvSpPr>
            <p:spPr>
              <a:xfrm>
                <a:off x="3048000" y="990600"/>
                <a:ext cx="1905000" cy="152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8503A0-DF65-B743-B2DC-46363A7D8E75}"/>
                  </a:ext>
                </a:extLst>
              </p:cNvPr>
              <p:cNvSpPr/>
              <p:nvPr/>
            </p:nvSpPr>
            <p:spPr>
              <a:xfrm>
                <a:off x="4953000" y="990600"/>
                <a:ext cx="1905000" cy="152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F75DEF9-9A70-B44B-9249-338EC8B737D1}"/>
                  </a:ext>
                </a:extLst>
              </p:cNvPr>
              <p:cNvSpPr txBox="1"/>
              <p:nvPr/>
            </p:nvSpPr>
            <p:spPr>
              <a:xfrm>
                <a:off x="2878225" y="970193"/>
                <a:ext cx="2248064"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External Opportunities (O)</a:t>
                </a:r>
              </a:p>
            </p:txBody>
          </p:sp>
          <p:sp>
            <p:nvSpPr>
              <p:cNvPr id="24" name="TextBox 23">
                <a:extLst>
                  <a:ext uri="{FF2B5EF4-FFF2-40B4-BE49-F238E27FC236}">
                    <a16:creationId xmlns:a16="http://schemas.microsoft.com/office/drawing/2014/main" id="{684FD128-3068-8849-AE97-A5F651B79B4A}"/>
                  </a:ext>
                </a:extLst>
              </p:cNvPr>
              <p:cNvSpPr txBox="1"/>
              <p:nvPr/>
            </p:nvSpPr>
            <p:spPr>
              <a:xfrm>
                <a:off x="5035624" y="970192"/>
                <a:ext cx="1774541"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External Threats (T)</a:t>
                </a:r>
              </a:p>
            </p:txBody>
          </p:sp>
          <p:sp>
            <p:nvSpPr>
              <p:cNvPr id="25" name="TextBox 24">
                <a:extLst>
                  <a:ext uri="{FF2B5EF4-FFF2-40B4-BE49-F238E27FC236}">
                    <a16:creationId xmlns:a16="http://schemas.microsoft.com/office/drawing/2014/main" id="{018EC300-B488-6943-8913-249E08FBEF3E}"/>
                  </a:ext>
                </a:extLst>
              </p:cNvPr>
              <p:cNvSpPr txBox="1"/>
              <p:nvPr/>
            </p:nvSpPr>
            <p:spPr>
              <a:xfrm>
                <a:off x="1130256" y="2493264"/>
                <a:ext cx="1905000"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Internal Strength  (S)</a:t>
                </a:r>
              </a:p>
            </p:txBody>
          </p:sp>
          <p:sp>
            <p:nvSpPr>
              <p:cNvPr id="26" name="TextBox 25">
                <a:extLst>
                  <a:ext uri="{FF2B5EF4-FFF2-40B4-BE49-F238E27FC236}">
                    <a16:creationId xmlns:a16="http://schemas.microsoft.com/office/drawing/2014/main" id="{A75C0C0B-FB82-9549-A8FB-A10A2510BAD1}"/>
                  </a:ext>
                </a:extLst>
              </p:cNvPr>
              <p:cNvSpPr txBox="1"/>
              <p:nvPr/>
            </p:nvSpPr>
            <p:spPr>
              <a:xfrm>
                <a:off x="1153399" y="4020979"/>
                <a:ext cx="197722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Internal Weaknesses (W)</a:t>
                </a:r>
              </a:p>
            </p:txBody>
          </p:sp>
          <p:sp>
            <p:nvSpPr>
              <p:cNvPr id="27" name="TextBox 26">
                <a:extLst>
                  <a:ext uri="{FF2B5EF4-FFF2-40B4-BE49-F238E27FC236}">
                    <a16:creationId xmlns:a16="http://schemas.microsoft.com/office/drawing/2014/main" id="{EE49116E-E9AC-0946-BF04-53F7086E58D1}"/>
                  </a:ext>
                </a:extLst>
              </p:cNvPr>
              <p:cNvSpPr txBox="1"/>
              <p:nvPr/>
            </p:nvSpPr>
            <p:spPr>
              <a:xfrm>
                <a:off x="3124200" y="1219200"/>
                <a:ext cx="1666002" cy="276999"/>
              </a:xfrm>
              <a:prstGeom prst="rect">
                <a:avLst/>
              </a:prstGeom>
              <a:noFill/>
            </p:spPr>
            <p:txBody>
              <a:bodyPr wrap="square" rtlCol="0">
                <a:spAutoFit/>
              </a:bodyPr>
              <a:lstStyle/>
              <a:p>
                <a:r>
                  <a:rPr lang="en-US" sz="1200" dirty="0"/>
                  <a:t>1. </a:t>
                </a:r>
              </a:p>
            </p:txBody>
          </p:sp>
          <p:sp>
            <p:nvSpPr>
              <p:cNvPr id="28" name="TextBox 27">
                <a:extLst>
                  <a:ext uri="{FF2B5EF4-FFF2-40B4-BE49-F238E27FC236}">
                    <a16:creationId xmlns:a16="http://schemas.microsoft.com/office/drawing/2014/main" id="{1BCF4D13-09B2-2A48-9E7F-5836FA5E38BC}"/>
                  </a:ext>
                </a:extLst>
              </p:cNvPr>
              <p:cNvSpPr txBox="1"/>
              <p:nvPr/>
            </p:nvSpPr>
            <p:spPr>
              <a:xfrm>
                <a:off x="3124200" y="1535415"/>
                <a:ext cx="1666002" cy="276999"/>
              </a:xfrm>
              <a:prstGeom prst="rect">
                <a:avLst/>
              </a:prstGeom>
              <a:noFill/>
            </p:spPr>
            <p:txBody>
              <a:bodyPr wrap="square" rtlCol="0">
                <a:spAutoFit/>
              </a:bodyPr>
              <a:lstStyle/>
              <a:p>
                <a:r>
                  <a:rPr lang="en-US" sz="1200" dirty="0"/>
                  <a:t>2. </a:t>
                </a:r>
              </a:p>
            </p:txBody>
          </p:sp>
          <p:sp>
            <p:nvSpPr>
              <p:cNvPr id="29" name="TextBox 28">
                <a:extLst>
                  <a:ext uri="{FF2B5EF4-FFF2-40B4-BE49-F238E27FC236}">
                    <a16:creationId xmlns:a16="http://schemas.microsoft.com/office/drawing/2014/main" id="{28DAC6FD-B307-BC49-A3BA-55E87CEAFCB5}"/>
                  </a:ext>
                </a:extLst>
              </p:cNvPr>
              <p:cNvSpPr txBox="1"/>
              <p:nvPr/>
            </p:nvSpPr>
            <p:spPr>
              <a:xfrm>
                <a:off x="3131873" y="1851630"/>
                <a:ext cx="1666002" cy="276999"/>
              </a:xfrm>
              <a:prstGeom prst="rect">
                <a:avLst/>
              </a:prstGeom>
              <a:noFill/>
            </p:spPr>
            <p:txBody>
              <a:bodyPr wrap="square" rtlCol="0">
                <a:spAutoFit/>
              </a:bodyPr>
              <a:lstStyle/>
              <a:p>
                <a:r>
                  <a:rPr lang="en-US" sz="1200" dirty="0"/>
                  <a:t>3. </a:t>
                </a:r>
              </a:p>
            </p:txBody>
          </p:sp>
          <p:sp>
            <p:nvSpPr>
              <p:cNvPr id="30" name="TextBox 29">
                <a:extLst>
                  <a:ext uri="{FF2B5EF4-FFF2-40B4-BE49-F238E27FC236}">
                    <a16:creationId xmlns:a16="http://schemas.microsoft.com/office/drawing/2014/main" id="{D6D9C7E4-ABCD-164E-8BCF-FE267976DC5F}"/>
                  </a:ext>
                </a:extLst>
              </p:cNvPr>
              <p:cNvSpPr txBox="1"/>
              <p:nvPr/>
            </p:nvSpPr>
            <p:spPr>
              <a:xfrm>
                <a:off x="3118399" y="2167846"/>
                <a:ext cx="1666002" cy="276999"/>
              </a:xfrm>
              <a:prstGeom prst="rect">
                <a:avLst/>
              </a:prstGeom>
              <a:noFill/>
            </p:spPr>
            <p:txBody>
              <a:bodyPr wrap="square" rtlCol="0">
                <a:spAutoFit/>
              </a:bodyPr>
              <a:lstStyle/>
              <a:p>
                <a:r>
                  <a:rPr lang="en-US" sz="1200" dirty="0"/>
                  <a:t>4. </a:t>
                </a:r>
              </a:p>
            </p:txBody>
          </p:sp>
          <p:sp>
            <p:nvSpPr>
              <p:cNvPr id="31" name="Rectangle 30">
                <a:extLst>
                  <a:ext uri="{FF2B5EF4-FFF2-40B4-BE49-F238E27FC236}">
                    <a16:creationId xmlns:a16="http://schemas.microsoft.com/office/drawing/2014/main" id="{EE6F2B68-82A6-6D4E-AF97-B2BFF82522BA}"/>
                  </a:ext>
                </a:extLst>
              </p:cNvPr>
              <p:cNvSpPr/>
              <p:nvPr/>
            </p:nvSpPr>
            <p:spPr>
              <a:xfrm>
                <a:off x="3429000" y="1295031"/>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197D65C-4B6F-3646-87B2-98F66276DB3C}"/>
                  </a:ext>
                </a:extLst>
              </p:cNvPr>
              <p:cNvSpPr/>
              <p:nvPr/>
            </p:nvSpPr>
            <p:spPr>
              <a:xfrm>
                <a:off x="3429000" y="1609098"/>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C5ECDE-F0AC-D949-8A32-20E9FB4B17ED}"/>
                  </a:ext>
                </a:extLst>
              </p:cNvPr>
              <p:cNvSpPr/>
              <p:nvPr/>
            </p:nvSpPr>
            <p:spPr>
              <a:xfrm>
                <a:off x="3429000" y="1923165"/>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76DFDB-ED18-6042-B74D-04A165B41E53}"/>
                  </a:ext>
                </a:extLst>
              </p:cNvPr>
              <p:cNvSpPr/>
              <p:nvPr/>
            </p:nvSpPr>
            <p:spPr>
              <a:xfrm>
                <a:off x="3429000" y="2237232"/>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7E1337F-843F-F04C-89CD-6EDBE0F3E68E}"/>
                  </a:ext>
                </a:extLst>
              </p:cNvPr>
              <p:cNvSpPr txBox="1"/>
              <p:nvPr/>
            </p:nvSpPr>
            <p:spPr>
              <a:xfrm>
                <a:off x="4982826" y="1215526"/>
                <a:ext cx="1666002" cy="276999"/>
              </a:xfrm>
              <a:prstGeom prst="rect">
                <a:avLst/>
              </a:prstGeom>
              <a:noFill/>
            </p:spPr>
            <p:txBody>
              <a:bodyPr wrap="square" rtlCol="0">
                <a:spAutoFit/>
              </a:bodyPr>
              <a:lstStyle/>
              <a:p>
                <a:r>
                  <a:rPr lang="en-US" sz="1200" dirty="0"/>
                  <a:t>1. </a:t>
                </a:r>
              </a:p>
            </p:txBody>
          </p:sp>
          <p:sp>
            <p:nvSpPr>
              <p:cNvPr id="36" name="TextBox 35">
                <a:extLst>
                  <a:ext uri="{FF2B5EF4-FFF2-40B4-BE49-F238E27FC236}">
                    <a16:creationId xmlns:a16="http://schemas.microsoft.com/office/drawing/2014/main" id="{FE7D643D-FFD9-BA44-880D-91AC118019A2}"/>
                  </a:ext>
                </a:extLst>
              </p:cNvPr>
              <p:cNvSpPr txBox="1"/>
              <p:nvPr/>
            </p:nvSpPr>
            <p:spPr>
              <a:xfrm>
                <a:off x="4982826" y="1531741"/>
                <a:ext cx="1666002" cy="276999"/>
              </a:xfrm>
              <a:prstGeom prst="rect">
                <a:avLst/>
              </a:prstGeom>
              <a:noFill/>
            </p:spPr>
            <p:txBody>
              <a:bodyPr wrap="square" rtlCol="0">
                <a:spAutoFit/>
              </a:bodyPr>
              <a:lstStyle/>
              <a:p>
                <a:r>
                  <a:rPr lang="en-US" sz="1200" dirty="0"/>
                  <a:t>2. </a:t>
                </a:r>
              </a:p>
            </p:txBody>
          </p:sp>
          <p:sp>
            <p:nvSpPr>
              <p:cNvPr id="37" name="TextBox 36">
                <a:extLst>
                  <a:ext uri="{FF2B5EF4-FFF2-40B4-BE49-F238E27FC236}">
                    <a16:creationId xmlns:a16="http://schemas.microsoft.com/office/drawing/2014/main" id="{590AEE18-B06E-0540-973F-20528299515B}"/>
                  </a:ext>
                </a:extLst>
              </p:cNvPr>
              <p:cNvSpPr txBox="1"/>
              <p:nvPr/>
            </p:nvSpPr>
            <p:spPr>
              <a:xfrm>
                <a:off x="4990499" y="1847956"/>
                <a:ext cx="1666002" cy="276999"/>
              </a:xfrm>
              <a:prstGeom prst="rect">
                <a:avLst/>
              </a:prstGeom>
              <a:noFill/>
            </p:spPr>
            <p:txBody>
              <a:bodyPr wrap="square" rtlCol="0">
                <a:spAutoFit/>
              </a:bodyPr>
              <a:lstStyle/>
              <a:p>
                <a:r>
                  <a:rPr lang="en-US" sz="1200" dirty="0"/>
                  <a:t>3. </a:t>
                </a:r>
              </a:p>
            </p:txBody>
          </p:sp>
          <p:sp>
            <p:nvSpPr>
              <p:cNvPr id="38" name="TextBox 37">
                <a:extLst>
                  <a:ext uri="{FF2B5EF4-FFF2-40B4-BE49-F238E27FC236}">
                    <a16:creationId xmlns:a16="http://schemas.microsoft.com/office/drawing/2014/main" id="{880C3E8E-B061-1B41-8B86-432623412FBC}"/>
                  </a:ext>
                </a:extLst>
              </p:cNvPr>
              <p:cNvSpPr txBox="1"/>
              <p:nvPr/>
            </p:nvSpPr>
            <p:spPr>
              <a:xfrm>
                <a:off x="4977025" y="2164172"/>
                <a:ext cx="1666002" cy="276999"/>
              </a:xfrm>
              <a:prstGeom prst="rect">
                <a:avLst/>
              </a:prstGeom>
              <a:noFill/>
            </p:spPr>
            <p:txBody>
              <a:bodyPr wrap="square" rtlCol="0">
                <a:spAutoFit/>
              </a:bodyPr>
              <a:lstStyle/>
              <a:p>
                <a:r>
                  <a:rPr lang="en-US" sz="1200" dirty="0"/>
                  <a:t>4. </a:t>
                </a:r>
              </a:p>
            </p:txBody>
          </p:sp>
          <p:sp>
            <p:nvSpPr>
              <p:cNvPr id="39" name="Rectangle 38">
                <a:extLst>
                  <a:ext uri="{FF2B5EF4-FFF2-40B4-BE49-F238E27FC236}">
                    <a16:creationId xmlns:a16="http://schemas.microsoft.com/office/drawing/2014/main" id="{5ADFF847-17D1-364C-B2DB-7506083AB6A2}"/>
                  </a:ext>
                </a:extLst>
              </p:cNvPr>
              <p:cNvSpPr/>
              <p:nvPr/>
            </p:nvSpPr>
            <p:spPr>
              <a:xfrm>
                <a:off x="5287626" y="1295031"/>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03697FF-F995-344E-8977-12F741766AA7}"/>
                  </a:ext>
                </a:extLst>
              </p:cNvPr>
              <p:cNvSpPr/>
              <p:nvPr/>
            </p:nvSpPr>
            <p:spPr>
              <a:xfrm>
                <a:off x="5287626" y="1609098"/>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266FFDE-6232-9646-80D5-F91663D42E3F}"/>
                  </a:ext>
                </a:extLst>
              </p:cNvPr>
              <p:cNvSpPr/>
              <p:nvPr/>
            </p:nvSpPr>
            <p:spPr>
              <a:xfrm>
                <a:off x="5287626" y="1923165"/>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AA9BAE-0BFE-C14F-8611-49B7D0D874E2}"/>
                  </a:ext>
                </a:extLst>
              </p:cNvPr>
              <p:cNvSpPr/>
              <p:nvPr/>
            </p:nvSpPr>
            <p:spPr>
              <a:xfrm>
                <a:off x="5287626" y="2237232"/>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00776C5-C801-904E-A632-CB8C6345EB7C}"/>
                  </a:ext>
                </a:extLst>
              </p:cNvPr>
              <p:cNvSpPr txBox="1"/>
              <p:nvPr/>
            </p:nvSpPr>
            <p:spPr>
              <a:xfrm>
                <a:off x="1176974" y="2742272"/>
                <a:ext cx="1666002" cy="276999"/>
              </a:xfrm>
              <a:prstGeom prst="rect">
                <a:avLst/>
              </a:prstGeom>
              <a:noFill/>
            </p:spPr>
            <p:txBody>
              <a:bodyPr wrap="square" rtlCol="0">
                <a:spAutoFit/>
              </a:bodyPr>
              <a:lstStyle/>
              <a:p>
                <a:r>
                  <a:rPr lang="en-US" sz="1200" dirty="0"/>
                  <a:t>1. </a:t>
                </a:r>
              </a:p>
            </p:txBody>
          </p:sp>
          <p:sp>
            <p:nvSpPr>
              <p:cNvPr id="44" name="TextBox 43">
                <a:extLst>
                  <a:ext uri="{FF2B5EF4-FFF2-40B4-BE49-F238E27FC236}">
                    <a16:creationId xmlns:a16="http://schemas.microsoft.com/office/drawing/2014/main" id="{AAD57E30-1B15-294A-99F2-2162B5CCDC0F}"/>
                  </a:ext>
                </a:extLst>
              </p:cNvPr>
              <p:cNvSpPr txBox="1"/>
              <p:nvPr/>
            </p:nvSpPr>
            <p:spPr>
              <a:xfrm>
                <a:off x="1176974" y="3058487"/>
                <a:ext cx="1666002" cy="276999"/>
              </a:xfrm>
              <a:prstGeom prst="rect">
                <a:avLst/>
              </a:prstGeom>
              <a:noFill/>
            </p:spPr>
            <p:txBody>
              <a:bodyPr wrap="square" rtlCol="0">
                <a:spAutoFit/>
              </a:bodyPr>
              <a:lstStyle/>
              <a:p>
                <a:r>
                  <a:rPr lang="en-US" sz="1200" dirty="0"/>
                  <a:t>2. </a:t>
                </a:r>
              </a:p>
            </p:txBody>
          </p:sp>
          <p:sp>
            <p:nvSpPr>
              <p:cNvPr id="45" name="TextBox 44">
                <a:extLst>
                  <a:ext uri="{FF2B5EF4-FFF2-40B4-BE49-F238E27FC236}">
                    <a16:creationId xmlns:a16="http://schemas.microsoft.com/office/drawing/2014/main" id="{5B00A5FA-D28B-974F-8465-97C9DA854472}"/>
                  </a:ext>
                </a:extLst>
              </p:cNvPr>
              <p:cNvSpPr txBox="1"/>
              <p:nvPr/>
            </p:nvSpPr>
            <p:spPr>
              <a:xfrm>
                <a:off x="1184647" y="3374702"/>
                <a:ext cx="1666002" cy="276999"/>
              </a:xfrm>
              <a:prstGeom prst="rect">
                <a:avLst/>
              </a:prstGeom>
              <a:noFill/>
            </p:spPr>
            <p:txBody>
              <a:bodyPr wrap="square" rtlCol="0">
                <a:spAutoFit/>
              </a:bodyPr>
              <a:lstStyle/>
              <a:p>
                <a:r>
                  <a:rPr lang="en-US" sz="1200" dirty="0"/>
                  <a:t>3. </a:t>
                </a:r>
              </a:p>
            </p:txBody>
          </p:sp>
          <p:sp>
            <p:nvSpPr>
              <p:cNvPr id="46" name="TextBox 45">
                <a:extLst>
                  <a:ext uri="{FF2B5EF4-FFF2-40B4-BE49-F238E27FC236}">
                    <a16:creationId xmlns:a16="http://schemas.microsoft.com/office/drawing/2014/main" id="{E8962002-8A51-8F46-8ED1-B6C00BF15089}"/>
                  </a:ext>
                </a:extLst>
              </p:cNvPr>
              <p:cNvSpPr txBox="1"/>
              <p:nvPr/>
            </p:nvSpPr>
            <p:spPr>
              <a:xfrm>
                <a:off x="1171173" y="3690918"/>
                <a:ext cx="1666002" cy="276999"/>
              </a:xfrm>
              <a:prstGeom prst="rect">
                <a:avLst/>
              </a:prstGeom>
              <a:noFill/>
            </p:spPr>
            <p:txBody>
              <a:bodyPr wrap="square" rtlCol="0">
                <a:spAutoFit/>
              </a:bodyPr>
              <a:lstStyle/>
              <a:p>
                <a:r>
                  <a:rPr lang="en-US" sz="1200" dirty="0"/>
                  <a:t>4. </a:t>
                </a:r>
              </a:p>
            </p:txBody>
          </p:sp>
          <p:sp>
            <p:nvSpPr>
              <p:cNvPr id="47" name="Rectangle 46">
                <a:extLst>
                  <a:ext uri="{FF2B5EF4-FFF2-40B4-BE49-F238E27FC236}">
                    <a16:creationId xmlns:a16="http://schemas.microsoft.com/office/drawing/2014/main" id="{A322DC34-F7AF-384B-8A1B-A43023F166CE}"/>
                  </a:ext>
                </a:extLst>
              </p:cNvPr>
              <p:cNvSpPr/>
              <p:nvPr/>
            </p:nvSpPr>
            <p:spPr>
              <a:xfrm>
                <a:off x="1481774" y="2770263"/>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C9F9C6A-FB48-9F4C-A5F2-2B6F082AB6BA}"/>
                  </a:ext>
                </a:extLst>
              </p:cNvPr>
              <p:cNvSpPr/>
              <p:nvPr/>
            </p:nvSpPr>
            <p:spPr>
              <a:xfrm>
                <a:off x="1481774" y="3084330"/>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9164A8-DA48-554F-93F2-092057D3D8A1}"/>
                  </a:ext>
                </a:extLst>
              </p:cNvPr>
              <p:cNvSpPr/>
              <p:nvPr/>
            </p:nvSpPr>
            <p:spPr>
              <a:xfrm>
                <a:off x="1481774" y="3398397"/>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0B9E288-7659-9B47-9789-1FE4D943DB6D}"/>
                  </a:ext>
                </a:extLst>
              </p:cNvPr>
              <p:cNvSpPr/>
              <p:nvPr/>
            </p:nvSpPr>
            <p:spPr>
              <a:xfrm>
                <a:off x="1481774" y="3712464"/>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45A092B-CE9B-E24A-9749-D45C611FE016}"/>
                  </a:ext>
                </a:extLst>
              </p:cNvPr>
              <p:cNvSpPr txBox="1"/>
              <p:nvPr/>
            </p:nvSpPr>
            <p:spPr>
              <a:xfrm>
                <a:off x="1192680" y="4267200"/>
                <a:ext cx="1666002" cy="276999"/>
              </a:xfrm>
              <a:prstGeom prst="rect">
                <a:avLst/>
              </a:prstGeom>
              <a:noFill/>
            </p:spPr>
            <p:txBody>
              <a:bodyPr wrap="square" rtlCol="0">
                <a:spAutoFit/>
              </a:bodyPr>
              <a:lstStyle/>
              <a:p>
                <a:r>
                  <a:rPr lang="en-US" sz="1200" dirty="0"/>
                  <a:t>1. </a:t>
                </a:r>
              </a:p>
            </p:txBody>
          </p:sp>
          <p:sp>
            <p:nvSpPr>
              <p:cNvPr id="52" name="TextBox 51">
                <a:extLst>
                  <a:ext uri="{FF2B5EF4-FFF2-40B4-BE49-F238E27FC236}">
                    <a16:creationId xmlns:a16="http://schemas.microsoft.com/office/drawing/2014/main" id="{5ECA21F1-F727-3B4C-9B7E-A8F013497E4E}"/>
                  </a:ext>
                </a:extLst>
              </p:cNvPr>
              <p:cNvSpPr txBox="1"/>
              <p:nvPr/>
            </p:nvSpPr>
            <p:spPr>
              <a:xfrm>
                <a:off x="1192680" y="4583415"/>
                <a:ext cx="1666002" cy="276999"/>
              </a:xfrm>
              <a:prstGeom prst="rect">
                <a:avLst/>
              </a:prstGeom>
              <a:noFill/>
            </p:spPr>
            <p:txBody>
              <a:bodyPr wrap="square" rtlCol="0">
                <a:spAutoFit/>
              </a:bodyPr>
              <a:lstStyle/>
              <a:p>
                <a:r>
                  <a:rPr lang="en-US" sz="1200" dirty="0"/>
                  <a:t>2. </a:t>
                </a:r>
              </a:p>
            </p:txBody>
          </p:sp>
          <p:sp>
            <p:nvSpPr>
              <p:cNvPr id="53" name="TextBox 52">
                <a:extLst>
                  <a:ext uri="{FF2B5EF4-FFF2-40B4-BE49-F238E27FC236}">
                    <a16:creationId xmlns:a16="http://schemas.microsoft.com/office/drawing/2014/main" id="{EDEA91DC-DAC6-EF4D-9977-CF1DE9012ECB}"/>
                  </a:ext>
                </a:extLst>
              </p:cNvPr>
              <p:cNvSpPr txBox="1"/>
              <p:nvPr/>
            </p:nvSpPr>
            <p:spPr>
              <a:xfrm>
                <a:off x="1200353" y="4899630"/>
                <a:ext cx="1666002" cy="276999"/>
              </a:xfrm>
              <a:prstGeom prst="rect">
                <a:avLst/>
              </a:prstGeom>
              <a:noFill/>
            </p:spPr>
            <p:txBody>
              <a:bodyPr wrap="square" rtlCol="0">
                <a:spAutoFit/>
              </a:bodyPr>
              <a:lstStyle/>
              <a:p>
                <a:r>
                  <a:rPr lang="en-US" sz="1200" dirty="0"/>
                  <a:t>3. </a:t>
                </a:r>
              </a:p>
            </p:txBody>
          </p:sp>
          <p:sp>
            <p:nvSpPr>
              <p:cNvPr id="54" name="TextBox 53">
                <a:extLst>
                  <a:ext uri="{FF2B5EF4-FFF2-40B4-BE49-F238E27FC236}">
                    <a16:creationId xmlns:a16="http://schemas.microsoft.com/office/drawing/2014/main" id="{E59D07A6-39E4-A84F-ABB5-514AA62CAE65}"/>
                  </a:ext>
                </a:extLst>
              </p:cNvPr>
              <p:cNvSpPr txBox="1"/>
              <p:nvPr/>
            </p:nvSpPr>
            <p:spPr>
              <a:xfrm>
                <a:off x="1186879" y="5215846"/>
                <a:ext cx="1666002" cy="276999"/>
              </a:xfrm>
              <a:prstGeom prst="rect">
                <a:avLst/>
              </a:prstGeom>
              <a:noFill/>
            </p:spPr>
            <p:txBody>
              <a:bodyPr wrap="square" rtlCol="0">
                <a:spAutoFit/>
              </a:bodyPr>
              <a:lstStyle/>
              <a:p>
                <a:r>
                  <a:rPr lang="en-US" sz="1200" dirty="0"/>
                  <a:t>4. </a:t>
                </a:r>
              </a:p>
            </p:txBody>
          </p:sp>
          <p:sp>
            <p:nvSpPr>
              <p:cNvPr id="55" name="Rectangle 54">
                <a:extLst>
                  <a:ext uri="{FF2B5EF4-FFF2-40B4-BE49-F238E27FC236}">
                    <a16:creationId xmlns:a16="http://schemas.microsoft.com/office/drawing/2014/main" id="{128FEF49-D437-E046-B4CD-33A52A5CDF0A}"/>
                  </a:ext>
                </a:extLst>
              </p:cNvPr>
              <p:cNvSpPr/>
              <p:nvPr/>
            </p:nvSpPr>
            <p:spPr>
              <a:xfrm>
                <a:off x="1497480" y="4295191"/>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35A586-EAFF-384A-B1B8-1CB4B5B02F09}"/>
                  </a:ext>
                </a:extLst>
              </p:cNvPr>
              <p:cNvSpPr/>
              <p:nvPr/>
            </p:nvSpPr>
            <p:spPr>
              <a:xfrm>
                <a:off x="1497480" y="4609258"/>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C7F12B0-C1D1-E947-A8F5-395CABEDD2B6}"/>
                  </a:ext>
                </a:extLst>
              </p:cNvPr>
              <p:cNvSpPr/>
              <p:nvPr/>
            </p:nvSpPr>
            <p:spPr>
              <a:xfrm>
                <a:off x="1497480" y="4923325"/>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1E805A-6DBC-F740-9FD0-AF7FF3580D5F}"/>
                  </a:ext>
                </a:extLst>
              </p:cNvPr>
              <p:cNvSpPr/>
              <p:nvPr/>
            </p:nvSpPr>
            <p:spPr>
              <a:xfrm>
                <a:off x="1497480" y="5237392"/>
                <a:ext cx="1380744" cy="201168"/>
              </a:xfrm>
              <a:prstGeom prst="rect">
                <a:avLst/>
              </a:prstGeom>
              <a:solidFill>
                <a:srgbClr val="F0F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AB1D06E-2E48-1847-8F16-198B8F2465E2}"/>
                  </a:ext>
                </a:extLst>
              </p:cNvPr>
              <p:cNvSpPr txBox="1"/>
              <p:nvPr/>
            </p:nvSpPr>
            <p:spPr>
              <a:xfrm>
                <a:off x="4476123" y="2498229"/>
                <a:ext cx="44727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SO</a:t>
                </a:r>
              </a:p>
            </p:txBody>
          </p:sp>
          <p:sp>
            <p:nvSpPr>
              <p:cNvPr id="60" name="TextBox 59">
                <a:extLst>
                  <a:ext uri="{FF2B5EF4-FFF2-40B4-BE49-F238E27FC236}">
                    <a16:creationId xmlns:a16="http://schemas.microsoft.com/office/drawing/2014/main" id="{192D28A9-3937-204A-9052-23B7D6DB270A}"/>
                  </a:ext>
                </a:extLst>
              </p:cNvPr>
              <p:cNvSpPr txBox="1"/>
              <p:nvPr/>
            </p:nvSpPr>
            <p:spPr>
              <a:xfrm>
                <a:off x="4521962" y="4087829"/>
                <a:ext cx="44727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WO</a:t>
                </a:r>
              </a:p>
            </p:txBody>
          </p:sp>
          <p:sp>
            <p:nvSpPr>
              <p:cNvPr id="61" name="TextBox 60">
                <a:extLst>
                  <a:ext uri="{FF2B5EF4-FFF2-40B4-BE49-F238E27FC236}">
                    <a16:creationId xmlns:a16="http://schemas.microsoft.com/office/drawing/2014/main" id="{F634E5CD-8B5B-0B4A-8F4B-AB94D20F2C8D}"/>
                  </a:ext>
                </a:extLst>
              </p:cNvPr>
              <p:cNvSpPr txBox="1"/>
              <p:nvPr/>
            </p:nvSpPr>
            <p:spPr>
              <a:xfrm>
                <a:off x="6351519" y="2522220"/>
                <a:ext cx="44727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ST</a:t>
                </a:r>
              </a:p>
            </p:txBody>
          </p:sp>
          <p:sp>
            <p:nvSpPr>
              <p:cNvPr id="62" name="TextBox 61">
                <a:extLst>
                  <a:ext uri="{FF2B5EF4-FFF2-40B4-BE49-F238E27FC236}">
                    <a16:creationId xmlns:a16="http://schemas.microsoft.com/office/drawing/2014/main" id="{2FFC83E9-9BA3-F64C-9794-50E6F9CC8896}"/>
                  </a:ext>
                </a:extLst>
              </p:cNvPr>
              <p:cNvSpPr txBox="1"/>
              <p:nvPr/>
            </p:nvSpPr>
            <p:spPr>
              <a:xfrm>
                <a:off x="6344337" y="4062893"/>
                <a:ext cx="44727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WT</a:t>
                </a:r>
              </a:p>
            </p:txBody>
          </p:sp>
        </p:grpSp>
        <p:sp>
          <p:nvSpPr>
            <p:cNvPr id="10" name="Rectangle 9">
              <a:extLst>
                <a:ext uri="{FF2B5EF4-FFF2-40B4-BE49-F238E27FC236}">
                  <a16:creationId xmlns:a16="http://schemas.microsoft.com/office/drawing/2014/main" id="{B42C03FA-79FA-494C-9476-83E2310DD4C6}"/>
                </a:ext>
              </a:extLst>
            </p:cNvPr>
            <p:cNvSpPr/>
            <p:nvPr/>
          </p:nvSpPr>
          <p:spPr>
            <a:xfrm>
              <a:off x="3958974" y="3485340"/>
              <a:ext cx="1773402" cy="1169551"/>
            </a:xfrm>
            <a:prstGeom prst="rect">
              <a:avLst/>
            </a:prstGeom>
          </p:spPr>
          <p:txBody>
            <a:bodyPr wrap="square">
              <a:spAutoFit/>
            </a:bodyPr>
            <a:lstStyle/>
            <a:p>
              <a:pPr marR="0" lvl="0" algn="ctr">
                <a:spcBef>
                  <a:spcPts val="0"/>
                </a:spcBef>
                <a:spcAft>
                  <a:spcPts val="0"/>
                </a:spcAft>
              </a:pPr>
              <a:r>
                <a:rPr lang="en-US"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How can your strengths be used to exploit and maximize opportunities?</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Rectangle 10">
              <a:extLst>
                <a:ext uri="{FF2B5EF4-FFF2-40B4-BE49-F238E27FC236}">
                  <a16:creationId xmlns:a16="http://schemas.microsoft.com/office/drawing/2014/main" id="{5EA71A73-C974-314E-A527-84C57474B300}"/>
                </a:ext>
              </a:extLst>
            </p:cNvPr>
            <p:cNvSpPr/>
            <p:nvPr/>
          </p:nvSpPr>
          <p:spPr>
            <a:xfrm>
              <a:off x="5792975" y="3488923"/>
              <a:ext cx="1833344" cy="1169551"/>
            </a:xfrm>
            <a:prstGeom prst="rect">
              <a:avLst/>
            </a:prstGeom>
          </p:spPr>
          <p:txBody>
            <a:bodyPr wrap="square">
              <a:spAutoFit/>
            </a:bodyPr>
            <a:lstStyle/>
            <a:p>
              <a:pPr marR="0" lvl="0" algn="ctr">
                <a:spcBef>
                  <a:spcPts val="0"/>
                </a:spcBef>
                <a:spcAft>
                  <a:spcPts val="0"/>
                </a:spcAft>
              </a:pPr>
              <a:r>
                <a:rPr lang="en-US"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How can you apply your strengths to overcome present and potential threats?</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a:extLst>
                <a:ext uri="{FF2B5EF4-FFF2-40B4-BE49-F238E27FC236}">
                  <a16:creationId xmlns:a16="http://schemas.microsoft.com/office/drawing/2014/main" id="{25C58A5B-5120-604A-B71D-92503B5D3832}"/>
                </a:ext>
              </a:extLst>
            </p:cNvPr>
            <p:cNvSpPr/>
            <p:nvPr/>
          </p:nvSpPr>
          <p:spPr>
            <a:xfrm>
              <a:off x="3948624" y="4957890"/>
              <a:ext cx="1825716" cy="1169551"/>
            </a:xfrm>
            <a:prstGeom prst="rect">
              <a:avLst/>
            </a:prstGeom>
          </p:spPr>
          <p:txBody>
            <a:bodyPr wrap="square">
              <a:spAutoFit/>
            </a:bodyPr>
            <a:lstStyle/>
            <a:p>
              <a:pPr marR="0" lvl="0" algn="ctr">
                <a:spcBef>
                  <a:spcPts val="0"/>
                </a:spcBef>
                <a:spcAft>
                  <a:spcPts val="0"/>
                </a:spcAft>
              </a:pPr>
              <a:r>
                <a:rPr lang="en-US"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How can your opportunities be leveraged to overcome weaknesses? </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2838B56D-283F-E045-8B02-263EF2D72EB1}"/>
                </a:ext>
              </a:extLst>
            </p:cNvPr>
            <p:cNvSpPr/>
            <p:nvPr/>
          </p:nvSpPr>
          <p:spPr>
            <a:xfrm>
              <a:off x="5886568" y="5002696"/>
              <a:ext cx="1739751" cy="954107"/>
            </a:xfrm>
            <a:prstGeom prst="rect">
              <a:avLst/>
            </a:prstGeom>
          </p:spPr>
          <p:txBody>
            <a:bodyPr wrap="square">
              <a:spAutoFit/>
            </a:bodyPr>
            <a:lstStyle/>
            <a:p>
              <a:pPr algn="ctr"/>
              <a:r>
                <a:rPr lang="en-US"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How can you minimize weaknesses and avoid threats? </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8417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2|300|168">
            <a:extLst>
              <a:ext uri="{FF2B5EF4-FFF2-40B4-BE49-F238E27FC236}">
                <a16:creationId xmlns:a16="http://schemas.microsoft.com/office/drawing/2014/main" id="{EFA9BD1C-62DD-F047-8720-C58E801D4255}"/>
              </a:ext>
            </a:extLst>
          </p:cNvPr>
          <p:cNvPicPr>
            <a:picLocks noChangeAspect="1"/>
          </p:cNvPicPr>
          <p:nvPr/>
        </p:nvPicPr>
        <p:blipFill rotWithShape="1">
          <a:blip r:embed="rId3"/>
          <a:srcRect l="36042"/>
          <a:stretch/>
        </p:blipFill>
        <p:spPr>
          <a:xfrm>
            <a:off x="4394199" y="0"/>
            <a:ext cx="7820173" cy="6858000"/>
          </a:xfrm>
          <a:prstGeom prst="rect">
            <a:avLst/>
          </a:prstGeom>
        </p:spPr>
      </p:pic>
      <p:sp>
        <p:nvSpPr>
          <p:cNvPr id="8" name="Text Placeholder 7">
            <a:extLst>
              <a:ext uri="{FF2B5EF4-FFF2-40B4-BE49-F238E27FC236}">
                <a16:creationId xmlns:a16="http://schemas.microsoft.com/office/drawing/2014/main" id="{D1B06780-6DD4-E146-B52C-1FD50EAE1617}"/>
              </a:ext>
            </a:extLst>
          </p:cNvPr>
          <p:cNvSpPr>
            <a:spLocks noGrp="1"/>
          </p:cNvSpPr>
          <p:nvPr>
            <p:ph type="body" sz="quarter" idx="11"/>
          </p:nvPr>
        </p:nvSpPr>
        <p:spPr>
          <a:xfrm>
            <a:off x="525157" y="2083444"/>
            <a:ext cx="3572281" cy="4305782"/>
          </a:xfrm>
        </p:spPr>
        <p:txBody>
          <a:bodyPr/>
          <a:lstStyle/>
          <a:p>
            <a:r>
              <a:rPr lang="en-US" dirty="0"/>
              <a:t>Traditional approaches to portfolio management were not designed for a global economy or the impact of digital disruption. These factors put pressure on enterprises to work under a higher degree of uncertainty and yet deliver innovative Solutions much faster.</a:t>
            </a:r>
          </a:p>
        </p:txBody>
      </p:sp>
      <p:sp>
        <p:nvSpPr>
          <p:cNvPr id="7" name="Title 6">
            <a:extLst>
              <a:ext uri="{FF2B5EF4-FFF2-40B4-BE49-F238E27FC236}">
                <a16:creationId xmlns:a16="http://schemas.microsoft.com/office/drawing/2014/main" id="{E0A49975-CC1C-824D-88F5-3F670B8E4134}"/>
              </a:ext>
            </a:extLst>
          </p:cNvPr>
          <p:cNvSpPr>
            <a:spLocks noGrp="1"/>
          </p:cNvSpPr>
          <p:nvPr>
            <p:ph type="ctrTitle"/>
          </p:nvPr>
        </p:nvSpPr>
        <p:spPr>
          <a:xfrm>
            <a:off x="629125" y="13504"/>
            <a:ext cx="3765353" cy="1907893"/>
          </a:xfrm>
        </p:spPr>
        <p:txBody>
          <a:bodyPr/>
          <a:lstStyle/>
          <a:p>
            <a:r>
              <a:rPr lang="en-US" sz="2800" dirty="0"/>
              <a:t>Why Lean Portfolio</a:t>
            </a:r>
            <a:br>
              <a:rPr lang="en-US" sz="2800" dirty="0"/>
            </a:br>
            <a:r>
              <a:rPr lang="en-US" sz="2800" dirty="0"/>
              <a:t>Management?</a:t>
            </a:r>
          </a:p>
        </p:txBody>
      </p:sp>
      <p:sp>
        <p:nvSpPr>
          <p:cNvPr id="2" name="Slide Number Placeholder 1">
            <a:extLst>
              <a:ext uri="{FF2B5EF4-FFF2-40B4-BE49-F238E27FC236}">
                <a16:creationId xmlns:a16="http://schemas.microsoft.com/office/drawing/2014/main" id="{1E1EB640-ACDB-1042-8DBC-E3972A8F376A}"/>
              </a:ext>
            </a:extLst>
          </p:cNvPr>
          <p:cNvSpPr>
            <a:spLocks noGrp="1"/>
          </p:cNvSpPr>
          <p:nvPr>
            <p:ph type="sldNum" sz="quarter" idx="13"/>
          </p:nvPr>
        </p:nvSpPr>
        <p:spPr>
          <a:xfrm>
            <a:off x="9837336" y="6493058"/>
            <a:ext cx="1887026" cy="250897"/>
          </a:xfrm>
        </p:spPr>
        <p:txBody>
          <a:bodyPr/>
          <a:lstStyle/>
          <a:p>
            <a:fld id="{46FDB4EE-536A-4449-BF24-E81C662A4DA7}" type="slidenum">
              <a:rPr lang="en-US" smtClean="0">
                <a:solidFill>
                  <a:schemeClr val="bg1"/>
                </a:solidFill>
              </a:rPr>
              <a:pPr/>
              <a:t>2</a:t>
            </a:fld>
            <a:endParaRPr lang="en-US" dirty="0">
              <a:solidFill>
                <a:schemeClr val="bg1"/>
              </a:solidFill>
            </a:endParaRPr>
          </a:p>
        </p:txBody>
      </p:sp>
    </p:spTree>
    <p:extLst>
      <p:ext uri="{BB962C8B-B14F-4D97-AF65-F5344CB8AC3E}">
        <p14:creationId xmlns:p14="http://schemas.microsoft.com/office/powerpoint/2010/main" val="1588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a:xfrm>
            <a:off x="471009" y="1111465"/>
            <a:ext cx="11196736" cy="2513580"/>
          </a:xfrm>
          <a:prstGeom prst="rect">
            <a:avLst/>
          </a:prstGeom>
        </p:spPr>
        <p:txBody>
          <a:bodyPr vert="horz" lIns="91440" tIns="45720" rIns="91440" bIns="45720" rtlCol="0">
            <a:no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a:buClr>
                <a:srgbClr val="FFFFFF">
                  <a:lumMod val="65000"/>
                </a:srgbClr>
              </a:buClr>
              <a:buSzPct val="75000"/>
            </a:pPr>
            <a:r>
              <a:rPr sz="2400" dirty="0"/>
              <a:t>The portfolio canvas </a:t>
            </a:r>
            <a:r>
              <a:rPr lang="en-GB" sz="2400" dirty="0"/>
              <a:t>captures the</a:t>
            </a:r>
            <a:r>
              <a:rPr sz="2400" dirty="0"/>
              <a:t> current state</a:t>
            </a:r>
          </a:p>
          <a:p>
            <a:pPr>
              <a:buClr>
                <a:srgbClr val="FFFFFF">
                  <a:lumMod val="65000"/>
                </a:srgbClr>
              </a:buClr>
              <a:buSzPct val="75000"/>
            </a:pPr>
            <a:r>
              <a:rPr sz="2400" dirty="0"/>
              <a:t>Use SWOT and TOWS to brainstorm potential future states</a:t>
            </a:r>
          </a:p>
          <a:p>
            <a:pPr>
              <a:buClr>
                <a:srgbClr val="FFFFFF">
                  <a:lumMod val="65000"/>
                </a:srgbClr>
              </a:buClr>
              <a:buSzPct val="75000"/>
            </a:pPr>
            <a:r>
              <a:rPr sz="2400" dirty="0"/>
              <a:t>Evaluate your options and </a:t>
            </a:r>
            <a:r>
              <a:rPr lang="en-GB" sz="2400" dirty="0"/>
              <a:t>select</a:t>
            </a:r>
            <a:r>
              <a:rPr sz="2400" dirty="0"/>
              <a:t> a future state</a:t>
            </a:r>
          </a:p>
          <a:p>
            <a:pPr>
              <a:buClr>
                <a:srgbClr val="FFFFFF">
                  <a:lumMod val="65000"/>
                </a:srgbClr>
              </a:buClr>
              <a:buSzPct val="75000"/>
            </a:pPr>
            <a:r>
              <a:rPr sz="2400" dirty="0"/>
              <a:t>Identify the Epics that will get you </a:t>
            </a:r>
            <a:r>
              <a:rPr lang="en-GB" sz="2400" dirty="0"/>
              <a:t>to this future state</a:t>
            </a:r>
            <a:endParaRPr sz="1200" dirty="0"/>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a:xfrm>
            <a:off x="524255" y="228431"/>
            <a:ext cx="3856825" cy="424732"/>
          </a:xfrm>
          <a:prstGeom prst="rect">
            <a:avLst/>
          </a:prstGeom>
        </p:spPr>
        <p:txBody>
          <a:bodyPr vert="horz" lIns="0" tIns="36576" rIns="0" bIns="0" rtlCol="0" anchor="ctr">
            <a:spAutoFit/>
          </a:bodyPr>
          <a:lstStyle>
            <a:lvl1pPr>
              <a:defRPr sz="2800"/>
            </a:lvl1pPr>
          </a:lstStyle>
          <a:p>
            <a:r>
              <a:t>Envision the future state</a:t>
            </a:r>
          </a:p>
        </p:txBody>
      </p:sp>
      <p:sp>
        <p:nvSpPr>
          <p:cNvPr id="2" name="Slide Number Placeholder 1">
            <a:extLst>
              <a:ext uri="{FF2B5EF4-FFF2-40B4-BE49-F238E27FC236}">
                <a16:creationId xmlns:a16="http://schemas.microsoft.com/office/drawing/2014/main" id="{9D22A9C4-7EFD-824D-98BD-21B122158DBD}"/>
              </a:ext>
            </a:extLst>
          </p:cNvPr>
          <p:cNvSpPr>
            <a:spLocks noGrp="1"/>
          </p:cNvSpPr>
          <p:nvPr>
            <p:ph type="sldNum" sz="quarter" idx="11"/>
          </p:nvPr>
        </p:nvSpPr>
        <p:spPr/>
        <p:txBody>
          <a:bodyPr/>
          <a:lstStyle/>
          <a:p>
            <a:fld id="{46FDB4EE-536A-4449-BF24-E81C662A4DA7}" type="slidenum">
              <a:rPr lang="en-US" smtClean="0">
                <a:solidFill>
                  <a:schemeClr val="tx1"/>
                </a:solidFill>
              </a:rPr>
              <a:t>20</a:t>
            </a:fld>
            <a:endParaRPr lang="en-US" dirty="0">
              <a:solidFill>
                <a:schemeClr val="tx1"/>
              </a:solidFill>
            </a:endParaRPr>
          </a:p>
        </p:txBody>
      </p:sp>
      <p:grpSp>
        <p:nvGrpSpPr>
          <p:cNvPr id="47" name="Group 46">
            <a:extLst>
              <a:ext uri="{FF2B5EF4-FFF2-40B4-BE49-F238E27FC236}">
                <a16:creationId xmlns:a16="http://schemas.microsoft.com/office/drawing/2014/main" id="{2F5E4CFE-50CB-3D42-AE3B-748E37B4D7D8}"/>
              </a:ext>
            </a:extLst>
          </p:cNvPr>
          <p:cNvGrpSpPr/>
          <p:nvPr/>
        </p:nvGrpSpPr>
        <p:grpSpPr>
          <a:xfrm>
            <a:off x="2505398" y="3848520"/>
            <a:ext cx="7976903" cy="2878866"/>
            <a:chOff x="3029372" y="3630706"/>
            <a:chExt cx="8119458" cy="3123458"/>
          </a:xfrm>
        </p:grpSpPr>
        <p:grpSp>
          <p:nvGrpSpPr>
            <p:cNvPr id="3" name="Group 2">
              <a:extLst>
                <a:ext uri="{FF2B5EF4-FFF2-40B4-BE49-F238E27FC236}">
                  <a16:creationId xmlns:a16="http://schemas.microsoft.com/office/drawing/2014/main" id="{ED1A5F36-1261-634E-9759-C50A85FEF3B5}"/>
                </a:ext>
              </a:extLst>
            </p:cNvPr>
            <p:cNvGrpSpPr/>
            <p:nvPr/>
          </p:nvGrpSpPr>
          <p:grpSpPr>
            <a:xfrm>
              <a:off x="3351012" y="3749702"/>
              <a:ext cx="6899279" cy="3004462"/>
              <a:chOff x="2436450" y="3257635"/>
              <a:chExt cx="7659317" cy="3335440"/>
            </a:xfrm>
          </p:grpSpPr>
          <p:grpSp>
            <p:nvGrpSpPr>
              <p:cNvPr id="8" name="Group 7">
                <a:extLst>
                  <a:ext uri="{FF2B5EF4-FFF2-40B4-BE49-F238E27FC236}">
                    <a16:creationId xmlns:a16="http://schemas.microsoft.com/office/drawing/2014/main" id="{9C9DC57B-1AAC-1945-B028-56DCF98650EA}"/>
                  </a:ext>
                </a:extLst>
              </p:cNvPr>
              <p:cNvGrpSpPr/>
              <p:nvPr/>
            </p:nvGrpSpPr>
            <p:grpSpPr>
              <a:xfrm>
                <a:off x="8616924" y="4221498"/>
                <a:ext cx="1478843" cy="1147351"/>
                <a:chOff x="9243657" y="3889872"/>
                <a:chExt cx="1498077" cy="1218262"/>
              </a:xfrm>
            </p:grpSpPr>
            <p:pic>
              <p:nvPicPr>
                <p:cNvPr id="9" name="Picture 8">
                  <a:extLst>
                    <a:ext uri="{FF2B5EF4-FFF2-40B4-BE49-F238E27FC236}">
                      <a16:creationId xmlns:a16="http://schemas.microsoft.com/office/drawing/2014/main" id="{CAF4755B-BFCC-3D4F-8EFA-774C4CDDF08A}"/>
                    </a:ext>
                  </a:extLst>
                </p:cNvPr>
                <p:cNvPicPr>
                  <a:picLocks noChangeAspect="1"/>
                </p:cNvPicPr>
                <p:nvPr/>
              </p:nvPicPr>
              <p:blipFill>
                <a:blip r:embed="rId3"/>
                <a:stretch>
                  <a:fillRect/>
                </a:stretch>
              </p:blipFill>
              <p:spPr>
                <a:xfrm>
                  <a:off x="10089882" y="4336635"/>
                  <a:ext cx="651852" cy="324744"/>
                </a:xfrm>
                <a:prstGeom prst="rect">
                  <a:avLst/>
                </a:prstGeom>
              </p:spPr>
            </p:pic>
            <p:pic>
              <p:nvPicPr>
                <p:cNvPr id="10" name="Picture 9">
                  <a:extLst>
                    <a:ext uri="{FF2B5EF4-FFF2-40B4-BE49-F238E27FC236}">
                      <a16:creationId xmlns:a16="http://schemas.microsoft.com/office/drawing/2014/main" id="{ED3F9CFB-98A0-B849-B2E5-3ED7192468DF}"/>
                    </a:ext>
                  </a:extLst>
                </p:cNvPr>
                <p:cNvPicPr>
                  <a:picLocks noChangeAspect="1"/>
                </p:cNvPicPr>
                <p:nvPr/>
              </p:nvPicPr>
              <p:blipFill>
                <a:blip r:embed="rId4"/>
                <a:stretch>
                  <a:fillRect/>
                </a:stretch>
              </p:blipFill>
              <p:spPr>
                <a:xfrm>
                  <a:off x="9243657" y="4336635"/>
                  <a:ext cx="651852" cy="324741"/>
                </a:xfrm>
                <a:prstGeom prst="rect">
                  <a:avLst/>
                </a:prstGeom>
              </p:spPr>
            </p:pic>
            <p:pic>
              <p:nvPicPr>
                <p:cNvPr id="11" name="Picture 10">
                  <a:extLst>
                    <a:ext uri="{FF2B5EF4-FFF2-40B4-BE49-F238E27FC236}">
                      <a16:creationId xmlns:a16="http://schemas.microsoft.com/office/drawing/2014/main" id="{02443BD2-B539-EF4D-9724-67D049AAEC27}"/>
                    </a:ext>
                  </a:extLst>
                </p:cNvPr>
                <p:cNvPicPr>
                  <a:picLocks noChangeAspect="1"/>
                </p:cNvPicPr>
                <p:nvPr/>
              </p:nvPicPr>
              <p:blipFill>
                <a:blip r:embed="rId3"/>
                <a:stretch>
                  <a:fillRect/>
                </a:stretch>
              </p:blipFill>
              <p:spPr>
                <a:xfrm>
                  <a:off x="10089880" y="3889872"/>
                  <a:ext cx="651852" cy="324744"/>
                </a:xfrm>
                <a:prstGeom prst="rect">
                  <a:avLst/>
                </a:prstGeom>
              </p:spPr>
            </p:pic>
            <p:pic>
              <p:nvPicPr>
                <p:cNvPr id="12" name="Picture 11">
                  <a:extLst>
                    <a:ext uri="{FF2B5EF4-FFF2-40B4-BE49-F238E27FC236}">
                      <a16:creationId xmlns:a16="http://schemas.microsoft.com/office/drawing/2014/main" id="{6F8C73C5-0AD5-9A49-818B-60197C623749}"/>
                    </a:ext>
                  </a:extLst>
                </p:cNvPr>
                <p:cNvPicPr>
                  <a:picLocks noChangeAspect="1"/>
                </p:cNvPicPr>
                <p:nvPr/>
              </p:nvPicPr>
              <p:blipFill>
                <a:blip r:embed="rId3"/>
                <a:stretch>
                  <a:fillRect/>
                </a:stretch>
              </p:blipFill>
              <p:spPr>
                <a:xfrm>
                  <a:off x="9243657" y="3889872"/>
                  <a:ext cx="651852" cy="324744"/>
                </a:xfrm>
                <a:prstGeom prst="rect">
                  <a:avLst/>
                </a:prstGeom>
              </p:spPr>
            </p:pic>
            <p:pic>
              <p:nvPicPr>
                <p:cNvPr id="13" name="Picture 12">
                  <a:extLst>
                    <a:ext uri="{FF2B5EF4-FFF2-40B4-BE49-F238E27FC236}">
                      <a16:creationId xmlns:a16="http://schemas.microsoft.com/office/drawing/2014/main" id="{1ED05D43-71BC-8547-9A56-0F3B66AFB16E}"/>
                    </a:ext>
                  </a:extLst>
                </p:cNvPr>
                <p:cNvPicPr>
                  <a:picLocks noChangeAspect="1"/>
                </p:cNvPicPr>
                <p:nvPr/>
              </p:nvPicPr>
              <p:blipFill>
                <a:blip r:embed="rId3"/>
                <a:stretch>
                  <a:fillRect/>
                </a:stretch>
              </p:blipFill>
              <p:spPr>
                <a:xfrm>
                  <a:off x="9243657" y="4783390"/>
                  <a:ext cx="651852" cy="324744"/>
                </a:xfrm>
                <a:prstGeom prst="rect">
                  <a:avLst/>
                </a:prstGeom>
              </p:spPr>
            </p:pic>
            <p:pic>
              <p:nvPicPr>
                <p:cNvPr id="14" name="Picture 13">
                  <a:extLst>
                    <a:ext uri="{FF2B5EF4-FFF2-40B4-BE49-F238E27FC236}">
                      <a16:creationId xmlns:a16="http://schemas.microsoft.com/office/drawing/2014/main" id="{D8EDC5F7-2AD1-E34D-81F4-1C9D196683FD}"/>
                    </a:ext>
                  </a:extLst>
                </p:cNvPr>
                <p:cNvPicPr>
                  <a:picLocks noChangeAspect="1"/>
                </p:cNvPicPr>
                <p:nvPr/>
              </p:nvPicPr>
              <p:blipFill>
                <a:blip r:embed="rId4"/>
                <a:stretch>
                  <a:fillRect/>
                </a:stretch>
              </p:blipFill>
              <p:spPr>
                <a:xfrm>
                  <a:off x="10089882" y="4777009"/>
                  <a:ext cx="651852" cy="324741"/>
                </a:xfrm>
                <a:prstGeom prst="rect">
                  <a:avLst/>
                </a:prstGeom>
              </p:spPr>
            </p:pic>
          </p:grpSp>
          <p:sp>
            <p:nvSpPr>
              <p:cNvPr id="15" name="TextBox 14">
                <a:extLst>
                  <a:ext uri="{FF2B5EF4-FFF2-40B4-BE49-F238E27FC236}">
                    <a16:creationId xmlns:a16="http://schemas.microsoft.com/office/drawing/2014/main" id="{034169A2-10E3-2A43-8FAF-E316EBD2A982}"/>
                  </a:ext>
                </a:extLst>
              </p:cNvPr>
              <p:cNvSpPr txBox="1"/>
              <p:nvPr/>
            </p:nvSpPr>
            <p:spPr>
              <a:xfrm>
                <a:off x="3339355" y="6160916"/>
                <a:ext cx="1326466" cy="415498"/>
              </a:xfrm>
              <a:prstGeom prst="rect">
                <a:avLst/>
              </a:prstGeom>
              <a:noFill/>
            </p:spPr>
            <p:txBody>
              <a:bodyPr wrap="square" rtlCol="0">
                <a:spAutoFit/>
              </a:bodyPr>
              <a:lstStyle/>
              <a:p>
                <a:pPr algn="ctr"/>
                <a:r>
                  <a:rPr lang="en-US" sz="1050" b="1" dirty="0"/>
                  <a:t>Divergent Thinking</a:t>
                </a:r>
              </a:p>
            </p:txBody>
          </p:sp>
          <p:sp>
            <p:nvSpPr>
              <p:cNvPr id="16" name="Rectangle 15">
                <a:extLst>
                  <a:ext uri="{FF2B5EF4-FFF2-40B4-BE49-F238E27FC236}">
                    <a16:creationId xmlns:a16="http://schemas.microsoft.com/office/drawing/2014/main" id="{D31B5B67-3971-1640-BAA9-D8B8D932BF21}"/>
                  </a:ext>
                </a:extLst>
              </p:cNvPr>
              <p:cNvSpPr/>
              <p:nvPr/>
            </p:nvSpPr>
            <p:spPr bwMode="auto">
              <a:xfrm>
                <a:off x="3086121" y="3834047"/>
                <a:ext cx="720629" cy="375546"/>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1400" i="1" dirty="0"/>
              </a:p>
            </p:txBody>
          </p:sp>
          <p:pic>
            <p:nvPicPr>
              <p:cNvPr id="17" name="Picture 16">
                <a:extLst>
                  <a:ext uri="{FF2B5EF4-FFF2-40B4-BE49-F238E27FC236}">
                    <a16:creationId xmlns:a16="http://schemas.microsoft.com/office/drawing/2014/main" id="{FA9AFCFB-F0CE-5843-8254-5ECAFB116CB0}"/>
                  </a:ext>
                </a:extLst>
              </p:cNvPr>
              <p:cNvPicPr>
                <a:picLocks noChangeAspect="1"/>
              </p:cNvPicPr>
              <p:nvPr/>
            </p:nvPicPr>
            <p:blipFill rotWithShape="1">
              <a:blip r:embed="rId5"/>
              <a:srcRect l="6348" t="5040"/>
              <a:stretch/>
            </p:blipFill>
            <p:spPr>
              <a:xfrm>
                <a:off x="2458520" y="4275007"/>
                <a:ext cx="1354903" cy="1051711"/>
              </a:xfrm>
              <a:prstGeom prst="rect">
                <a:avLst/>
              </a:prstGeom>
            </p:spPr>
          </p:pic>
          <p:grpSp>
            <p:nvGrpSpPr>
              <p:cNvPr id="18" name="Group 17">
                <a:extLst>
                  <a:ext uri="{FF2B5EF4-FFF2-40B4-BE49-F238E27FC236}">
                    <a16:creationId xmlns:a16="http://schemas.microsoft.com/office/drawing/2014/main" id="{AC96B2E0-1598-D740-9A26-648ED68149C9}"/>
                  </a:ext>
                </a:extLst>
              </p:cNvPr>
              <p:cNvGrpSpPr/>
              <p:nvPr/>
            </p:nvGrpSpPr>
            <p:grpSpPr>
              <a:xfrm>
                <a:off x="3632311" y="4073137"/>
                <a:ext cx="925133" cy="1480026"/>
                <a:chOff x="2856854" y="3595606"/>
                <a:chExt cx="878238" cy="1263673"/>
              </a:xfrm>
            </p:grpSpPr>
            <p:pic>
              <p:nvPicPr>
                <p:cNvPr id="19" name="Text Placeholder 3|500|224">
                  <a:extLst>
                    <a:ext uri="{FF2B5EF4-FFF2-40B4-BE49-F238E27FC236}">
                      <a16:creationId xmlns:a16="http://schemas.microsoft.com/office/drawing/2014/main" id="{3FACD960-CFE3-8A48-A5EF-750300D2C1D3}"/>
                    </a:ext>
                  </a:extLst>
                </p:cNvPr>
                <p:cNvPicPr>
                  <a:picLocks noChangeAspect="1"/>
                </p:cNvPicPr>
                <p:nvPr/>
              </p:nvPicPr>
              <p:blipFill rotWithShape="1">
                <a:blip r:embed="rId6">
                  <a:extLst>
                    <a:ext uri="{28A0092B-C50C-407E-A947-70E740481C1C}">
                      <a14:useLocalDpi xmlns:a14="http://schemas.microsoft.com/office/drawing/2010/main"/>
                    </a:ext>
                  </a:extLst>
                </a:blip>
                <a:srcRect l="16237" t="30632" r="73391" b="35686"/>
                <a:stretch/>
              </p:blipFill>
              <p:spPr>
                <a:xfrm>
                  <a:off x="2867186" y="3595606"/>
                  <a:ext cx="867906" cy="1263673"/>
                </a:xfrm>
                <a:prstGeom prst="rect">
                  <a:avLst/>
                </a:prstGeom>
              </p:spPr>
            </p:pic>
            <p:pic>
              <p:nvPicPr>
                <p:cNvPr id="20" name="Picture 19">
                  <a:extLst>
                    <a:ext uri="{FF2B5EF4-FFF2-40B4-BE49-F238E27FC236}">
                      <a16:creationId xmlns:a16="http://schemas.microsoft.com/office/drawing/2014/main" id="{E1F7D69E-0299-9043-BD9D-8139A16DC77F}"/>
                    </a:ext>
                  </a:extLst>
                </p:cNvPr>
                <p:cNvPicPr>
                  <a:picLocks noChangeAspect="1"/>
                </p:cNvPicPr>
                <p:nvPr/>
              </p:nvPicPr>
              <p:blipFill>
                <a:blip r:embed="rId7"/>
                <a:stretch>
                  <a:fillRect/>
                </a:stretch>
              </p:blipFill>
              <p:spPr>
                <a:xfrm>
                  <a:off x="2856854" y="3595606"/>
                  <a:ext cx="355600" cy="228600"/>
                </a:xfrm>
                <a:prstGeom prst="rect">
                  <a:avLst/>
                </a:prstGeom>
              </p:spPr>
            </p:pic>
          </p:grpSp>
          <p:grpSp>
            <p:nvGrpSpPr>
              <p:cNvPr id="21" name="Group 20">
                <a:extLst>
                  <a:ext uri="{FF2B5EF4-FFF2-40B4-BE49-F238E27FC236}">
                    <a16:creationId xmlns:a16="http://schemas.microsoft.com/office/drawing/2014/main" id="{6A2FE428-38DA-3B4D-909E-94DE71E76F7B}"/>
                  </a:ext>
                </a:extLst>
              </p:cNvPr>
              <p:cNvGrpSpPr/>
              <p:nvPr/>
            </p:nvGrpSpPr>
            <p:grpSpPr>
              <a:xfrm>
                <a:off x="5807082" y="4025615"/>
                <a:ext cx="1037796" cy="1534481"/>
                <a:chOff x="5517108" y="3687377"/>
                <a:chExt cx="985191" cy="1310167"/>
              </a:xfrm>
            </p:grpSpPr>
            <p:pic>
              <p:nvPicPr>
                <p:cNvPr id="22" name="Text Placeholder 3|500|224">
                  <a:extLst>
                    <a:ext uri="{FF2B5EF4-FFF2-40B4-BE49-F238E27FC236}">
                      <a16:creationId xmlns:a16="http://schemas.microsoft.com/office/drawing/2014/main" id="{566F8F8E-16A8-9E44-AA4A-0DE2ECF488FD}"/>
                    </a:ext>
                  </a:extLst>
                </p:cNvPr>
                <p:cNvPicPr>
                  <a:picLocks noChangeAspect="1"/>
                </p:cNvPicPr>
                <p:nvPr/>
              </p:nvPicPr>
              <p:blipFill rotWithShape="1">
                <a:blip r:embed="rId6">
                  <a:extLst>
                    <a:ext uri="{28A0092B-C50C-407E-A947-70E740481C1C}">
                      <a14:useLocalDpi xmlns:a14="http://schemas.microsoft.com/office/drawing/2010/main"/>
                    </a:ext>
                  </a:extLst>
                </a:blip>
                <a:srcRect l="42351" t="28980" r="47030" b="36099"/>
                <a:stretch/>
              </p:blipFill>
              <p:spPr>
                <a:xfrm>
                  <a:off x="5517108" y="3687377"/>
                  <a:ext cx="888569" cy="1310167"/>
                </a:xfrm>
                <a:prstGeom prst="rect">
                  <a:avLst/>
                </a:prstGeom>
              </p:spPr>
            </p:pic>
            <p:pic>
              <p:nvPicPr>
                <p:cNvPr id="23" name="Picture 22">
                  <a:extLst>
                    <a:ext uri="{FF2B5EF4-FFF2-40B4-BE49-F238E27FC236}">
                      <a16:creationId xmlns:a16="http://schemas.microsoft.com/office/drawing/2014/main" id="{93009B0E-BF1C-D54E-AEE4-CE1CFD2636C4}"/>
                    </a:ext>
                  </a:extLst>
                </p:cNvPr>
                <p:cNvPicPr>
                  <a:picLocks noChangeAspect="1"/>
                </p:cNvPicPr>
                <p:nvPr/>
              </p:nvPicPr>
              <p:blipFill>
                <a:blip r:embed="rId8"/>
                <a:stretch>
                  <a:fillRect/>
                </a:stretch>
              </p:blipFill>
              <p:spPr>
                <a:xfrm>
                  <a:off x="5985788" y="3687377"/>
                  <a:ext cx="516511" cy="237431"/>
                </a:xfrm>
                <a:prstGeom prst="rect">
                  <a:avLst/>
                </a:prstGeom>
              </p:spPr>
            </p:pic>
          </p:grpSp>
          <p:sp>
            <p:nvSpPr>
              <p:cNvPr id="24" name="TextBox 23">
                <a:extLst>
                  <a:ext uri="{FF2B5EF4-FFF2-40B4-BE49-F238E27FC236}">
                    <a16:creationId xmlns:a16="http://schemas.microsoft.com/office/drawing/2014/main" id="{A757CFCD-5BC6-BD4C-85AB-CACF32E72E8B}"/>
                  </a:ext>
                </a:extLst>
              </p:cNvPr>
              <p:cNvSpPr txBox="1"/>
              <p:nvPr/>
            </p:nvSpPr>
            <p:spPr>
              <a:xfrm>
                <a:off x="6643988" y="3814547"/>
                <a:ext cx="1343638" cy="430887"/>
              </a:xfrm>
              <a:prstGeom prst="rect">
                <a:avLst/>
              </a:prstGeom>
              <a:noFill/>
            </p:spPr>
            <p:txBody>
              <a:bodyPr vert="horz" wrap="none" rtlCol="0">
                <a:spAutoFit/>
              </a:bodyPr>
              <a:lstStyle/>
              <a:p>
                <a:pPr algn="ctr" fontAlgn="auto">
                  <a:spcBef>
                    <a:spcPts val="0"/>
                  </a:spcBef>
                  <a:spcAft>
                    <a:spcPts val="0"/>
                  </a:spcAft>
                </a:pPr>
                <a:r>
                  <a:rPr lang="en-US" sz="1100" b="1" dirty="0">
                    <a:latin typeface="+mj-lt"/>
                  </a:rPr>
                  <a:t>Future State</a:t>
                </a:r>
              </a:p>
              <a:p>
                <a:pPr algn="ctr" fontAlgn="auto">
                  <a:spcBef>
                    <a:spcPts val="0"/>
                  </a:spcBef>
                  <a:spcAft>
                    <a:spcPts val="0"/>
                  </a:spcAft>
                </a:pPr>
                <a:r>
                  <a:rPr lang="en-US" sz="1100" b="1" dirty="0">
                    <a:latin typeface="+mj-lt"/>
                  </a:rPr>
                  <a:t> Portfolio Canvas</a:t>
                </a:r>
              </a:p>
            </p:txBody>
          </p:sp>
          <p:sp>
            <p:nvSpPr>
              <p:cNvPr id="25" name="TextBox 24">
                <a:extLst>
                  <a:ext uri="{FF2B5EF4-FFF2-40B4-BE49-F238E27FC236}">
                    <a16:creationId xmlns:a16="http://schemas.microsoft.com/office/drawing/2014/main" id="{3AF0543A-F1CE-7B4A-98A5-9ED8A78DCDFC}"/>
                  </a:ext>
                </a:extLst>
              </p:cNvPr>
              <p:cNvSpPr txBox="1"/>
              <p:nvPr/>
            </p:nvSpPr>
            <p:spPr>
              <a:xfrm>
                <a:off x="2436450" y="3847107"/>
                <a:ext cx="1343638" cy="430887"/>
              </a:xfrm>
              <a:prstGeom prst="rect">
                <a:avLst/>
              </a:prstGeom>
              <a:noFill/>
            </p:spPr>
            <p:txBody>
              <a:bodyPr vert="horz" wrap="none" rtlCol="0">
                <a:spAutoFit/>
              </a:bodyPr>
              <a:lstStyle/>
              <a:p>
                <a:pPr algn="ctr" fontAlgn="auto">
                  <a:spcBef>
                    <a:spcPts val="0"/>
                  </a:spcBef>
                  <a:spcAft>
                    <a:spcPts val="0"/>
                  </a:spcAft>
                </a:pPr>
                <a:r>
                  <a:rPr lang="en-US" sz="1100" b="1" dirty="0">
                    <a:latin typeface="+mj-lt"/>
                  </a:rPr>
                  <a:t>Current State</a:t>
                </a:r>
              </a:p>
              <a:p>
                <a:pPr algn="ctr" fontAlgn="auto">
                  <a:spcBef>
                    <a:spcPts val="0"/>
                  </a:spcBef>
                  <a:spcAft>
                    <a:spcPts val="0"/>
                  </a:spcAft>
                </a:pPr>
                <a:r>
                  <a:rPr lang="en-US" sz="1100" b="1" dirty="0">
                    <a:latin typeface="+mj-lt"/>
                  </a:rPr>
                  <a:t> Portfolio Canvas</a:t>
                </a:r>
              </a:p>
            </p:txBody>
          </p:sp>
          <p:pic>
            <p:nvPicPr>
              <p:cNvPr id="26" name="Picture 25">
                <a:extLst>
                  <a:ext uri="{FF2B5EF4-FFF2-40B4-BE49-F238E27FC236}">
                    <a16:creationId xmlns:a16="http://schemas.microsoft.com/office/drawing/2014/main" id="{9C9BED75-C176-FE45-992E-FC2A6924DBE7}"/>
                  </a:ext>
                </a:extLst>
              </p:cNvPr>
              <p:cNvPicPr>
                <a:picLocks noChangeAspect="1"/>
              </p:cNvPicPr>
              <p:nvPr/>
            </p:nvPicPr>
            <p:blipFill rotWithShape="1">
              <a:blip r:embed="rId5"/>
              <a:srcRect l="6348" t="5040"/>
              <a:stretch/>
            </p:blipFill>
            <p:spPr>
              <a:xfrm>
                <a:off x="6635396" y="4275007"/>
                <a:ext cx="1354903" cy="1051711"/>
              </a:xfrm>
              <a:prstGeom prst="rect">
                <a:avLst/>
              </a:prstGeom>
            </p:spPr>
          </p:pic>
          <p:sp>
            <p:nvSpPr>
              <p:cNvPr id="27" name="TextBox 26">
                <a:extLst>
                  <a:ext uri="{FF2B5EF4-FFF2-40B4-BE49-F238E27FC236}">
                    <a16:creationId xmlns:a16="http://schemas.microsoft.com/office/drawing/2014/main" id="{CADB6C33-A45F-DE4B-9ACF-9AD76B590337}"/>
                  </a:ext>
                </a:extLst>
              </p:cNvPr>
              <p:cNvSpPr txBox="1"/>
              <p:nvPr/>
            </p:nvSpPr>
            <p:spPr>
              <a:xfrm>
                <a:off x="5653596" y="6177577"/>
                <a:ext cx="1478842" cy="415498"/>
              </a:xfrm>
              <a:prstGeom prst="rect">
                <a:avLst/>
              </a:prstGeom>
              <a:noFill/>
            </p:spPr>
            <p:txBody>
              <a:bodyPr wrap="square" rtlCol="0">
                <a:spAutoFit/>
              </a:bodyPr>
              <a:lstStyle/>
              <a:p>
                <a:pPr algn="ctr"/>
                <a:r>
                  <a:rPr lang="en-US" sz="1050" b="1" dirty="0"/>
                  <a:t>Convergent Thinking</a:t>
                </a:r>
              </a:p>
            </p:txBody>
          </p:sp>
          <p:grpSp>
            <p:nvGrpSpPr>
              <p:cNvPr id="28" name="Group 27">
                <a:extLst>
                  <a:ext uri="{FF2B5EF4-FFF2-40B4-BE49-F238E27FC236}">
                    <a16:creationId xmlns:a16="http://schemas.microsoft.com/office/drawing/2014/main" id="{0014C165-06C2-A74B-8174-9B1E4FED1388}"/>
                  </a:ext>
                </a:extLst>
              </p:cNvPr>
              <p:cNvGrpSpPr/>
              <p:nvPr/>
            </p:nvGrpSpPr>
            <p:grpSpPr>
              <a:xfrm>
                <a:off x="5957060" y="5903670"/>
                <a:ext cx="867856" cy="288628"/>
                <a:chOff x="1959318" y="4588211"/>
                <a:chExt cx="1163548" cy="239950"/>
              </a:xfrm>
            </p:grpSpPr>
            <p:cxnSp>
              <p:nvCxnSpPr>
                <p:cNvPr id="29" name="Straight Connector 28">
                  <a:extLst>
                    <a:ext uri="{FF2B5EF4-FFF2-40B4-BE49-F238E27FC236}">
                      <a16:creationId xmlns:a16="http://schemas.microsoft.com/office/drawing/2014/main" id="{814C2DA0-AB31-1B40-82EE-5C2A0231D74C}"/>
                    </a:ext>
                  </a:extLst>
                </p:cNvPr>
                <p:cNvCxnSpPr>
                  <a:cxnSpLocks/>
                </p:cNvCxnSpPr>
                <p:nvPr/>
              </p:nvCxnSpPr>
              <p:spPr bwMode="auto">
                <a:xfrm>
                  <a:off x="1978445" y="4708187"/>
                  <a:ext cx="1130734" cy="0"/>
                </a:xfrm>
                <a:prstGeom prst="line">
                  <a:avLst/>
                </a:prstGeom>
                <a:solidFill>
                  <a:schemeClr val="accent1"/>
                </a:solidFill>
                <a:ln w="41275" cap="flat" cmpd="sng" algn="ctr">
                  <a:solidFill>
                    <a:schemeClr val="accent5"/>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46261C-966D-FA49-8E1C-18010A56CD88}"/>
                    </a:ext>
                  </a:extLst>
                </p:cNvPr>
                <p:cNvCxnSpPr>
                  <a:cxnSpLocks/>
                </p:cNvCxnSpPr>
                <p:nvPr/>
              </p:nvCxnSpPr>
              <p:spPr bwMode="auto">
                <a:xfrm flipV="1">
                  <a:off x="1959318" y="4588212"/>
                  <a:ext cx="0" cy="239949"/>
                </a:xfrm>
                <a:prstGeom prst="line">
                  <a:avLst/>
                </a:prstGeom>
                <a:solidFill>
                  <a:schemeClr val="accent1"/>
                </a:solidFill>
                <a:ln w="41275" cap="flat" cmpd="sng" algn="ctr">
                  <a:solidFill>
                    <a:schemeClr val="accent5"/>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6769D405-16F2-8744-B0CE-379767A54C2F}"/>
                    </a:ext>
                  </a:extLst>
                </p:cNvPr>
                <p:cNvCxnSpPr>
                  <a:cxnSpLocks/>
                </p:cNvCxnSpPr>
                <p:nvPr/>
              </p:nvCxnSpPr>
              <p:spPr bwMode="auto">
                <a:xfrm flipV="1">
                  <a:off x="3122866" y="4588211"/>
                  <a:ext cx="0" cy="239949"/>
                </a:xfrm>
                <a:prstGeom prst="line">
                  <a:avLst/>
                </a:prstGeom>
                <a:solidFill>
                  <a:schemeClr val="accent1"/>
                </a:solidFill>
                <a:ln w="41275" cap="flat" cmpd="sng" algn="ctr">
                  <a:solidFill>
                    <a:schemeClr val="accent5"/>
                  </a:solidFill>
                  <a:prstDash val="solid"/>
                  <a:round/>
                  <a:headEnd type="none" w="med" len="med"/>
                  <a:tailEnd type="none" w="med" len="med"/>
                </a:ln>
                <a:effectLst/>
              </p:spPr>
            </p:cxnSp>
          </p:grpSp>
          <p:cxnSp>
            <p:nvCxnSpPr>
              <p:cNvPr id="32" name="Straight Connector 31">
                <a:extLst>
                  <a:ext uri="{FF2B5EF4-FFF2-40B4-BE49-F238E27FC236}">
                    <a16:creationId xmlns:a16="http://schemas.microsoft.com/office/drawing/2014/main" id="{85764659-0169-8442-865F-B46FFA61F1C4}"/>
                  </a:ext>
                </a:extLst>
              </p:cNvPr>
              <p:cNvCxnSpPr>
                <a:cxnSpLocks/>
              </p:cNvCxnSpPr>
              <p:nvPr/>
            </p:nvCxnSpPr>
            <p:spPr bwMode="auto">
              <a:xfrm>
                <a:off x="7961243" y="4775545"/>
                <a:ext cx="606277" cy="0"/>
              </a:xfrm>
              <a:prstGeom prst="line">
                <a:avLst/>
              </a:prstGeom>
              <a:solidFill>
                <a:schemeClr val="accent1"/>
              </a:solidFill>
              <a:ln w="47625" cap="flat" cmpd="sng" algn="ctr">
                <a:solidFill>
                  <a:schemeClr val="accent1"/>
                </a:solidFill>
                <a:prstDash val="solid"/>
                <a:round/>
                <a:headEnd type="none" w="med" len="med"/>
                <a:tailEnd type="triangle" w="med" len="med"/>
              </a:ln>
              <a:effectLst/>
            </p:spPr>
          </p:cxnSp>
          <p:pic>
            <p:nvPicPr>
              <p:cNvPr id="33" name="Picture 32">
                <a:extLst>
                  <a:ext uri="{FF2B5EF4-FFF2-40B4-BE49-F238E27FC236}">
                    <a16:creationId xmlns:a16="http://schemas.microsoft.com/office/drawing/2014/main" id="{4D42BC41-6007-454E-A60C-4B72787017C6}"/>
                  </a:ext>
                </a:extLst>
              </p:cNvPr>
              <p:cNvPicPr>
                <a:picLocks noChangeAspect="1"/>
              </p:cNvPicPr>
              <p:nvPr/>
            </p:nvPicPr>
            <p:blipFill rotWithShape="1">
              <a:blip r:embed="rId5"/>
              <a:srcRect l="6348" t="5040"/>
              <a:stretch/>
            </p:blipFill>
            <p:spPr>
              <a:xfrm>
                <a:off x="4533513" y="3257635"/>
                <a:ext cx="1354903" cy="1051711"/>
              </a:xfrm>
              <a:prstGeom prst="rect">
                <a:avLst/>
              </a:prstGeom>
            </p:spPr>
          </p:pic>
          <p:pic>
            <p:nvPicPr>
              <p:cNvPr id="34" name="Picture 33">
                <a:extLst>
                  <a:ext uri="{FF2B5EF4-FFF2-40B4-BE49-F238E27FC236}">
                    <a16:creationId xmlns:a16="http://schemas.microsoft.com/office/drawing/2014/main" id="{651CCEA9-100A-7B4C-9C1C-CBE549949EEF}"/>
                  </a:ext>
                </a:extLst>
              </p:cNvPr>
              <p:cNvPicPr>
                <a:picLocks noChangeAspect="1"/>
              </p:cNvPicPr>
              <p:nvPr/>
            </p:nvPicPr>
            <p:blipFill rotWithShape="1">
              <a:blip r:embed="rId5"/>
              <a:srcRect l="6348" t="5040"/>
              <a:stretch/>
            </p:blipFill>
            <p:spPr>
              <a:xfrm>
                <a:off x="4533513" y="4310820"/>
                <a:ext cx="1354903" cy="1051711"/>
              </a:xfrm>
              <a:prstGeom prst="rect">
                <a:avLst/>
              </a:prstGeom>
            </p:spPr>
          </p:pic>
          <p:pic>
            <p:nvPicPr>
              <p:cNvPr id="35" name="Picture 34">
                <a:extLst>
                  <a:ext uri="{FF2B5EF4-FFF2-40B4-BE49-F238E27FC236}">
                    <a16:creationId xmlns:a16="http://schemas.microsoft.com/office/drawing/2014/main" id="{B78F2EC7-3E84-6540-8741-1D5A67613587}"/>
                  </a:ext>
                </a:extLst>
              </p:cNvPr>
              <p:cNvPicPr>
                <a:picLocks noChangeAspect="1"/>
              </p:cNvPicPr>
              <p:nvPr/>
            </p:nvPicPr>
            <p:blipFill rotWithShape="1">
              <a:blip r:embed="rId5"/>
              <a:srcRect l="6348" t="5040"/>
              <a:stretch/>
            </p:blipFill>
            <p:spPr>
              <a:xfrm>
                <a:off x="4501443" y="5381844"/>
                <a:ext cx="1354903" cy="1051711"/>
              </a:xfrm>
              <a:prstGeom prst="rect">
                <a:avLst/>
              </a:prstGeom>
            </p:spPr>
          </p:pic>
          <p:grpSp>
            <p:nvGrpSpPr>
              <p:cNvPr id="36" name="Group 35">
                <a:extLst>
                  <a:ext uri="{FF2B5EF4-FFF2-40B4-BE49-F238E27FC236}">
                    <a16:creationId xmlns:a16="http://schemas.microsoft.com/office/drawing/2014/main" id="{924104A8-0315-8A4A-85AD-5061756E4A98}"/>
                  </a:ext>
                </a:extLst>
              </p:cNvPr>
              <p:cNvGrpSpPr/>
              <p:nvPr/>
            </p:nvGrpSpPr>
            <p:grpSpPr>
              <a:xfrm>
                <a:off x="3557067" y="5903670"/>
                <a:ext cx="867856" cy="288628"/>
                <a:chOff x="1959318" y="4588211"/>
                <a:chExt cx="1163548" cy="239950"/>
              </a:xfrm>
            </p:grpSpPr>
            <p:cxnSp>
              <p:nvCxnSpPr>
                <p:cNvPr id="37" name="Straight Connector 36">
                  <a:extLst>
                    <a:ext uri="{FF2B5EF4-FFF2-40B4-BE49-F238E27FC236}">
                      <a16:creationId xmlns:a16="http://schemas.microsoft.com/office/drawing/2014/main" id="{5A359652-5DBD-2047-8195-096570B9759C}"/>
                    </a:ext>
                  </a:extLst>
                </p:cNvPr>
                <p:cNvCxnSpPr/>
                <p:nvPr/>
              </p:nvCxnSpPr>
              <p:spPr bwMode="auto">
                <a:xfrm>
                  <a:off x="1978445" y="4708187"/>
                  <a:ext cx="1130734" cy="0"/>
                </a:xfrm>
                <a:prstGeom prst="line">
                  <a:avLst/>
                </a:prstGeom>
                <a:solidFill>
                  <a:schemeClr val="accent1"/>
                </a:solidFill>
                <a:ln w="41275" cap="flat" cmpd="sng" algn="ctr">
                  <a:solidFill>
                    <a:schemeClr val="accent2"/>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A5D60E03-27D9-5241-ACAC-4FAC2020D931}"/>
                    </a:ext>
                  </a:extLst>
                </p:cNvPr>
                <p:cNvCxnSpPr>
                  <a:cxnSpLocks/>
                </p:cNvCxnSpPr>
                <p:nvPr/>
              </p:nvCxnSpPr>
              <p:spPr bwMode="auto">
                <a:xfrm flipV="1">
                  <a:off x="1959318" y="4588212"/>
                  <a:ext cx="0" cy="239949"/>
                </a:xfrm>
                <a:prstGeom prst="line">
                  <a:avLst/>
                </a:prstGeom>
                <a:solidFill>
                  <a:schemeClr val="accent1"/>
                </a:solidFill>
                <a:ln w="41275"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A6FFA15-A762-9145-B662-1D86FB6C63D1}"/>
                    </a:ext>
                  </a:extLst>
                </p:cNvPr>
                <p:cNvCxnSpPr>
                  <a:cxnSpLocks/>
                </p:cNvCxnSpPr>
                <p:nvPr/>
              </p:nvCxnSpPr>
              <p:spPr bwMode="auto">
                <a:xfrm flipV="1">
                  <a:off x="3122866" y="4588211"/>
                  <a:ext cx="0" cy="239949"/>
                </a:xfrm>
                <a:prstGeom prst="line">
                  <a:avLst/>
                </a:prstGeom>
                <a:solidFill>
                  <a:schemeClr val="accent1"/>
                </a:solidFill>
                <a:ln w="41275" cap="flat" cmpd="sng" algn="ctr">
                  <a:solidFill>
                    <a:schemeClr val="accent2"/>
                  </a:solidFill>
                  <a:prstDash val="solid"/>
                  <a:round/>
                  <a:headEnd type="none" w="med" len="med"/>
                  <a:tailEnd type="none" w="med" len="med"/>
                </a:ln>
                <a:effectLst/>
              </p:spPr>
            </p:cxnSp>
          </p:grpSp>
        </p:grpSp>
        <p:sp>
          <p:nvSpPr>
            <p:cNvPr id="40" name="TextBox 39">
              <a:extLst>
                <a:ext uri="{FF2B5EF4-FFF2-40B4-BE49-F238E27FC236}">
                  <a16:creationId xmlns:a16="http://schemas.microsoft.com/office/drawing/2014/main" id="{E04BE96F-D9CB-F24C-9998-74386C6A4266}"/>
                </a:ext>
              </a:extLst>
            </p:cNvPr>
            <p:cNvSpPr txBox="1"/>
            <p:nvPr/>
          </p:nvSpPr>
          <p:spPr>
            <a:xfrm>
              <a:off x="3390019" y="3705255"/>
              <a:ext cx="1940821" cy="318552"/>
            </a:xfrm>
            <a:prstGeom prst="rect">
              <a:avLst/>
            </a:prstGeom>
            <a:noFill/>
          </p:spPr>
          <p:txBody>
            <a:bodyPr wrap="square" rtlCol="0">
              <a:spAutoFit/>
            </a:bodyPr>
            <a:lstStyle/>
            <a:p>
              <a:pPr marL="0" marR="0" indent="0" defTabSz="914400" eaLnBrk="1" fontAlgn="auto" latinLnBrk="0" hangingPunct="1">
                <a:lnSpc>
                  <a:spcPct val="120000"/>
                </a:lnSpc>
                <a:spcBef>
                  <a:spcPts val="0"/>
                </a:spcBef>
                <a:spcAft>
                  <a:spcPts val="0"/>
                </a:spcAft>
                <a:buClrTx/>
                <a:buSzTx/>
                <a:buFontTx/>
                <a:buNone/>
                <a:tabLst/>
              </a:pPr>
              <a:r>
                <a:rPr lang="en-US" sz="1200" b="1" kern="0" dirty="0">
                  <a:latin typeface="Arial" panose="020B0604020202020204" pitchFamily="34" charset="0"/>
                  <a:cs typeface="Arial" panose="020B0604020202020204" pitchFamily="34" charset="0"/>
                </a:rPr>
                <a:t>Explore possibilities</a:t>
              </a:r>
              <a:endPar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547BBCE-8C95-D645-A180-0B50456FA3FF}"/>
                </a:ext>
              </a:extLst>
            </p:cNvPr>
            <p:cNvSpPr txBox="1"/>
            <p:nvPr/>
          </p:nvSpPr>
          <p:spPr>
            <a:xfrm>
              <a:off x="7133837" y="3672949"/>
              <a:ext cx="1940821" cy="318552"/>
            </a:xfrm>
            <a:prstGeom prst="rect">
              <a:avLst/>
            </a:prstGeom>
            <a:noFill/>
          </p:spPr>
          <p:txBody>
            <a:bodyPr wrap="square" rtlCol="0">
              <a:spAutoFit/>
            </a:bodyPr>
            <a:lstStyle/>
            <a:p>
              <a:pPr marL="0" marR="0" indent="0" defTabSz="914400" eaLnBrk="1" fontAlgn="auto" latinLnBrk="0" hangingPunct="1">
                <a:lnSpc>
                  <a:spcPct val="120000"/>
                </a:lnSpc>
                <a:spcBef>
                  <a:spcPts val="0"/>
                </a:spcBef>
                <a:spcAft>
                  <a:spcPts val="0"/>
                </a:spcAft>
                <a:buClrTx/>
                <a:buSzTx/>
                <a:buFontTx/>
                <a:buNone/>
                <a:tabLst/>
              </a:pPr>
              <a:r>
                <a:rPr lang="en-US" sz="1200" b="1" kern="0" dirty="0">
                  <a:latin typeface="Arial" panose="020B0604020202020204" pitchFamily="34" charset="0"/>
                  <a:cs typeface="Arial" panose="020B0604020202020204" pitchFamily="34" charset="0"/>
                </a:rPr>
                <a:t>Make decisions</a:t>
              </a:r>
              <a:endPar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CEB6FCD-94DC-BC41-A037-29FD06336E30}"/>
                </a:ext>
              </a:extLst>
            </p:cNvPr>
            <p:cNvSpPr txBox="1"/>
            <p:nvPr/>
          </p:nvSpPr>
          <p:spPr>
            <a:xfrm>
              <a:off x="9208009" y="3677914"/>
              <a:ext cx="1940821" cy="318552"/>
            </a:xfrm>
            <a:prstGeom prst="rect">
              <a:avLst/>
            </a:prstGeom>
            <a:noFill/>
          </p:spPr>
          <p:txBody>
            <a:bodyPr wrap="square" rtlCol="0">
              <a:spAutoFit/>
            </a:bodyPr>
            <a:lstStyle/>
            <a:p>
              <a:pPr marL="0" marR="0" indent="0" defTabSz="914400" eaLnBrk="1" fontAlgn="auto" latinLnBrk="0" hangingPunct="1">
                <a:lnSpc>
                  <a:spcPct val="120000"/>
                </a:lnSpc>
                <a:spcBef>
                  <a:spcPts val="0"/>
                </a:spcBef>
                <a:spcAft>
                  <a:spcPts val="0"/>
                </a:spcAft>
                <a:buClrTx/>
                <a:buSzTx/>
                <a:buFontTx/>
                <a:buNone/>
                <a:tabLst/>
              </a:pPr>
              <a:r>
                <a:rPr lang="en-US" sz="1200" b="1" kern="0" dirty="0">
                  <a:latin typeface="Arial" panose="020B0604020202020204" pitchFamily="34" charset="0"/>
                  <a:cs typeface="Arial" panose="020B0604020202020204" pitchFamily="34" charset="0"/>
                </a:rPr>
                <a:t>Identify Epics</a:t>
              </a:r>
              <a:endPar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E8512F7C-4430-5846-B103-E4FDFABB8892}"/>
                </a:ext>
              </a:extLst>
            </p:cNvPr>
            <p:cNvSpPr/>
            <p:nvPr/>
          </p:nvSpPr>
          <p:spPr>
            <a:xfrm>
              <a:off x="3029372" y="3672949"/>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BD389291-9D44-DE49-BC78-A9CDF1C4F859}"/>
                </a:ext>
              </a:extLst>
            </p:cNvPr>
            <p:cNvSpPr/>
            <p:nvPr/>
          </p:nvSpPr>
          <p:spPr>
            <a:xfrm>
              <a:off x="6782812" y="3640558"/>
              <a:ext cx="365760" cy="3657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6" name="Oval 45">
              <a:extLst>
                <a:ext uri="{FF2B5EF4-FFF2-40B4-BE49-F238E27FC236}">
                  <a16:creationId xmlns:a16="http://schemas.microsoft.com/office/drawing/2014/main" id="{6167A258-595C-F041-978C-85EE0E7497B6}"/>
                </a:ext>
              </a:extLst>
            </p:cNvPr>
            <p:cNvSpPr/>
            <p:nvPr/>
          </p:nvSpPr>
          <p:spPr>
            <a:xfrm>
              <a:off x="8879394" y="363070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extLst>
      <p:ext uri="{BB962C8B-B14F-4D97-AF65-F5344CB8AC3E}">
        <p14:creationId xmlns:p14="http://schemas.microsoft.com/office/powerpoint/2010/main" val="257538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228431"/>
            <a:ext cx="5647315" cy="424732"/>
          </a:xfrm>
          <a:prstGeom prst="rect">
            <a:avLst/>
          </a:prstGeom>
        </p:spPr>
        <p:txBody>
          <a:bodyPr vert="horz" lIns="0" tIns="36576" rIns="0" bIns="0" rtlCol="0" anchor="ctr">
            <a:spAutoFit/>
          </a:bodyPr>
          <a:lstStyle>
            <a:lvl1pPr>
              <a:defRPr sz="2800"/>
            </a:lvl1pPr>
          </a:lstStyle>
          <a:p>
            <a:r>
              <a:t>Express the future state as a Vision</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21</a:t>
            </a:fld>
            <a:endParaRPr lang="en-US"/>
          </a:p>
        </p:txBody>
      </p:sp>
      <p:pic>
        <p:nvPicPr>
          <p:cNvPr id="10" name="Picture 9" descr="A picture containing graphical user interface&#10;&#10;Description automatically generated">
            <a:extLst>
              <a:ext uri="{FF2B5EF4-FFF2-40B4-BE49-F238E27FC236}">
                <a16:creationId xmlns:a16="http://schemas.microsoft.com/office/drawing/2014/main" id="{F0285600-A954-AC48-B505-30E4EEDF7415}"/>
              </a:ext>
            </a:extLst>
          </p:cNvPr>
          <p:cNvPicPr>
            <a:picLocks noChangeAspect="1"/>
          </p:cNvPicPr>
          <p:nvPr/>
        </p:nvPicPr>
        <p:blipFill>
          <a:blip r:embed="rId3"/>
          <a:stretch>
            <a:fillRect/>
          </a:stretch>
        </p:blipFill>
        <p:spPr>
          <a:xfrm>
            <a:off x="678426" y="1257380"/>
            <a:ext cx="10899058" cy="5235678"/>
          </a:xfrm>
          <a:prstGeom prst="rect">
            <a:avLst/>
          </a:prstGeom>
        </p:spPr>
      </p:pic>
      <p:pic>
        <p:nvPicPr>
          <p:cNvPr id="12" name="Picture 11" descr="Text, letter&#10;&#10;Description automatically generated">
            <a:extLst>
              <a:ext uri="{FF2B5EF4-FFF2-40B4-BE49-F238E27FC236}">
                <a16:creationId xmlns:a16="http://schemas.microsoft.com/office/drawing/2014/main" id="{20E054D1-B0D4-2247-93B5-DF41EADE80CF}"/>
              </a:ext>
            </a:extLst>
          </p:cNvPr>
          <p:cNvPicPr>
            <a:picLocks noChangeAspect="1"/>
          </p:cNvPicPr>
          <p:nvPr/>
        </p:nvPicPr>
        <p:blipFill>
          <a:blip r:embed="rId4"/>
          <a:stretch>
            <a:fillRect/>
          </a:stretch>
        </p:blipFill>
        <p:spPr>
          <a:xfrm>
            <a:off x="6287845" y="1917407"/>
            <a:ext cx="3239613" cy="2067574"/>
          </a:xfrm>
          <a:prstGeom prst="rect">
            <a:avLst/>
          </a:prstGeom>
        </p:spPr>
      </p:pic>
      <p:sp>
        <p:nvSpPr>
          <p:cNvPr id="13" name="TextBox 12">
            <a:extLst>
              <a:ext uri="{FF2B5EF4-FFF2-40B4-BE49-F238E27FC236}">
                <a16:creationId xmlns:a16="http://schemas.microsoft.com/office/drawing/2014/main" id="{2FA3D7DA-8A7C-C944-8C62-C165DA7619E6}"/>
              </a:ext>
            </a:extLst>
          </p:cNvPr>
          <p:cNvSpPr txBox="1"/>
          <p:nvPr/>
        </p:nvSpPr>
        <p:spPr>
          <a:xfrm>
            <a:off x="6180120" y="1414842"/>
            <a:ext cx="4513006" cy="369332"/>
          </a:xfrm>
          <a:prstGeom prst="rect">
            <a:avLst/>
          </a:prstGeom>
          <a:noFill/>
        </p:spPr>
        <p:txBody>
          <a:bodyPr wrap="square" rtlCol="0">
            <a:spAutoFit/>
          </a:bodyPr>
          <a:lstStyle/>
          <a:p>
            <a:r>
              <a:rPr lang="en-US" b="1" dirty="0"/>
              <a:t>Vision: A postcard from the future</a:t>
            </a:r>
          </a:p>
        </p:txBody>
      </p:sp>
      <p:sp>
        <p:nvSpPr>
          <p:cNvPr id="16" name="Text Placeholder 3">
            <a:extLst>
              <a:ext uri="{FF2B5EF4-FFF2-40B4-BE49-F238E27FC236}">
                <a16:creationId xmlns:a16="http://schemas.microsoft.com/office/drawing/2014/main" id="{AFA15D34-1019-C347-A6CA-CEF9399F521B}"/>
              </a:ext>
            </a:extLst>
          </p:cNvPr>
          <p:cNvSpPr>
            <a:spLocks noGrp="1"/>
          </p:cNvSpPr>
          <p:nvPr>
            <p:ph idx="1"/>
          </p:nvPr>
        </p:nvSpPr>
        <p:spPr>
          <a:xfrm>
            <a:off x="6201394" y="4200959"/>
            <a:ext cx="5376090" cy="1064296"/>
          </a:xfrm>
          <a:prstGeom prst="rect">
            <a:avLst/>
          </a:prstGeom>
        </p:spPr>
        <p:txBody>
          <a:bodyPr vert="horz" lIns="91440" tIns="45720" rIns="91440" bIns="45720" rtlCol="0">
            <a:no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a:spcBef>
                <a:spcPts val="600"/>
              </a:spcBef>
              <a:spcAft>
                <a:spcPts val="600"/>
              </a:spcAft>
              <a:buClr>
                <a:schemeClr val="accent1"/>
              </a:buClr>
              <a:buSzPct val="75000"/>
            </a:pPr>
            <a:r>
              <a:rPr lang="en-US" sz="1600" dirty="0"/>
              <a:t>Aspirational, yet realistic and achievable</a:t>
            </a:r>
          </a:p>
          <a:p>
            <a:pPr>
              <a:spcBef>
                <a:spcPts val="600"/>
              </a:spcBef>
              <a:spcAft>
                <a:spcPts val="600"/>
              </a:spcAft>
              <a:buClr>
                <a:schemeClr val="accent1"/>
              </a:buClr>
              <a:buSzPct val="75000"/>
            </a:pPr>
            <a:r>
              <a:rPr lang="en-US" sz="1600" dirty="0"/>
              <a:t>Motivational enough to engage others on the journey</a:t>
            </a:r>
            <a:endParaRPr sz="1000" dirty="0"/>
          </a:p>
        </p:txBody>
      </p:sp>
      <p:sp>
        <p:nvSpPr>
          <p:cNvPr id="17" name="TextBox 16">
            <a:extLst>
              <a:ext uri="{FF2B5EF4-FFF2-40B4-BE49-F238E27FC236}">
                <a16:creationId xmlns:a16="http://schemas.microsoft.com/office/drawing/2014/main" id="{865B78BA-1806-ED4F-9AA2-B7493C44CB74}"/>
              </a:ext>
            </a:extLst>
          </p:cNvPr>
          <p:cNvSpPr txBox="1"/>
          <p:nvPr/>
        </p:nvSpPr>
        <p:spPr>
          <a:xfrm>
            <a:off x="6201394" y="5209022"/>
            <a:ext cx="5083161" cy="584775"/>
          </a:xfrm>
          <a:prstGeom prst="rect">
            <a:avLst/>
          </a:prstGeom>
          <a:noFill/>
        </p:spPr>
        <p:txBody>
          <a:bodyPr wrap="square" rtlCol="0">
            <a:spAutoFit/>
          </a:bodyPr>
          <a:lstStyle/>
          <a:p>
            <a:r>
              <a:rPr lang="en-US" sz="1600" b="1" dirty="0"/>
              <a:t>Result: </a:t>
            </a:r>
            <a:r>
              <a:rPr lang="en-US" sz="1600" dirty="0"/>
              <a:t>Everyone starts thinking about how to apply their strengths in order to get there.</a:t>
            </a:r>
          </a:p>
        </p:txBody>
      </p:sp>
      <p:sp>
        <p:nvSpPr>
          <p:cNvPr id="18" name="TextBox 17">
            <a:extLst>
              <a:ext uri="{FF2B5EF4-FFF2-40B4-BE49-F238E27FC236}">
                <a16:creationId xmlns:a16="http://schemas.microsoft.com/office/drawing/2014/main" id="{F2C2D059-1B65-A94F-9849-A1A24718B29D}"/>
              </a:ext>
            </a:extLst>
          </p:cNvPr>
          <p:cNvSpPr txBox="1"/>
          <p:nvPr/>
        </p:nvSpPr>
        <p:spPr>
          <a:xfrm>
            <a:off x="6180120" y="5850031"/>
            <a:ext cx="5083161" cy="461665"/>
          </a:xfrm>
          <a:prstGeom prst="rect">
            <a:avLst/>
          </a:prstGeom>
          <a:noFill/>
        </p:spPr>
        <p:txBody>
          <a:bodyPr wrap="square" rtlCol="0">
            <a:spAutoFit/>
          </a:bodyPr>
          <a:lstStyle/>
          <a:p>
            <a:r>
              <a:rPr lang="en-US" sz="1200" dirty="0"/>
              <a:t>Switch: How to Change Things When Change is Hard, Heath and Heath, Broadway Books, 2010</a:t>
            </a:r>
          </a:p>
        </p:txBody>
      </p:sp>
      <p:sp>
        <p:nvSpPr>
          <p:cNvPr id="19" name="Text Placeholder 3">
            <a:extLst>
              <a:ext uri="{FF2B5EF4-FFF2-40B4-BE49-F238E27FC236}">
                <a16:creationId xmlns:a16="http://schemas.microsoft.com/office/drawing/2014/main" id="{8D8391EA-DD6D-284D-9FA7-396EF6FAEB37}"/>
              </a:ext>
            </a:extLst>
          </p:cNvPr>
          <p:cNvSpPr txBox="1">
            <a:spLocks/>
          </p:cNvSpPr>
          <p:nvPr/>
        </p:nvSpPr>
        <p:spPr>
          <a:xfrm>
            <a:off x="927854" y="1452668"/>
            <a:ext cx="4840116" cy="2997051"/>
          </a:xfrm>
          <a:prstGeom prst="rect">
            <a:avLst/>
          </a:prstGeom>
        </p:spPr>
        <p:txBody>
          <a:bodyPr vert="horz" lIns="91440" tIns="45720" rIns="91440" bIns="45720" rtlCol="0">
            <a:noAutofit/>
          </a:bodyPr>
          <a:lstStyle>
            <a:lvl1pPr marL="389457" marR="0" indent="-389457" algn="l" defTabSz="914400" rtl="0" eaLnBrk="1" fontAlgn="base" latinLnBrk="0" hangingPunct="1">
              <a:lnSpc>
                <a:spcPct val="110000"/>
              </a:lnSpc>
              <a:spcBef>
                <a:spcPts val="1067"/>
              </a:spcBef>
              <a:spcAft>
                <a:spcPts val="1067"/>
              </a:spcAft>
              <a:buClr>
                <a:srgbClr val="FFFFFF">
                  <a:lumMod val="65000"/>
                </a:srgbClr>
              </a:buClr>
              <a:buSzPct val="80000"/>
              <a:buFont typeface="Arial"/>
              <a:buChar char="►"/>
              <a:tabLst/>
              <a:defRPr sz="2800" kern="1200">
                <a:solidFill>
                  <a:schemeClr val="tx1"/>
                </a:solidFill>
                <a:latin typeface="+mn-lt"/>
                <a:ea typeface="+mn-ea"/>
                <a:cs typeface="+mn-cs"/>
              </a:defRPr>
            </a:lvl1pPr>
            <a:lvl2pPr marL="765175" marR="0" indent="-295275"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2400" kern="1200">
                <a:solidFill>
                  <a:schemeClr val="tx1"/>
                </a:solidFill>
                <a:latin typeface="+mn-lt"/>
                <a:ea typeface="+mn-ea"/>
                <a:cs typeface="+mn-cs"/>
              </a:defRPr>
            </a:lvl2pPr>
            <a:lvl3pPr marL="1071007" indent="-270927" algn="l" defTabSz="914400" rtl="0" eaLnBrk="1" fontAlgn="base" latinLnBrk="0" hangingPunct="1">
              <a:lnSpc>
                <a:spcPct val="110000"/>
              </a:lnSpc>
              <a:spcBef>
                <a:spcPts val="800"/>
              </a:spcBef>
              <a:spcAft>
                <a:spcPts val="800"/>
              </a:spcAft>
              <a:buClr>
                <a:schemeClr val="tx1">
                  <a:lumMod val="50000"/>
                  <a:lumOff val="50000"/>
                </a:schemeClr>
              </a:buClr>
              <a:buSzPct val="117000"/>
              <a:buFont typeface="Arial"/>
              <a:buChar char="-"/>
              <a:tabLst/>
              <a:defRPr sz="2400" b="0" i="0" kern="1200">
                <a:solidFill>
                  <a:schemeClr val="tx1"/>
                </a:solidFill>
                <a:latin typeface="Arial" panose="020B0604020202020204" pitchFamily="34" charset="0"/>
                <a:ea typeface="+mn-ea"/>
                <a:cs typeface="+mn-cs"/>
              </a:defRPr>
            </a:lvl3pPr>
            <a:lvl4pPr marL="1071007" marR="0" indent="-296326" algn="l" defTabSz="914400" rtl="0" eaLnBrk="1" fontAlgn="base" latinLnBrk="0" hangingPunct="1">
              <a:lnSpc>
                <a:spcPct val="110000"/>
              </a:lnSpc>
              <a:spcBef>
                <a:spcPts val="800"/>
              </a:spcBef>
              <a:spcAft>
                <a:spcPts val="800"/>
              </a:spcAft>
              <a:buClr>
                <a:srgbClr val="565656">
                  <a:lumMod val="50000"/>
                  <a:lumOff val="50000"/>
                </a:srgbClr>
              </a:buClr>
              <a:buSzPct val="117000"/>
              <a:buFont typeface="Arial" panose="020B0600040502020204" pitchFamily="34" charset="0"/>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spcBef>
                <a:spcPts val="600"/>
              </a:spcBef>
              <a:spcAft>
                <a:spcPts val="600"/>
              </a:spcAft>
              <a:buClr>
                <a:schemeClr val="accent1"/>
              </a:buClr>
              <a:buSzPct val="75000"/>
            </a:pPr>
            <a:endParaRPr lang="en-US" sz="1600" dirty="0"/>
          </a:p>
          <a:p>
            <a:pPr>
              <a:spcBef>
                <a:spcPts val="600"/>
              </a:spcBef>
              <a:spcAft>
                <a:spcPts val="600"/>
              </a:spcAft>
              <a:buClr>
                <a:schemeClr val="accent1"/>
              </a:buClr>
              <a:buSzPct val="75000"/>
            </a:pPr>
            <a:r>
              <a:rPr lang="en-US" sz="1600" dirty="0"/>
              <a:t>How will our portfolio of future solutions solve the larger customer problems?</a:t>
            </a:r>
          </a:p>
          <a:p>
            <a:pPr>
              <a:spcBef>
                <a:spcPts val="600"/>
              </a:spcBef>
              <a:spcAft>
                <a:spcPts val="600"/>
              </a:spcAft>
              <a:buClr>
                <a:schemeClr val="accent1"/>
              </a:buClr>
              <a:buSzPct val="75000"/>
            </a:pPr>
            <a:r>
              <a:rPr lang="en-US" sz="1600" dirty="0"/>
              <a:t>How will these solutions differentiate us?</a:t>
            </a:r>
          </a:p>
          <a:p>
            <a:pPr>
              <a:spcBef>
                <a:spcPts val="600"/>
              </a:spcBef>
              <a:spcAft>
                <a:spcPts val="600"/>
              </a:spcAft>
              <a:buClr>
                <a:schemeClr val="accent1"/>
              </a:buClr>
              <a:buSzPct val="75000"/>
            </a:pPr>
            <a:r>
              <a:rPr lang="en-US" sz="1600" dirty="0"/>
              <a:t>What is the future context within which our solutions will operate?</a:t>
            </a:r>
          </a:p>
          <a:p>
            <a:pPr>
              <a:spcBef>
                <a:spcPts val="600"/>
              </a:spcBef>
              <a:spcAft>
                <a:spcPts val="600"/>
              </a:spcAft>
              <a:buClr>
                <a:schemeClr val="accent1"/>
              </a:buClr>
              <a:buSzPct val="75000"/>
            </a:pPr>
            <a:r>
              <a:rPr lang="en-US" sz="1600" dirty="0"/>
              <a:t>What is our current business context, and how must we evolve to meet this future state?</a:t>
            </a:r>
            <a:endParaRPr lang="en-US" sz="1000" dirty="0"/>
          </a:p>
        </p:txBody>
      </p:sp>
      <p:sp>
        <p:nvSpPr>
          <p:cNvPr id="20" name="TextBox 19">
            <a:extLst>
              <a:ext uri="{FF2B5EF4-FFF2-40B4-BE49-F238E27FC236}">
                <a16:creationId xmlns:a16="http://schemas.microsoft.com/office/drawing/2014/main" id="{156889C8-E2FB-9343-9EC6-F4D14D0432AC}"/>
              </a:ext>
            </a:extLst>
          </p:cNvPr>
          <p:cNvSpPr txBox="1"/>
          <p:nvPr/>
        </p:nvSpPr>
        <p:spPr>
          <a:xfrm>
            <a:off x="927854" y="1414842"/>
            <a:ext cx="4513006" cy="369332"/>
          </a:xfrm>
          <a:prstGeom prst="rect">
            <a:avLst/>
          </a:prstGeom>
          <a:noFill/>
        </p:spPr>
        <p:txBody>
          <a:bodyPr wrap="square" rtlCol="0">
            <a:spAutoFit/>
          </a:bodyPr>
          <a:lstStyle/>
          <a:p>
            <a:r>
              <a:rPr lang="en-US" b="1" dirty="0"/>
              <a:t>A long view:</a:t>
            </a:r>
          </a:p>
        </p:txBody>
      </p:sp>
      <p:sp>
        <p:nvSpPr>
          <p:cNvPr id="21" name="TextBox 20">
            <a:extLst>
              <a:ext uri="{FF2B5EF4-FFF2-40B4-BE49-F238E27FC236}">
                <a16:creationId xmlns:a16="http://schemas.microsoft.com/office/drawing/2014/main" id="{3EC5A2EF-ABC9-FF4D-8EA0-2AE25FB780D8}"/>
              </a:ext>
            </a:extLst>
          </p:cNvPr>
          <p:cNvSpPr txBox="1"/>
          <p:nvPr/>
        </p:nvSpPr>
        <p:spPr>
          <a:xfrm>
            <a:off x="6949006" y="2052547"/>
            <a:ext cx="1917290" cy="276999"/>
          </a:xfrm>
          <a:prstGeom prst="rect">
            <a:avLst/>
          </a:prstGeom>
          <a:noFill/>
        </p:spPr>
        <p:txBody>
          <a:bodyPr wrap="square" rtlCol="0">
            <a:spAutoFit/>
          </a:bodyPr>
          <a:lstStyle/>
          <a:p>
            <a:pPr algn="ctr"/>
            <a:r>
              <a:rPr lang="en-US" sz="1200" b="1" dirty="0">
                <a:latin typeface="Avenir Next Ultra Light" panose="020B0203020202020204" pitchFamily="34" charset="77"/>
              </a:rPr>
              <a:t>POSTCARD</a:t>
            </a:r>
          </a:p>
        </p:txBody>
      </p:sp>
      <p:sp>
        <p:nvSpPr>
          <p:cNvPr id="22" name="TextBox 21">
            <a:extLst>
              <a:ext uri="{FF2B5EF4-FFF2-40B4-BE49-F238E27FC236}">
                <a16:creationId xmlns:a16="http://schemas.microsoft.com/office/drawing/2014/main" id="{5DA4FB3C-71CF-C847-991C-768B9D53E0CF}"/>
              </a:ext>
            </a:extLst>
          </p:cNvPr>
          <p:cNvSpPr txBox="1"/>
          <p:nvPr/>
        </p:nvSpPr>
        <p:spPr>
          <a:xfrm rot="20788293">
            <a:off x="6324892" y="2454259"/>
            <a:ext cx="1550269" cy="461665"/>
          </a:xfrm>
          <a:prstGeom prst="rect">
            <a:avLst/>
          </a:prstGeom>
          <a:noFill/>
        </p:spPr>
        <p:txBody>
          <a:bodyPr wrap="square" rtlCol="0">
            <a:spAutoFit/>
          </a:bodyPr>
          <a:lstStyle/>
          <a:p>
            <a:pPr algn="ctr"/>
            <a:r>
              <a:rPr lang="en-US" sz="1200" dirty="0">
                <a:latin typeface="Bradley Hand ITC" panose="020F0502020204030204" pitchFamily="34" charset="0"/>
                <a:ea typeface="Ayuthaya" pitchFamily="2" charset="-34"/>
                <a:cs typeface="Bradley Hand ITC" panose="020F0502020204030204" pitchFamily="34" charset="0"/>
              </a:rPr>
              <a:t>Having a great time at a dream location...</a:t>
            </a:r>
          </a:p>
        </p:txBody>
      </p:sp>
      <p:sp>
        <p:nvSpPr>
          <p:cNvPr id="23" name="TextBox 22">
            <a:extLst>
              <a:ext uri="{FF2B5EF4-FFF2-40B4-BE49-F238E27FC236}">
                <a16:creationId xmlns:a16="http://schemas.microsoft.com/office/drawing/2014/main" id="{08BF9D59-6E64-004E-8E97-0AA171EF7417}"/>
              </a:ext>
            </a:extLst>
          </p:cNvPr>
          <p:cNvSpPr txBox="1"/>
          <p:nvPr/>
        </p:nvSpPr>
        <p:spPr>
          <a:xfrm rot="20788293">
            <a:off x="6463784" y="3062138"/>
            <a:ext cx="1272484" cy="707886"/>
          </a:xfrm>
          <a:prstGeom prst="rect">
            <a:avLst/>
          </a:prstGeom>
          <a:noFill/>
        </p:spPr>
        <p:txBody>
          <a:bodyPr wrap="square" rtlCol="0">
            <a:spAutoFit/>
          </a:bodyPr>
          <a:lstStyle/>
          <a:p>
            <a:pPr algn="ctr"/>
            <a:r>
              <a:rPr lang="en-US" sz="2000" b="1" dirty="0">
                <a:latin typeface="Bradley Hand ITC" panose="020F0502020204030204" pitchFamily="34" charset="0"/>
                <a:ea typeface="Ayuthaya" pitchFamily="2" charset="-34"/>
                <a:cs typeface="Bradley Hand ITC" panose="020F0502020204030204" pitchFamily="34" charset="0"/>
              </a:rPr>
              <a:t>Wish we were here!</a:t>
            </a:r>
          </a:p>
        </p:txBody>
      </p:sp>
    </p:spTree>
    <p:extLst>
      <p:ext uri="{BB962C8B-B14F-4D97-AF65-F5344CB8AC3E}">
        <p14:creationId xmlns:p14="http://schemas.microsoft.com/office/powerpoint/2010/main" val="4016141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5.4 Realizing Portfolio Vision through Epics</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22</a:t>
            </a:fld>
            <a:endParaRPr lang="en-US"/>
          </a:p>
        </p:txBody>
      </p:sp>
      <p:sp>
        <p:nvSpPr>
          <p:cNvPr id="10060" name="NewShape"/>
          <p:cNvSpPr txBox="1"/>
          <p:nvPr/>
        </p:nvSpPr>
        <p:spPr>
          <a:xfrm>
            <a:off x="1571604" y="1285860"/>
            <a:ext cx="3643338" cy="369332"/>
          </a:xfrm>
          <a:prstGeom prst="rect">
            <a:avLst/>
          </a:prstGeom>
          <a:noFill/>
        </p:spPr>
        <p:txBody>
          <a:bodyPr wrap="square" rtlCol="0"/>
          <a:lstStyle/>
          <a:p>
            <a:pPr marL="0" indent="0">
              <a:buNone/>
            </a:pPr>
            <a:endParaRPr/>
          </a:p>
        </p:txBody>
      </p:sp>
    </p:spTree>
    <p:extLst>
      <p:ext uri="{BB962C8B-B14F-4D97-AF65-F5344CB8AC3E}">
        <p14:creationId xmlns:p14="http://schemas.microsoft.com/office/powerpoint/2010/main" val="397183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5" y="0"/>
            <a:ext cx="11160644" cy="881595"/>
          </a:xfrm>
        </p:spPr>
        <p:txBody>
          <a:bodyPr vert="horz" wrap="none" lIns="0" tIns="36576" rIns="0" bIns="0" rtlCol="0" anchor="ctr">
            <a:normAutofit/>
          </a:bodyPr>
          <a:lstStyle/>
          <a:p>
            <a:r>
              <a:rPr dirty="0"/>
              <a:t>What is a</a:t>
            </a:r>
            <a:r>
              <a:rPr lang="en-US" dirty="0"/>
              <a:t> Portfolio </a:t>
            </a:r>
            <a:r>
              <a:rPr dirty="0"/>
              <a:t>Epic?</a:t>
            </a:r>
          </a:p>
        </p:txBody>
      </p:sp>
      <p:sp>
        <p:nvSpPr>
          <p:cNvPr id="6" name="Content Placeholder 5">
            <a:extLst>
              <a:ext uri="{FF2B5EF4-FFF2-40B4-BE49-F238E27FC236}">
                <a16:creationId xmlns:a16="http://schemas.microsoft.com/office/drawing/2014/main" id="{66A00A8C-993B-4341-9334-660A84B92A12}"/>
              </a:ext>
            </a:extLst>
          </p:cNvPr>
          <p:cNvSpPr>
            <a:spLocks noGrp="1"/>
          </p:cNvSpPr>
          <p:nvPr>
            <p:ph sz="quarter" idx="11"/>
          </p:nvPr>
        </p:nvSpPr>
        <p:spPr>
          <a:xfrm>
            <a:off x="585475" y="1199828"/>
            <a:ext cx="7058625" cy="5299880"/>
          </a:xfr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Lucida Grande"/>
              <a:buChar char="-"/>
              <a:tabLst/>
              <a:defRPr sz="2400" b="0" i="0">
                <a:latin typeface="Arial" panose="020B0604020202020204" pitchFamily="34" charset="0"/>
              </a:defRPr>
            </a:lvl3pPr>
          </a:lstStyle>
          <a:p>
            <a:pPr>
              <a:lnSpc>
                <a:spcPct val="100000"/>
              </a:lnSpc>
              <a:buClr>
                <a:srgbClr val="FFFFFF">
                  <a:lumMod val="65000"/>
                </a:srgbClr>
              </a:buClr>
              <a:buSzPct val="75000"/>
            </a:pPr>
            <a:r>
              <a:rPr lang="en-US" sz="2400" dirty="0"/>
              <a:t>An Epic is a significant Solution development initiative. There are two types:</a:t>
            </a:r>
          </a:p>
          <a:p>
            <a:pPr lvl="1">
              <a:lnSpc>
                <a:spcPct val="100000"/>
              </a:lnSpc>
              <a:buClr>
                <a:srgbClr val="FFFFFF">
                  <a:lumMod val="50000"/>
                </a:srgbClr>
              </a:buClr>
              <a:buSzPct val="80000"/>
              <a:buFont typeface="Calibri" pitchFamily="34" charset="0"/>
              <a:buChar char="–"/>
            </a:pPr>
            <a:r>
              <a:rPr lang="en-US" sz="2000" i="1" dirty="0"/>
              <a:t>Business Epics </a:t>
            </a:r>
            <a:r>
              <a:rPr lang="en-US" sz="2000" dirty="0"/>
              <a:t>directly deliver business value</a:t>
            </a:r>
          </a:p>
          <a:p>
            <a:pPr lvl="1">
              <a:lnSpc>
                <a:spcPct val="100000"/>
              </a:lnSpc>
              <a:buClr>
                <a:srgbClr val="FFFFFF">
                  <a:lumMod val="50000"/>
                </a:srgbClr>
              </a:buClr>
              <a:buSzPct val="80000"/>
              <a:buFont typeface="Calibri" pitchFamily="34" charset="0"/>
              <a:buChar char="–"/>
            </a:pPr>
            <a:r>
              <a:rPr lang="en-US" sz="2000" i="1" dirty="0"/>
              <a:t>Enabler Epics </a:t>
            </a:r>
            <a:r>
              <a:rPr lang="en-US" sz="2000" dirty="0"/>
              <a:t>support the Architectural Runway and future business functionality</a:t>
            </a:r>
          </a:p>
          <a:p>
            <a:pPr>
              <a:lnSpc>
                <a:spcPct val="100000"/>
              </a:lnSpc>
              <a:buClr>
                <a:srgbClr val="FFFFFF">
                  <a:lumMod val="65000"/>
                </a:srgbClr>
              </a:buClr>
              <a:buSzPct val="75000"/>
            </a:pPr>
            <a:r>
              <a:rPr lang="en-US" sz="2400" dirty="0"/>
              <a:t>Portfolio Epics are typically cross-cutting, typically spanning multiple Value Streams and PIs</a:t>
            </a:r>
          </a:p>
          <a:p>
            <a:pPr>
              <a:lnSpc>
                <a:spcPct val="100000"/>
              </a:lnSpc>
              <a:buClr>
                <a:srgbClr val="FFFFFF">
                  <a:lumMod val="65000"/>
                </a:srgbClr>
              </a:buClr>
              <a:buSzPct val="75000"/>
            </a:pPr>
            <a:r>
              <a:rPr lang="en-US" sz="2400" dirty="0"/>
              <a:t>Epics need a Lean business case, the definition of a minimum viable product (MVP), an Epic Owner, and approval by LPM</a:t>
            </a:r>
          </a:p>
        </p:txBody>
      </p:sp>
      <p:grpSp>
        <p:nvGrpSpPr>
          <p:cNvPr id="2" name="Group 1">
            <a:extLst>
              <a:ext uri="{FF2B5EF4-FFF2-40B4-BE49-F238E27FC236}">
                <a16:creationId xmlns:a16="http://schemas.microsoft.com/office/drawing/2014/main" id="{37922A49-8E22-2E47-AA24-CAE371D9B71C}"/>
              </a:ext>
            </a:extLst>
          </p:cNvPr>
          <p:cNvGrpSpPr/>
          <p:nvPr/>
        </p:nvGrpSpPr>
        <p:grpSpPr>
          <a:xfrm>
            <a:off x="7731167" y="1199828"/>
            <a:ext cx="3875358" cy="5067998"/>
            <a:chOff x="8083862" y="1194127"/>
            <a:chExt cx="3875358" cy="5067998"/>
          </a:xfrm>
        </p:grpSpPr>
        <p:sp>
          <p:nvSpPr>
            <p:cNvPr id="256" name="Rectangle 255">
              <a:extLst>
                <a:ext uri="{FF2B5EF4-FFF2-40B4-BE49-F238E27FC236}">
                  <a16:creationId xmlns:a16="http://schemas.microsoft.com/office/drawing/2014/main" id="{8E7D67DB-2137-3E45-A35E-B1B63A9AE6F3}"/>
                </a:ext>
              </a:extLst>
            </p:cNvPr>
            <p:cNvSpPr/>
            <p:nvPr/>
          </p:nvSpPr>
          <p:spPr bwMode="auto">
            <a:xfrm>
              <a:off x="9074584" y="1194127"/>
              <a:ext cx="2884636" cy="710438"/>
            </a:xfrm>
            <a:prstGeom prst="rect">
              <a:avLst/>
            </a:prstGeom>
            <a:solidFill>
              <a:srgbClr val="E4EBF0"/>
            </a:solidFill>
            <a:ln w="3810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grpSp>
          <p:nvGrpSpPr>
            <p:cNvPr id="240" name="Group 239">
              <a:extLst>
                <a:ext uri="{FF2B5EF4-FFF2-40B4-BE49-F238E27FC236}">
                  <a16:creationId xmlns:a16="http://schemas.microsoft.com/office/drawing/2014/main" id="{EF1A6B83-D0BE-E743-8392-C8ECEC7F7625}"/>
                </a:ext>
              </a:extLst>
            </p:cNvPr>
            <p:cNvGrpSpPr/>
            <p:nvPr/>
          </p:nvGrpSpPr>
          <p:grpSpPr>
            <a:xfrm>
              <a:off x="9937841" y="3160935"/>
              <a:ext cx="693507" cy="891258"/>
              <a:chOff x="1883832" y="3793066"/>
              <a:chExt cx="421231" cy="609256"/>
            </a:xfrm>
            <a:solidFill>
              <a:srgbClr val="455797"/>
            </a:solidFill>
          </p:grpSpPr>
          <p:sp>
            <p:nvSpPr>
              <p:cNvPr id="289" name="Rectangle 288">
                <a:extLst>
                  <a:ext uri="{FF2B5EF4-FFF2-40B4-BE49-F238E27FC236}">
                    <a16:creationId xmlns:a16="http://schemas.microsoft.com/office/drawing/2014/main" id="{A267BC42-E17A-5F4F-B5CC-477071CC419C}"/>
                  </a:ext>
                </a:extLst>
              </p:cNvPr>
              <p:cNvSpPr/>
              <p:nvPr/>
            </p:nvSpPr>
            <p:spPr bwMode="auto">
              <a:xfrm>
                <a:off x="1883832" y="37930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90" name="Rectangle 289">
                <a:extLst>
                  <a:ext uri="{FF2B5EF4-FFF2-40B4-BE49-F238E27FC236}">
                    <a16:creationId xmlns:a16="http://schemas.microsoft.com/office/drawing/2014/main" id="{709D8A9A-D991-0A41-90BA-4C45C0AB499B}"/>
                  </a:ext>
                </a:extLst>
              </p:cNvPr>
              <p:cNvSpPr/>
              <p:nvPr/>
            </p:nvSpPr>
            <p:spPr bwMode="auto">
              <a:xfrm>
                <a:off x="1886228" y="39454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91" name="Rectangle 290">
                <a:extLst>
                  <a:ext uri="{FF2B5EF4-FFF2-40B4-BE49-F238E27FC236}">
                    <a16:creationId xmlns:a16="http://schemas.microsoft.com/office/drawing/2014/main" id="{991953E4-C2F3-D947-B82F-2E293BA4BBCE}"/>
                  </a:ext>
                </a:extLst>
              </p:cNvPr>
              <p:cNvSpPr/>
              <p:nvPr/>
            </p:nvSpPr>
            <p:spPr bwMode="auto">
              <a:xfrm>
                <a:off x="1886228" y="4105463"/>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92" name="Rectangle 291">
                <a:extLst>
                  <a:ext uri="{FF2B5EF4-FFF2-40B4-BE49-F238E27FC236}">
                    <a16:creationId xmlns:a16="http://schemas.microsoft.com/office/drawing/2014/main" id="{553F7BD3-270D-8F41-9F75-596BC0FC79A6}"/>
                  </a:ext>
                </a:extLst>
              </p:cNvPr>
              <p:cNvSpPr/>
              <p:nvPr/>
            </p:nvSpPr>
            <p:spPr bwMode="auto">
              <a:xfrm>
                <a:off x="1886228" y="4270460"/>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grpSp>
        <p:sp>
          <p:nvSpPr>
            <p:cNvPr id="241" name="Rectangle 240">
              <a:extLst>
                <a:ext uri="{FF2B5EF4-FFF2-40B4-BE49-F238E27FC236}">
                  <a16:creationId xmlns:a16="http://schemas.microsoft.com/office/drawing/2014/main" id="{0152C19B-3E28-DC44-8243-F3813DA50FB1}"/>
                </a:ext>
              </a:extLst>
            </p:cNvPr>
            <p:cNvSpPr/>
            <p:nvPr/>
          </p:nvSpPr>
          <p:spPr bwMode="auto">
            <a:xfrm>
              <a:off x="10709466" y="1370596"/>
              <a:ext cx="1083498" cy="346018"/>
            </a:xfrm>
            <a:prstGeom prst="rect">
              <a:avLst/>
            </a:prstGeom>
            <a:solidFill>
              <a:srgbClr val="834045"/>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1600" dirty="0">
                  <a:solidFill>
                    <a:srgbClr val="FFFFFF"/>
                  </a:solidFill>
                </a:rPr>
                <a:t>Enabler</a:t>
              </a:r>
            </a:p>
          </p:txBody>
        </p:sp>
        <p:grpSp>
          <p:nvGrpSpPr>
            <p:cNvPr id="242" name="Group 241">
              <a:extLst>
                <a:ext uri="{FF2B5EF4-FFF2-40B4-BE49-F238E27FC236}">
                  <a16:creationId xmlns:a16="http://schemas.microsoft.com/office/drawing/2014/main" id="{A8F0D8BB-FF78-CD4A-ADFD-226D21C003E5}"/>
                </a:ext>
              </a:extLst>
            </p:cNvPr>
            <p:cNvGrpSpPr/>
            <p:nvPr/>
          </p:nvGrpSpPr>
          <p:grpSpPr>
            <a:xfrm>
              <a:off x="9193568" y="4780889"/>
              <a:ext cx="463377" cy="891258"/>
              <a:chOff x="1883832" y="3793066"/>
              <a:chExt cx="421231" cy="609256"/>
            </a:xfrm>
            <a:solidFill>
              <a:srgbClr val="455797"/>
            </a:solidFill>
          </p:grpSpPr>
          <p:sp>
            <p:nvSpPr>
              <p:cNvPr id="285" name="Rectangle 284">
                <a:extLst>
                  <a:ext uri="{FF2B5EF4-FFF2-40B4-BE49-F238E27FC236}">
                    <a16:creationId xmlns:a16="http://schemas.microsoft.com/office/drawing/2014/main" id="{3AAC9E92-C87F-FD40-A84E-41DD97944BB5}"/>
                  </a:ext>
                </a:extLst>
              </p:cNvPr>
              <p:cNvSpPr/>
              <p:nvPr/>
            </p:nvSpPr>
            <p:spPr bwMode="auto">
              <a:xfrm>
                <a:off x="1883832" y="37930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6" name="Rectangle 285">
                <a:extLst>
                  <a:ext uri="{FF2B5EF4-FFF2-40B4-BE49-F238E27FC236}">
                    <a16:creationId xmlns:a16="http://schemas.microsoft.com/office/drawing/2014/main" id="{D628181C-9F6C-7D47-8ABE-D08902D90E6A}"/>
                  </a:ext>
                </a:extLst>
              </p:cNvPr>
              <p:cNvSpPr/>
              <p:nvPr/>
            </p:nvSpPr>
            <p:spPr bwMode="auto">
              <a:xfrm>
                <a:off x="1886228" y="39454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7" name="Rectangle 286">
                <a:extLst>
                  <a:ext uri="{FF2B5EF4-FFF2-40B4-BE49-F238E27FC236}">
                    <a16:creationId xmlns:a16="http://schemas.microsoft.com/office/drawing/2014/main" id="{CB4C69BB-E08C-9847-A5EA-9E432B4DE420}"/>
                  </a:ext>
                </a:extLst>
              </p:cNvPr>
              <p:cNvSpPr/>
              <p:nvPr/>
            </p:nvSpPr>
            <p:spPr bwMode="auto">
              <a:xfrm>
                <a:off x="1886228" y="4105463"/>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8" name="Rectangle 287">
                <a:extLst>
                  <a:ext uri="{FF2B5EF4-FFF2-40B4-BE49-F238E27FC236}">
                    <a16:creationId xmlns:a16="http://schemas.microsoft.com/office/drawing/2014/main" id="{D9DE4A0F-6336-304F-B533-F1FD1A2AD32F}"/>
                  </a:ext>
                </a:extLst>
              </p:cNvPr>
              <p:cNvSpPr/>
              <p:nvPr/>
            </p:nvSpPr>
            <p:spPr bwMode="auto">
              <a:xfrm>
                <a:off x="1886228" y="4270460"/>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grpSp>
        <p:grpSp>
          <p:nvGrpSpPr>
            <p:cNvPr id="243" name="Group 242">
              <a:extLst>
                <a:ext uri="{FF2B5EF4-FFF2-40B4-BE49-F238E27FC236}">
                  <a16:creationId xmlns:a16="http://schemas.microsoft.com/office/drawing/2014/main" id="{A4E51486-6027-2143-8BE4-12EAD39135AB}"/>
                </a:ext>
              </a:extLst>
            </p:cNvPr>
            <p:cNvGrpSpPr/>
            <p:nvPr/>
          </p:nvGrpSpPr>
          <p:grpSpPr>
            <a:xfrm>
              <a:off x="9740840" y="4780889"/>
              <a:ext cx="463377" cy="891258"/>
              <a:chOff x="1883832" y="3793066"/>
              <a:chExt cx="421231" cy="609256"/>
            </a:xfrm>
            <a:solidFill>
              <a:srgbClr val="455797"/>
            </a:solidFill>
          </p:grpSpPr>
          <p:sp>
            <p:nvSpPr>
              <p:cNvPr id="281" name="Rectangle 280">
                <a:extLst>
                  <a:ext uri="{FF2B5EF4-FFF2-40B4-BE49-F238E27FC236}">
                    <a16:creationId xmlns:a16="http://schemas.microsoft.com/office/drawing/2014/main" id="{88B83E12-92E1-5B4F-A6DB-532D3070F0F9}"/>
                  </a:ext>
                </a:extLst>
              </p:cNvPr>
              <p:cNvSpPr/>
              <p:nvPr/>
            </p:nvSpPr>
            <p:spPr bwMode="auto">
              <a:xfrm>
                <a:off x="1883832" y="37930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2" name="Rectangle 281">
                <a:extLst>
                  <a:ext uri="{FF2B5EF4-FFF2-40B4-BE49-F238E27FC236}">
                    <a16:creationId xmlns:a16="http://schemas.microsoft.com/office/drawing/2014/main" id="{4187ED64-9108-3E4D-B372-2E4ADAB8A2BE}"/>
                  </a:ext>
                </a:extLst>
              </p:cNvPr>
              <p:cNvSpPr/>
              <p:nvPr/>
            </p:nvSpPr>
            <p:spPr bwMode="auto">
              <a:xfrm>
                <a:off x="1886228" y="39454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3" name="Rectangle 282">
                <a:extLst>
                  <a:ext uri="{FF2B5EF4-FFF2-40B4-BE49-F238E27FC236}">
                    <a16:creationId xmlns:a16="http://schemas.microsoft.com/office/drawing/2014/main" id="{E8AEFF4F-5FAD-3D4A-B8B8-DD108B281E69}"/>
                  </a:ext>
                </a:extLst>
              </p:cNvPr>
              <p:cNvSpPr/>
              <p:nvPr/>
            </p:nvSpPr>
            <p:spPr bwMode="auto">
              <a:xfrm>
                <a:off x="1886228" y="4105463"/>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4" name="Rectangle 283">
                <a:extLst>
                  <a:ext uri="{FF2B5EF4-FFF2-40B4-BE49-F238E27FC236}">
                    <a16:creationId xmlns:a16="http://schemas.microsoft.com/office/drawing/2014/main" id="{A940C93C-D6D1-DE43-B1BC-B0360E2826AD}"/>
                  </a:ext>
                </a:extLst>
              </p:cNvPr>
              <p:cNvSpPr/>
              <p:nvPr/>
            </p:nvSpPr>
            <p:spPr bwMode="auto">
              <a:xfrm>
                <a:off x="1886228" y="4270460"/>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grpSp>
        <p:grpSp>
          <p:nvGrpSpPr>
            <p:cNvPr id="244" name="Group 243">
              <a:extLst>
                <a:ext uri="{FF2B5EF4-FFF2-40B4-BE49-F238E27FC236}">
                  <a16:creationId xmlns:a16="http://schemas.microsoft.com/office/drawing/2014/main" id="{E07F8F91-0BC7-444E-96B7-836AB2713120}"/>
                </a:ext>
              </a:extLst>
            </p:cNvPr>
            <p:cNvGrpSpPr/>
            <p:nvPr/>
          </p:nvGrpSpPr>
          <p:grpSpPr>
            <a:xfrm>
              <a:off x="10288101" y="4773574"/>
              <a:ext cx="463377" cy="891258"/>
              <a:chOff x="1883832" y="3793066"/>
              <a:chExt cx="421231" cy="609256"/>
            </a:xfrm>
            <a:solidFill>
              <a:srgbClr val="455797"/>
            </a:solidFill>
          </p:grpSpPr>
          <p:sp>
            <p:nvSpPr>
              <p:cNvPr id="277" name="Rectangle 276">
                <a:extLst>
                  <a:ext uri="{FF2B5EF4-FFF2-40B4-BE49-F238E27FC236}">
                    <a16:creationId xmlns:a16="http://schemas.microsoft.com/office/drawing/2014/main" id="{B5C4C6BD-363F-C349-ADD7-25B5404BAA67}"/>
                  </a:ext>
                </a:extLst>
              </p:cNvPr>
              <p:cNvSpPr/>
              <p:nvPr/>
            </p:nvSpPr>
            <p:spPr bwMode="auto">
              <a:xfrm>
                <a:off x="1883832" y="37930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78" name="Rectangle 277">
                <a:extLst>
                  <a:ext uri="{FF2B5EF4-FFF2-40B4-BE49-F238E27FC236}">
                    <a16:creationId xmlns:a16="http://schemas.microsoft.com/office/drawing/2014/main" id="{D28A86A6-992D-DC45-ADA1-00F29702C6A0}"/>
                  </a:ext>
                </a:extLst>
              </p:cNvPr>
              <p:cNvSpPr/>
              <p:nvPr/>
            </p:nvSpPr>
            <p:spPr bwMode="auto">
              <a:xfrm>
                <a:off x="1886228" y="39454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79" name="Rectangle 278">
                <a:extLst>
                  <a:ext uri="{FF2B5EF4-FFF2-40B4-BE49-F238E27FC236}">
                    <a16:creationId xmlns:a16="http://schemas.microsoft.com/office/drawing/2014/main" id="{DF38E761-F2C9-BD43-88BF-BFBAF2B71C95}"/>
                  </a:ext>
                </a:extLst>
              </p:cNvPr>
              <p:cNvSpPr/>
              <p:nvPr/>
            </p:nvSpPr>
            <p:spPr bwMode="auto">
              <a:xfrm>
                <a:off x="1886228" y="4105463"/>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sp>
            <p:nvSpPr>
              <p:cNvPr id="280" name="Rectangle 279">
                <a:extLst>
                  <a:ext uri="{FF2B5EF4-FFF2-40B4-BE49-F238E27FC236}">
                    <a16:creationId xmlns:a16="http://schemas.microsoft.com/office/drawing/2014/main" id="{222D4F18-CE12-0949-A4B0-915928969601}"/>
                  </a:ext>
                </a:extLst>
              </p:cNvPr>
              <p:cNvSpPr/>
              <p:nvPr/>
            </p:nvSpPr>
            <p:spPr bwMode="auto">
              <a:xfrm>
                <a:off x="1886228" y="4270460"/>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Story</a:t>
                </a:r>
              </a:p>
            </p:txBody>
          </p:sp>
        </p:grpSp>
        <p:grpSp>
          <p:nvGrpSpPr>
            <p:cNvPr id="245" name="Group 244">
              <a:extLst>
                <a:ext uri="{FF2B5EF4-FFF2-40B4-BE49-F238E27FC236}">
                  <a16:creationId xmlns:a16="http://schemas.microsoft.com/office/drawing/2014/main" id="{ECA6A860-BE77-3B4F-8584-669E9FE9A45D}"/>
                </a:ext>
              </a:extLst>
            </p:cNvPr>
            <p:cNvGrpSpPr/>
            <p:nvPr/>
          </p:nvGrpSpPr>
          <p:grpSpPr>
            <a:xfrm>
              <a:off x="10974247" y="4773574"/>
              <a:ext cx="553936" cy="415836"/>
              <a:chOff x="2598046" y="3795469"/>
              <a:chExt cx="503554" cy="284262"/>
            </a:xfrm>
            <a:solidFill>
              <a:srgbClr val="834045"/>
            </a:solidFill>
          </p:grpSpPr>
          <p:sp>
            <p:nvSpPr>
              <p:cNvPr id="275" name="Rectangle 274">
                <a:extLst>
                  <a:ext uri="{FF2B5EF4-FFF2-40B4-BE49-F238E27FC236}">
                    <a16:creationId xmlns:a16="http://schemas.microsoft.com/office/drawing/2014/main" id="{E877EAB7-3633-4143-9338-1BBB8FD12FDE}"/>
                  </a:ext>
                </a:extLst>
              </p:cNvPr>
              <p:cNvSpPr/>
              <p:nvPr/>
            </p:nvSpPr>
            <p:spPr bwMode="auto">
              <a:xfrm>
                <a:off x="2598046" y="3795469"/>
                <a:ext cx="503554"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Enabler</a:t>
                </a:r>
              </a:p>
            </p:txBody>
          </p:sp>
          <p:sp>
            <p:nvSpPr>
              <p:cNvPr id="276" name="Rectangle 275">
                <a:extLst>
                  <a:ext uri="{FF2B5EF4-FFF2-40B4-BE49-F238E27FC236}">
                    <a16:creationId xmlns:a16="http://schemas.microsoft.com/office/drawing/2014/main" id="{A4E41199-D92D-7A42-8990-C054C9FAB4AB}"/>
                  </a:ext>
                </a:extLst>
              </p:cNvPr>
              <p:cNvSpPr/>
              <p:nvPr/>
            </p:nvSpPr>
            <p:spPr bwMode="auto">
              <a:xfrm>
                <a:off x="2598047" y="3947869"/>
                <a:ext cx="503553"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Enabler</a:t>
                </a:r>
              </a:p>
            </p:txBody>
          </p:sp>
        </p:grpSp>
        <p:cxnSp>
          <p:nvCxnSpPr>
            <p:cNvPr id="246" name="Straight Connector 245">
              <a:extLst>
                <a:ext uri="{FF2B5EF4-FFF2-40B4-BE49-F238E27FC236}">
                  <a16:creationId xmlns:a16="http://schemas.microsoft.com/office/drawing/2014/main" id="{FA7F5C3E-86EA-1945-8659-F9E1328DB356}"/>
                </a:ext>
              </a:extLst>
            </p:cNvPr>
            <p:cNvCxnSpPr>
              <a:cxnSpLocks/>
            </p:cNvCxnSpPr>
            <p:nvPr/>
          </p:nvCxnSpPr>
          <p:spPr bwMode="auto">
            <a:xfrm>
              <a:off x="9478424" y="4052193"/>
              <a:ext cx="3702" cy="797106"/>
            </a:xfrm>
            <a:prstGeom prst="line">
              <a:avLst/>
            </a:prstGeom>
            <a:solidFill>
              <a:schemeClr val="accent1"/>
            </a:solidFill>
            <a:ln w="28575" cap="flat" cmpd="sng" algn="ctr">
              <a:solidFill>
                <a:srgbClr val="455797"/>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2F9B715C-69A1-7847-9ECB-1326172C4FF3}"/>
                </a:ext>
              </a:extLst>
            </p:cNvPr>
            <p:cNvCxnSpPr>
              <a:cxnSpLocks/>
              <a:stCxn id="292" idx="2"/>
              <a:endCxn id="277" idx="0"/>
            </p:cNvCxnSpPr>
            <p:nvPr/>
          </p:nvCxnSpPr>
          <p:spPr bwMode="auto">
            <a:xfrm>
              <a:off x="10286567" y="4052193"/>
              <a:ext cx="231905" cy="721381"/>
            </a:xfrm>
            <a:prstGeom prst="line">
              <a:avLst/>
            </a:prstGeom>
            <a:solidFill>
              <a:schemeClr val="accent1"/>
            </a:solidFill>
            <a:ln w="28575" cap="flat" cmpd="sng" algn="ctr">
              <a:solidFill>
                <a:srgbClr val="455797"/>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E03955EC-CA38-3048-84A5-C9EB8A779C04}"/>
                </a:ext>
              </a:extLst>
            </p:cNvPr>
            <p:cNvCxnSpPr>
              <a:cxnSpLocks/>
              <a:stCxn id="292" idx="2"/>
              <a:endCxn id="281" idx="0"/>
            </p:cNvCxnSpPr>
            <p:nvPr/>
          </p:nvCxnSpPr>
          <p:spPr bwMode="auto">
            <a:xfrm flipH="1">
              <a:off x="9971211" y="4052193"/>
              <a:ext cx="315356" cy="728696"/>
            </a:xfrm>
            <a:prstGeom prst="line">
              <a:avLst/>
            </a:prstGeom>
            <a:solidFill>
              <a:schemeClr val="accent1"/>
            </a:solidFill>
            <a:ln w="28575" cap="flat" cmpd="sng" algn="ctr">
              <a:solidFill>
                <a:srgbClr val="455797"/>
              </a:solidFill>
              <a:prstDash val="solid"/>
              <a:round/>
              <a:headEnd type="none" w="med" len="med"/>
              <a:tailEnd type="none" w="med" len="med"/>
            </a:ln>
            <a:effectLst/>
          </p:spPr>
        </p:cxnSp>
        <p:grpSp>
          <p:nvGrpSpPr>
            <p:cNvPr id="249" name="Group 248">
              <a:extLst>
                <a:ext uri="{FF2B5EF4-FFF2-40B4-BE49-F238E27FC236}">
                  <a16:creationId xmlns:a16="http://schemas.microsoft.com/office/drawing/2014/main" id="{E7527D5D-3398-2A4D-987E-6AE7C786A3BE}"/>
                </a:ext>
              </a:extLst>
            </p:cNvPr>
            <p:cNvGrpSpPr/>
            <p:nvPr/>
          </p:nvGrpSpPr>
          <p:grpSpPr>
            <a:xfrm>
              <a:off x="9176188" y="3160935"/>
              <a:ext cx="693507" cy="891258"/>
              <a:chOff x="1883832" y="3793066"/>
              <a:chExt cx="421231" cy="609256"/>
            </a:xfrm>
            <a:solidFill>
              <a:srgbClr val="455797"/>
            </a:solidFill>
          </p:grpSpPr>
          <p:sp>
            <p:nvSpPr>
              <p:cNvPr id="271" name="Rectangle 270">
                <a:extLst>
                  <a:ext uri="{FF2B5EF4-FFF2-40B4-BE49-F238E27FC236}">
                    <a16:creationId xmlns:a16="http://schemas.microsoft.com/office/drawing/2014/main" id="{FDEB6EF9-6B7B-2D43-96D3-D1FFA53641BE}"/>
                  </a:ext>
                </a:extLst>
              </p:cNvPr>
              <p:cNvSpPr/>
              <p:nvPr/>
            </p:nvSpPr>
            <p:spPr bwMode="auto">
              <a:xfrm>
                <a:off x="1883832" y="37930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72" name="Rectangle 271">
                <a:extLst>
                  <a:ext uri="{FF2B5EF4-FFF2-40B4-BE49-F238E27FC236}">
                    <a16:creationId xmlns:a16="http://schemas.microsoft.com/office/drawing/2014/main" id="{6BF8A13E-86CE-5B42-B866-BA60CBA8B666}"/>
                  </a:ext>
                </a:extLst>
              </p:cNvPr>
              <p:cNvSpPr/>
              <p:nvPr/>
            </p:nvSpPr>
            <p:spPr bwMode="auto">
              <a:xfrm>
                <a:off x="1886228" y="3945466"/>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73" name="Rectangle 272">
                <a:extLst>
                  <a:ext uri="{FF2B5EF4-FFF2-40B4-BE49-F238E27FC236}">
                    <a16:creationId xmlns:a16="http://schemas.microsoft.com/office/drawing/2014/main" id="{990F762C-2726-D14B-9A39-C267CDD706A3}"/>
                  </a:ext>
                </a:extLst>
              </p:cNvPr>
              <p:cNvSpPr/>
              <p:nvPr/>
            </p:nvSpPr>
            <p:spPr bwMode="auto">
              <a:xfrm>
                <a:off x="1886228" y="4105463"/>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sp>
            <p:nvSpPr>
              <p:cNvPr id="274" name="Rectangle 273">
                <a:extLst>
                  <a:ext uri="{FF2B5EF4-FFF2-40B4-BE49-F238E27FC236}">
                    <a16:creationId xmlns:a16="http://schemas.microsoft.com/office/drawing/2014/main" id="{9C5B150D-0A4E-CB49-8D82-5072C0F5D4F2}"/>
                  </a:ext>
                </a:extLst>
              </p:cNvPr>
              <p:cNvSpPr/>
              <p:nvPr/>
            </p:nvSpPr>
            <p:spPr bwMode="auto">
              <a:xfrm>
                <a:off x="1886228" y="4270460"/>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Feature</a:t>
                </a:r>
              </a:p>
            </p:txBody>
          </p:sp>
        </p:grpSp>
        <p:cxnSp>
          <p:nvCxnSpPr>
            <p:cNvPr id="250" name="Straight Connector 249">
              <a:extLst>
                <a:ext uri="{FF2B5EF4-FFF2-40B4-BE49-F238E27FC236}">
                  <a16:creationId xmlns:a16="http://schemas.microsoft.com/office/drawing/2014/main" id="{E55B9614-23B5-7A4B-B4D5-B0EBEA5FA287}"/>
                </a:ext>
              </a:extLst>
            </p:cNvPr>
            <p:cNvCxnSpPr>
              <a:cxnSpLocks/>
            </p:cNvCxnSpPr>
            <p:nvPr/>
          </p:nvCxnSpPr>
          <p:spPr bwMode="auto">
            <a:xfrm flipH="1">
              <a:off x="9520970" y="2585104"/>
              <a:ext cx="402063" cy="575831"/>
            </a:xfrm>
            <a:prstGeom prst="line">
              <a:avLst/>
            </a:prstGeom>
            <a:solidFill>
              <a:schemeClr val="accent1"/>
            </a:solidFill>
            <a:ln w="28575" cap="flat" cmpd="sng" algn="ctr">
              <a:solidFill>
                <a:srgbClr val="455797"/>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D09AC1D9-104F-3F40-A460-5A7337B6C2FA}"/>
                </a:ext>
              </a:extLst>
            </p:cNvPr>
            <p:cNvCxnSpPr>
              <a:cxnSpLocks/>
            </p:cNvCxnSpPr>
            <p:nvPr/>
          </p:nvCxnSpPr>
          <p:spPr bwMode="auto">
            <a:xfrm>
              <a:off x="9923033" y="2585104"/>
              <a:ext cx="359589" cy="575831"/>
            </a:xfrm>
            <a:prstGeom prst="line">
              <a:avLst/>
            </a:prstGeom>
            <a:solidFill>
              <a:schemeClr val="accent1"/>
            </a:solidFill>
            <a:ln w="28575" cap="flat" cmpd="sng" algn="ctr">
              <a:solidFill>
                <a:srgbClr val="455797"/>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0AF8294C-E752-6042-8A08-5199542FA005}"/>
                </a:ext>
              </a:extLst>
            </p:cNvPr>
            <p:cNvCxnSpPr>
              <a:endCxn id="275" idx="0"/>
            </p:cNvCxnSpPr>
            <p:nvPr/>
          </p:nvCxnSpPr>
          <p:spPr bwMode="auto">
            <a:xfrm flipH="1">
              <a:off x="11251216" y="1716614"/>
              <a:ext cx="7838" cy="3056960"/>
            </a:xfrm>
            <a:prstGeom prst="line">
              <a:avLst/>
            </a:prstGeom>
            <a:solidFill>
              <a:schemeClr val="accent1"/>
            </a:solidFill>
            <a:ln w="28575" cap="flat" cmpd="sng" algn="ctr">
              <a:solidFill>
                <a:srgbClr val="834045"/>
              </a:solidFill>
              <a:prstDash val="solid"/>
              <a:round/>
              <a:headEnd type="none" w="med" len="med"/>
              <a:tailEnd type="none" w="med" len="med"/>
            </a:ln>
            <a:effectLst/>
          </p:spPr>
        </p:cxnSp>
        <p:grpSp>
          <p:nvGrpSpPr>
            <p:cNvPr id="253" name="Group 252">
              <a:extLst>
                <a:ext uri="{FF2B5EF4-FFF2-40B4-BE49-F238E27FC236}">
                  <a16:creationId xmlns:a16="http://schemas.microsoft.com/office/drawing/2014/main" id="{D90772E0-D305-BD42-8577-47704D72A17C}"/>
                </a:ext>
              </a:extLst>
            </p:cNvPr>
            <p:cNvGrpSpPr/>
            <p:nvPr/>
          </p:nvGrpSpPr>
          <p:grpSpPr>
            <a:xfrm>
              <a:off x="10904461" y="3175562"/>
              <a:ext cx="693505" cy="415836"/>
              <a:chOff x="2626249" y="3795469"/>
              <a:chExt cx="421230" cy="284262"/>
            </a:xfrm>
            <a:solidFill>
              <a:srgbClr val="834045"/>
            </a:solidFill>
          </p:grpSpPr>
          <p:sp>
            <p:nvSpPr>
              <p:cNvPr id="269" name="Rectangle 268">
                <a:extLst>
                  <a:ext uri="{FF2B5EF4-FFF2-40B4-BE49-F238E27FC236}">
                    <a16:creationId xmlns:a16="http://schemas.microsoft.com/office/drawing/2014/main" id="{4276AAFF-CB08-B24D-A6E0-6ABC836758F3}"/>
                  </a:ext>
                </a:extLst>
              </p:cNvPr>
              <p:cNvSpPr/>
              <p:nvPr/>
            </p:nvSpPr>
            <p:spPr bwMode="auto">
              <a:xfrm>
                <a:off x="2626249" y="3795469"/>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Enabler</a:t>
                </a:r>
              </a:p>
            </p:txBody>
          </p:sp>
          <p:sp>
            <p:nvSpPr>
              <p:cNvPr id="270" name="Rectangle 269">
                <a:extLst>
                  <a:ext uri="{FF2B5EF4-FFF2-40B4-BE49-F238E27FC236}">
                    <a16:creationId xmlns:a16="http://schemas.microsoft.com/office/drawing/2014/main" id="{8D017142-DF9C-854C-B813-78037F5EF4C1}"/>
                  </a:ext>
                </a:extLst>
              </p:cNvPr>
              <p:cNvSpPr/>
              <p:nvPr/>
            </p:nvSpPr>
            <p:spPr bwMode="auto">
              <a:xfrm>
                <a:off x="2628644" y="3947869"/>
                <a:ext cx="418835" cy="131862"/>
              </a:xfrm>
              <a:prstGeom prst="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algn="ctr" eaLnBrk="0" hangingPunct="0"/>
                <a:r>
                  <a:rPr lang="en-US" sz="1050" dirty="0">
                    <a:solidFill>
                      <a:schemeClr val="bg1"/>
                    </a:solidFill>
                  </a:rPr>
                  <a:t>Enabler</a:t>
                </a:r>
              </a:p>
            </p:txBody>
          </p:sp>
        </p:grpSp>
        <p:cxnSp>
          <p:nvCxnSpPr>
            <p:cNvPr id="254" name="Straight Connector 253">
              <a:extLst>
                <a:ext uri="{FF2B5EF4-FFF2-40B4-BE49-F238E27FC236}">
                  <a16:creationId xmlns:a16="http://schemas.microsoft.com/office/drawing/2014/main" id="{335D8063-E092-3641-81CC-29787302154C}"/>
                </a:ext>
              </a:extLst>
            </p:cNvPr>
            <p:cNvCxnSpPr/>
            <p:nvPr/>
          </p:nvCxnSpPr>
          <p:spPr bwMode="auto">
            <a:xfrm>
              <a:off x="9917243" y="1454645"/>
              <a:ext cx="10639" cy="1138897"/>
            </a:xfrm>
            <a:prstGeom prst="line">
              <a:avLst/>
            </a:prstGeom>
            <a:solidFill>
              <a:schemeClr val="accent1"/>
            </a:solidFill>
            <a:ln w="28575" cap="flat" cmpd="sng" algn="ctr">
              <a:solidFill>
                <a:srgbClr val="455797"/>
              </a:solidFill>
              <a:prstDash val="solid"/>
              <a:round/>
              <a:headEnd type="none" w="med" len="med"/>
              <a:tailEnd type="none" w="med" len="med"/>
            </a:ln>
            <a:effectLst/>
          </p:spPr>
        </p:cxnSp>
        <p:sp>
          <p:nvSpPr>
            <p:cNvPr id="255" name="Rectangle 254">
              <a:extLst>
                <a:ext uri="{FF2B5EF4-FFF2-40B4-BE49-F238E27FC236}">
                  <a16:creationId xmlns:a16="http://schemas.microsoft.com/office/drawing/2014/main" id="{D4DF4B79-45C4-7842-9962-0D27B87758FA}"/>
                </a:ext>
              </a:extLst>
            </p:cNvPr>
            <p:cNvSpPr/>
            <p:nvPr/>
          </p:nvSpPr>
          <p:spPr bwMode="auto">
            <a:xfrm>
              <a:off x="9311023" y="1370596"/>
              <a:ext cx="1083498" cy="346018"/>
            </a:xfrm>
            <a:prstGeom prst="rect">
              <a:avLst/>
            </a:prstGeom>
            <a:solidFill>
              <a:srgbClr val="455797"/>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1600" dirty="0">
                  <a:solidFill>
                    <a:srgbClr val="FFFFFF"/>
                  </a:solidFill>
                </a:rPr>
                <a:t>Epic</a:t>
              </a:r>
            </a:p>
          </p:txBody>
        </p:sp>
        <p:sp>
          <p:nvSpPr>
            <p:cNvPr id="257" name="TextBox 256">
              <a:extLst>
                <a:ext uri="{FF2B5EF4-FFF2-40B4-BE49-F238E27FC236}">
                  <a16:creationId xmlns:a16="http://schemas.microsoft.com/office/drawing/2014/main" id="{A778A632-3490-D54E-A347-EA0DB80AEC39}"/>
                </a:ext>
              </a:extLst>
            </p:cNvPr>
            <p:cNvSpPr txBox="1"/>
            <p:nvPr/>
          </p:nvSpPr>
          <p:spPr>
            <a:xfrm>
              <a:off x="8159137" y="2333534"/>
              <a:ext cx="967809" cy="430887"/>
            </a:xfrm>
            <a:prstGeom prst="rect">
              <a:avLst/>
            </a:prstGeom>
            <a:noFill/>
          </p:spPr>
          <p:txBody>
            <a:bodyPr wrap="square" lIns="0" tIns="0" rIns="0" bIns="0" rtlCol="0">
              <a:spAutoFit/>
            </a:bodyPr>
            <a:lstStyle/>
            <a:p>
              <a:pPr algn="ctr"/>
              <a:r>
                <a:rPr lang="en-US" sz="1400" b="1" dirty="0">
                  <a:cs typeface="Arial"/>
                </a:rPr>
                <a:t>Portfolio Backlog</a:t>
              </a:r>
            </a:p>
          </p:txBody>
        </p:sp>
        <p:grpSp>
          <p:nvGrpSpPr>
            <p:cNvPr id="258" name="Group 257">
              <a:extLst>
                <a:ext uri="{FF2B5EF4-FFF2-40B4-BE49-F238E27FC236}">
                  <a16:creationId xmlns:a16="http://schemas.microsoft.com/office/drawing/2014/main" id="{F0372485-00CA-0B49-8793-4F668B1B71F9}"/>
                </a:ext>
              </a:extLst>
            </p:cNvPr>
            <p:cNvGrpSpPr/>
            <p:nvPr/>
          </p:nvGrpSpPr>
          <p:grpSpPr>
            <a:xfrm>
              <a:off x="8340226" y="1268776"/>
              <a:ext cx="556737" cy="1036538"/>
              <a:chOff x="7628860" y="1484260"/>
              <a:chExt cx="556737" cy="1036538"/>
            </a:xfrm>
          </p:grpSpPr>
          <p:pic>
            <p:nvPicPr>
              <p:cNvPr id="267" name="Picture 266" descr="NFRs.png">
                <a:extLst>
                  <a:ext uri="{FF2B5EF4-FFF2-40B4-BE49-F238E27FC236}">
                    <a16:creationId xmlns:a16="http://schemas.microsoft.com/office/drawing/2014/main" id="{839DF15F-7828-5A45-8699-8030820B8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860" y="2295944"/>
                <a:ext cx="556737" cy="224854"/>
              </a:xfrm>
              <a:prstGeom prst="rect">
                <a:avLst/>
              </a:prstGeom>
            </p:spPr>
          </p:pic>
          <p:pic>
            <p:nvPicPr>
              <p:cNvPr id="268" name="Picture 267" descr="Portfolio-Backlog.png">
                <a:extLst>
                  <a:ext uri="{FF2B5EF4-FFF2-40B4-BE49-F238E27FC236}">
                    <a16:creationId xmlns:a16="http://schemas.microsoft.com/office/drawing/2014/main" id="{AA624F07-2AD5-8246-AB00-5BD7C5021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209" y="1484260"/>
                <a:ext cx="472520" cy="832192"/>
              </a:xfrm>
              <a:prstGeom prst="rect">
                <a:avLst/>
              </a:prstGeom>
            </p:spPr>
          </p:pic>
        </p:grpSp>
        <p:sp>
          <p:nvSpPr>
            <p:cNvPr id="259" name="TextBox 258">
              <a:extLst>
                <a:ext uri="{FF2B5EF4-FFF2-40B4-BE49-F238E27FC236}">
                  <a16:creationId xmlns:a16="http://schemas.microsoft.com/office/drawing/2014/main" id="{D3A02F1F-771D-4642-9669-629D6461B5C3}"/>
                </a:ext>
              </a:extLst>
            </p:cNvPr>
            <p:cNvSpPr txBox="1"/>
            <p:nvPr/>
          </p:nvSpPr>
          <p:spPr>
            <a:xfrm>
              <a:off x="8083862" y="5831238"/>
              <a:ext cx="967809" cy="430887"/>
            </a:xfrm>
            <a:prstGeom prst="rect">
              <a:avLst/>
            </a:prstGeom>
            <a:noFill/>
          </p:spPr>
          <p:txBody>
            <a:bodyPr wrap="square" lIns="0" tIns="0" rIns="0" bIns="0" rtlCol="0">
              <a:spAutoFit/>
            </a:bodyPr>
            <a:lstStyle/>
            <a:p>
              <a:pPr algn="ctr"/>
              <a:r>
                <a:rPr lang="en-US" sz="1400" b="1" dirty="0">
                  <a:cs typeface="Arial"/>
                </a:rPr>
                <a:t>Team</a:t>
              </a:r>
            </a:p>
            <a:p>
              <a:pPr algn="ctr"/>
              <a:r>
                <a:rPr lang="en-US" sz="1400" b="1" dirty="0">
                  <a:cs typeface="Arial"/>
                </a:rPr>
                <a:t>Backlog</a:t>
              </a:r>
            </a:p>
          </p:txBody>
        </p:sp>
        <p:sp>
          <p:nvSpPr>
            <p:cNvPr id="260" name="TextBox 259">
              <a:extLst>
                <a:ext uri="{FF2B5EF4-FFF2-40B4-BE49-F238E27FC236}">
                  <a16:creationId xmlns:a16="http://schemas.microsoft.com/office/drawing/2014/main" id="{6319A340-BC72-0644-AF2C-A5F47887D24F}"/>
                </a:ext>
              </a:extLst>
            </p:cNvPr>
            <p:cNvSpPr txBox="1"/>
            <p:nvPr/>
          </p:nvSpPr>
          <p:spPr>
            <a:xfrm>
              <a:off x="8174636" y="4039889"/>
              <a:ext cx="899947" cy="430887"/>
            </a:xfrm>
            <a:prstGeom prst="rect">
              <a:avLst/>
            </a:prstGeom>
            <a:noFill/>
          </p:spPr>
          <p:txBody>
            <a:bodyPr wrap="square" lIns="0" tIns="0" rIns="0" bIns="0" rtlCol="0">
              <a:spAutoFit/>
            </a:bodyPr>
            <a:lstStyle/>
            <a:p>
              <a:pPr algn="ctr"/>
              <a:r>
                <a:rPr lang="en-US" sz="1400" b="1" dirty="0">
                  <a:cs typeface="Arial"/>
                </a:rPr>
                <a:t>Program</a:t>
              </a:r>
            </a:p>
            <a:p>
              <a:pPr algn="ctr"/>
              <a:r>
                <a:rPr lang="en-US" sz="1400" b="1" dirty="0">
                  <a:cs typeface="Arial"/>
                </a:rPr>
                <a:t>Backlog</a:t>
              </a:r>
            </a:p>
          </p:txBody>
        </p:sp>
        <p:grpSp>
          <p:nvGrpSpPr>
            <p:cNvPr id="261" name="Group 260">
              <a:extLst>
                <a:ext uri="{FF2B5EF4-FFF2-40B4-BE49-F238E27FC236}">
                  <a16:creationId xmlns:a16="http://schemas.microsoft.com/office/drawing/2014/main" id="{E7BF2170-24B0-444E-8DD6-BFD3C541BD65}"/>
                </a:ext>
              </a:extLst>
            </p:cNvPr>
            <p:cNvGrpSpPr/>
            <p:nvPr/>
          </p:nvGrpSpPr>
          <p:grpSpPr>
            <a:xfrm>
              <a:off x="8309337" y="2976681"/>
              <a:ext cx="556737" cy="1036538"/>
              <a:chOff x="7628860" y="1484260"/>
              <a:chExt cx="556737" cy="1036538"/>
            </a:xfrm>
          </p:grpSpPr>
          <p:pic>
            <p:nvPicPr>
              <p:cNvPr id="265" name="Picture 264" descr="NFRs.png">
                <a:extLst>
                  <a:ext uri="{FF2B5EF4-FFF2-40B4-BE49-F238E27FC236}">
                    <a16:creationId xmlns:a16="http://schemas.microsoft.com/office/drawing/2014/main" id="{7534F7DC-988C-6544-A033-C46ADDB31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860" y="2295944"/>
                <a:ext cx="556737" cy="224854"/>
              </a:xfrm>
              <a:prstGeom prst="rect">
                <a:avLst/>
              </a:prstGeom>
            </p:spPr>
          </p:pic>
          <p:pic>
            <p:nvPicPr>
              <p:cNvPr id="266" name="Picture 265" descr="Portfolio-Backlog.png">
                <a:extLst>
                  <a:ext uri="{FF2B5EF4-FFF2-40B4-BE49-F238E27FC236}">
                    <a16:creationId xmlns:a16="http://schemas.microsoft.com/office/drawing/2014/main" id="{4BE19726-2B76-EE4D-80EB-E67DB3813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209" y="1484260"/>
                <a:ext cx="472520" cy="832192"/>
              </a:xfrm>
              <a:prstGeom prst="rect">
                <a:avLst/>
              </a:prstGeom>
            </p:spPr>
          </p:pic>
        </p:grpSp>
        <p:grpSp>
          <p:nvGrpSpPr>
            <p:cNvPr id="262" name="Group 261">
              <a:extLst>
                <a:ext uri="{FF2B5EF4-FFF2-40B4-BE49-F238E27FC236}">
                  <a16:creationId xmlns:a16="http://schemas.microsoft.com/office/drawing/2014/main" id="{73C95598-59CC-CB44-9DA1-1D8E69C42BBE}"/>
                </a:ext>
              </a:extLst>
            </p:cNvPr>
            <p:cNvGrpSpPr/>
            <p:nvPr/>
          </p:nvGrpSpPr>
          <p:grpSpPr>
            <a:xfrm>
              <a:off x="8278975" y="4780889"/>
              <a:ext cx="556737" cy="1036538"/>
              <a:chOff x="7628860" y="1484260"/>
              <a:chExt cx="556737" cy="1036538"/>
            </a:xfrm>
          </p:grpSpPr>
          <p:pic>
            <p:nvPicPr>
              <p:cNvPr id="263" name="Picture 262" descr="NFRs.png">
                <a:extLst>
                  <a:ext uri="{FF2B5EF4-FFF2-40B4-BE49-F238E27FC236}">
                    <a16:creationId xmlns:a16="http://schemas.microsoft.com/office/drawing/2014/main" id="{9FBBC8EC-885C-2146-8ACA-2E9702855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860" y="2295944"/>
                <a:ext cx="556737" cy="224854"/>
              </a:xfrm>
              <a:prstGeom prst="rect">
                <a:avLst/>
              </a:prstGeom>
            </p:spPr>
          </p:pic>
          <p:pic>
            <p:nvPicPr>
              <p:cNvPr id="264" name="Picture 263" descr="Portfolio-Backlog.png">
                <a:extLst>
                  <a:ext uri="{FF2B5EF4-FFF2-40B4-BE49-F238E27FC236}">
                    <a16:creationId xmlns:a16="http://schemas.microsoft.com/office/drawing/2014/main" id="{CD6B071C-C665-144E-A488-4B3AB7724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209" y="1484260"/>
                <a:ext cx="472520" cy="832192"/>
              </a:xfrm>
              <a:prstGeom prst="rect">
                <a:avLst/>
              </a:prstGeom>
            </p:spPr>
          </p:pic>
        </p:grpSp>
      </p:grpSp>
      <p:sp>
        <p:nvSpPr>
          <p:cNvPr id="58" name="Slide Number Placeholder 1">
            <a:extLst>
              <a:ext uri="{FF2B5EF4-FFF2-40B4-BE49-F238E27FC236}">
                <a16:creationId xmlns:a16="http://schemas.microsoft.com/office/drawing/2014/main" id="{E131793F-4832-445A-9065-92F88C49BD68}"/>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23</a:t>
            </a:fld>
            <a:endParaRPr lang="en-US" sz="1200" dirty="0"/>
          </a:p>
        </p:txBody>
      </p:sp>
    </p:spTree>
    <p:extLst>
      <p:ext uri="{BB962C8B-B14F-4D97-AF65-F5344CB8AC3E}">
        <p14:creationId xmlns:p14="http://schemas.microsoft.com/office/powerpoint/2010/main" val="3985935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5" y="206887"/>
            <a:ext cx="9973884" cy="467820"/>
          </a:xfrm>
          <a:prstGeom prst="rect">
            <a:avLst/>
          </a:prstGeom>
        </p:spPr>
        <p:txBody>
          <a:bodyPr vert="horz" lIns="0" tIns="36576" rIns="0" bIns="0" rtlCol="0" anchor="ctr">
            <a:spAutoFit/>
          </a:bodyPr>
          <a:lstStyle/>
          <a:p>
            <a:r>
              <a:rPr dirty="0"/>
              <a:t>Epics are </a:t>
            </a:r>
            <a:r>
              <a:rPr lang="en-US" dirty="0"/>
              <a:t>initially </a:t>
            </a:r>
            <a:r>
              <a:rPr dirty="0"/>
              <a:t>described with the Epic hypothesis statement</a:t>
            </a:r>
          </a:p>
        </p:txBody>
      </p:sp>
      <p:sp>
        <p:nvSpPr>
          <p:cNvPr id="9" name="Content Placeholder 10">
            <a:extLst>
              <a:ext uri="{FF2B5EF4-FFF2-40B4-BE49-F238E27FC236}">
                <a16:creationId xmlns:a16="http://schemas.microsoft.com/office/drawing/2014/main" id="{07D18495-8424-4346-B5FF-29C679A3A48C}"/>
              </a:ext>
            </a:extLst>
          </p:cNvPr>
          <p:cNvSpPr txBox="1">
            <a:spLocks/>
          </p:cNvSpPr>
          <p:nvPr/>
        </p:nvSpPr>
        <p:spPr>
          <a:xfrm>
            <a:off x="414369" y="1123288"/>
            <a:ext cx="5227152" cy="5001768"/>
          </a:xfrm>
          <a:prstGeom prst="rect">
            <a:avLst/>
          </a:prstGeom>
          <a:noFill/>
        </p:spPr>
        <p:txBody>
          <a:bodyPr>
            <a:noAutofit/>
          </a:bodyPr>
          <a:lstStyle>
            <a:lvl1pPr marL="389457" indent="-389457"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sz="2800" b="0" i="0">
                <a:solidFill>
                  <a:schemeClr val="tx1"/>
                </a:solidFill>
                <a:latin typeface="Arial" panose="020B0604020202020204" pitchFamily="34" charset="0"/>
                <a:ea typeface="+mn-ea"/>
                <a:cs typeface="+mn-cs"/>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lang="en-US" sz="2600" b="0" i="0" dirty="0">
                <a:solidFill>
                  <a:schemeClr val="tx1"/>
                </a:solidFill>
                <a:latin typeface="Arial" panose="020B0604020202020204" pitchFamily="34" charset="0"/>
                <a:cs typeface="+mn-cs"/>
              </a:defRPr>
            </a:lvl2pPr>
            <a:lvl3pPr marL="766214" indent="-154513" algn="l" rtl="0" eaLnBrk="1" fontAlgn="base" hangingPunct="1">
              <a:lnSpc>
                <a:spcPct val="110000"/>
              </a:lnSpc>
              <a:spcBef>
                <a:spcPts val="800"/>
              </a:spcBef>
              <a:spcAft>
                <a:spcPts val="800"/>
              </a:spcAft>
              <a:buClr>
                <a:schemeClr val="tx1">
                  <a:lumMod val="50000"/>
                  <a:lumOff val="50000"/>
                </a:schemeClr>
              </a:buClr>
              <a:buSzPct val="110000"/>
              <a:buFont typeface="Arial" panose="020B0604020202020204" pitchFamily="34" charset="0"/>
              <a:buChar char="•"/>
              <a:tabLst/>
              <a:defRPr lang="en-US" altLang="en-US" sz="2267" dirty="0">
                <a:solidFill>
                  <a:schemeClr val="tx1"/>
                </a:solidFill>
                <a:latin typeface="Avenir Next" panose="020B0503020202020204" pitchFamily="34" charset="0"/>
                <a:cs typeface="+mn-cs"/>
              </a:defRPr>
            </a:lvl3pPr>
            <a:lvl4pPr marL="1145089" indent="-292093" algn="l" rtl="0" eaLnBrk="1" fontAlgn="base" hangingPunct="1">
              <a:lnSpc>
                <a:spcPct val="110000"/>
              </a:lnSpc>
              <a:spcBef>
                <a:spcPts val="300"/>
              </a:spcBef>
              <a:spcAft>
                <a:spcPts val="300"/>
              </a:spcAft>
              <a:buClr>
                <a:schemeClr val="tx1">
                  <a:lumMod val="75000"/>
                  <a:lumOff val="25000"/>
                </a:schemeClr>
              </a:buClr>
              <a:buSzPct val="110000"/>
              <a:buFont typeface="Lucida Grande"/>
              <a:buNone/>
              <a:tabLst/>
              <a:defRPr sz="2400" b="0" i="0" baseline="0">
                <a:solidFill>
                  <a:schemeClr val="tx1"/>
                </a:solidFill>
                <a:latin typeface="Arial" panose="020B0604020202020204" pitchFamily="34" charset="0"/>
                <a:cs typeface="+mn-cs"/>
              </a:defRPr>
            </a:lvl4pPr>
            <a:lvl5pPr marL="1071007" indent="-270927"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tabLst/>
              <a:defRPr sz="2400">
                <a:solidFill>
                  <a:schemeClr val="tx1"/>
                </a:solidFill>
                <a:latin typeface="Avenir Next" panose="020B0503020202020204" pitchFamily="34" charset="0"/>
                <a:cs typeface="+mn-cs"/>
              </a:defRPr>
            </a:lvl5pPr>
            <a:lvl6pPr marL="2055762"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2951"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139"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328"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8467" indent="0">
              <a:buClr>
                <a:srgbClr val="FFFFFF">
                  <a:lumMod val="65000"/>
                </a:srgbClr>
              </a:buClr>
              <a:buSzPct val="75000"/>
              <a:buNone/>
            </a:pPr>
            <a:r>
              <a:rPr lang="en-US" sz="2400" dirty="0"/>
              <a:t>Epics are described with four major fields:</a:t>
            </a:r>
          </a:p>
          <a:p>
            <a:pPr>
              <a:buClr>
                <a:srgbClr val="FFFFFF">
                  <a:lumMod val="50000"/>
                </a:srgbClr>
              </a:buClr>
            </a:pPr>
            <a:r>
              <a:rPr lang="en-US" sz="1800" b="1" dirty="0"/>
              <a:t>The value statement </a:t>
            </a:r>
            <a:r>
              <a:rPr lang="en-US" sz="1800" dirty="0"/>
              <a:t>– Describes the Epic in general terms: the “for-who-the …” portion </a:t>
            </a:r>
          </a:p>
          <a:p>
            <a:pPr>
              <a:buClr>
                <a:srgbClr val="FFFFFF">
                  <a:lumMod val="50000"/>
                </a:srgbClr>
              </a:buClr>
            </a:pPr>
            <a:r>
              <a:rPr lang="en-US" sz="1800" b="1" dirty="0"/>
              <a:t>Business outcomes hypothesis </a:t>
            </a:r>
            <a:r>
              <a:rPr lang="en-US" sz="1800" dirty="0"/>
              <a:t>– States the quantitative or qualitative benefits that the business can anticipate if the hypothesis is proven to be correct</a:t>
            </a:r>
          </a:p>
          <a:p>
            <a:pPr>
              <a:buClr>
                <a:srgbClr val="FFFFFF">
                  <a:lumMod val="50000"/>
                </a:srgbClr>
              </a:buClr>
            </a:pPr>
            <a:r>
              <a:rPr lang="en-US" sz="1800" b="1" dirty="0"/>
              <a:t>Leading indicators </a:t>
            </a:r>
            <a:r>
              <a:rPr lang="en-US" sz="1800" dirty="0"/>
              <a:t>– Describe the early measures that will help predict the business outcomes   </a:t>
            </a:r>
          </a:p>
          <a:p>
            <a:pPr>
              <a:buClr>
                <a:srgbClr val="FFFFFF">
                  <a:lumMod val="50000"/>
                </a:srgbClr>
              </a:buClr>
            </a:pPr>
            <a:r>
              <a:rPr lang="en-US" sz="1800" b="1" dirty="0"/>
              <a:t>Nonfunctional requirements (NFRs) </a:t>
            </a:r>
            <a:r>
              <a:rPr lang="en-US" sz="1800" dirty="0"/>
              <a:t>– Identify any NFRs associated with the Epic</a:t>
            </a:r>
          </a:p>
        </p:txBody>
      </p:sp>
      <p:pic>
        <p:nvPicPr>
          <p:cNvPr id="5" name="Text Placeholder 3|300|345">
            <a:extLst>
              <a:ext uri="{FF2B5EF4-FFF2-40B4-BE49-F238E27FC236}">
                <a16:creationId xmlns:a16="http://schemas.microsoft.com/office/drawing/2014/main" id="{92C3D402-8FC0-4D27-8388-214BF241566E}"/>
              </a:ext>
            </a:extLst>
          </p:cNvPr>
          <p:cNvPicPr>
            <a:picLocks noChangeAspect="1"/>
          </p:cNvPicPr>
          <p:nvPr/>
        </p:nvPicPr>
        <p:blipFill rotWithShape="1">
          <a:blip r:embed="rId3"/>
          <a:srcRect b="4571"/>
          <a:stretch/>
        </p:blipFill>
        <p:spPr>
          <a:xfrm>
            <a:off x="6733361" y="1123288"/>
            <a:ext cx="4921350" cy="5406962"/>
          </a:xfrm>
          <a:prstGeom prst="rect">
            <a:avLst/>
          </a:prstGeom>
        </p:spPr>
      </p:pic>
      <p:sp>
        <p:nvSpPr>
          <p:cNvPr id="6" name="Slide Number Placeholder 1">
            <a:extLst>
              <a:ext uri="{FF2B5EF4-FFF2-40B4-BE49-F238E27FC236}">
                <a16:creationId xmlns:a16="http://schemas.microsoft.com/office/drawing/2014/main" id="{C5E84B8A-226A-4653-833F-EAE2957841C7}"/>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24</a:t>
            </a:fld>
            <a:endParaRPr lang="en-US" sz="1200" dirty="0"/>
          </a:p>
        </p:txBody>
      </p:sp>
    </p:spTree>
    <p:extLst>
      <p:ext uri="{BB962C8B-B14F-4D97-AF65-F5344CB8AC3E}">
        <p14:creationId xmlns:p14="http://schemas.microsoft.com/office/powerpoint/2010/main" val="123197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5">
            <a:extLst>
              <a:ext uri="{FF2B5EF4-FFF2-40B4-BE49-F238E27FC236}">
                <a16:creationId xmlns:a16="http://schemas.microsoft.com/office/drawing/2014/main" id="{9CC9EE35-74B0-B64E-A45B-6E18D1AB738C}"/>
              </a:ext>
            </a:extLst>
          </p:cNvPr>
          <p:cNvSpPr>
            <a:spLocks noGrp="1"/>
          </p:cNvSpPr>
          <p:nvPr>
            <p:ph sz="quarter" idx="11"/>
          </p:nvPr>
        </p:nvSpPr>
        <p:spPr>
          <a:xfrm>
            <a:off x="386408" y="1384300"/>
            <a:ext cx="5620692" cy="3712555"/>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b="1" dirty="0"/>
              <a:t>Step 1: </a:t>
            </a:r>
            <a:r>
              <a:rPr sz="2400" dirty="0"/>
              <a:t>In your group, identify an Epic from one of your contexts</a:t>
            </a:r>
          </a:p>
          <a:p>
            <a:pPr>
              <a:buClr>
                <a:srgbClr val="FFFFFF">
                  <a:lumMod val="65000"/>
                </a:srgbClr>
              </a:buClr>
              <a:buSzPct val="75000"/>
            </a:pPr>
            <a:r>
              <a:rPr sz="2400" b="1" dirty="0"/>
              <a:t>Step 2: </a:t>
            </a:r>
            <a:r>
              <a:rPr sz="2400" dirty="0"/>
              <a:t>Write the Epic hypothesis statement</a:t>
            </a:r>
          </a:p>
          <a:p>
            <a:pPr>
              <a:buClr>
                <a:srgbClr val="FFFFFF">
                  <a:lumMod val="65000"/>
                </a:srgbClr>
              </a:buClr>
              <a:buSzPct val="75000"/>
            </a:pPr>
            <a:r>
              <a:rPr sz="2400" b="1" dirty="0"/>
              <a:t>Step 3: </a:t>
            </a:r>
            <a:r>
              <a:rPr sz="2400" dirty="0"/>
              <a:t>Discuss: </a:t>
            </a:r>
          </a:p>
          <a:p>
            <a:pPr lvl="1">
              <a:buClr>
                <a:srgbClr val="FFFFFF">
                  <a:lumMod val="50000"/>
                </a:srgbClr>
              </a:buClr>
              <a:buFont typeface="Arial" pitchFamily="34" charset="0"/>
              <a:buChar char="–"/>
            </a:pPr>
            <a:r>
              <a:rPr sz="2000" dirty="0"/>
              <a:t>What could be an MVP to validate this Epic?</a:t>
            </a:r>
          </a:p>
        </p:txBody>
      </p:sp>
      <p:sp>
        <p:nvSpPr>
          <p:cNvPr id="12" name="Title 1">
            <a:extLst>
              <a:ext uri="{FF2B5EF4-FFF2-40B4-BE49-F238E27FC236}">
                <a16:creationId xmlns:a16="http://schemas.microsoft.com/office/drawing/2014/main" id="{F9DCB1AB-EAE7-4846-B50D-C80D7F2705D5}"/>
              </a:ext>
            </a:extLst>
          </p:cNvPr>
          <p:cNvSpPr>
            <a:spLocks noGrp="1"/>
          </p:cNvSpPr>
          <p:nvPr>
            <p:ph type="title"/>
          </p:nvPr>
        </p:nvSpPr>
        <p:spPr>
          <a:xfrm>
            <a:off x="2667001" y="272710"/>
            <a:ext cx="7082876" cy="523220"/>
          </a:xfrm>
          <a:prstGeom prst="rect">
            <a:avLst/>
          </a:prstGeom>
          <a:solidFill>
            <a:schemeClr val="bg1">
              <a:alpha val="0"/>
            </a:schemeClr>
          </a:solidFill>
          <a:ln w="9525">
            <a:solidFill>
              <a:schemeClr val="bg1">
                <a:alpha val="0"/>
              </a:schemeClr>
            </a:solidFill>
            <a:miter lim="800000"/>
            <a:headEnd/>
            <a:tailEnd/>
          </a:ln>
        </p:spPr>
        <p:txBody>
          <a:bodyPr vert="horz" wrap="square" lIns="0" tIns="91440" rIns="0" bIns="0" numCol="1" anchor="ctr" anchorCtr="0" compatLnSpc="1">
            <a:prstTxWarp prst="textNoShape">
              <a:avLst/>
            </a:prstTxWarp>
            <a:spAutoFit/>
          </a:bodyPr>
          <a:lstStyle>
            <a:lvl1pPr>
              <a:lnSpc>
                <a:spcPct val="100000"/>
              </a:lnSpc>
              <a:defRPr lang="en-US" altLang="en-US" sz="2800" b="0" i="0" dirty="0">
                <a:solidFill>
                  <a:schemeClr val="tx1"/>
                </a:solidFill>
                <a:latin typeface="Arial" panose="020B0604020202020204" pitchFamily="34" charset="0"/>
                <a:ea typeface="+mj-ea"/>
                <a:cs typeface="+mj-cs"/>
              </a:defRPr>
            </a:lvl1pPr>
          </a:lstStyle>
          <a:p>
            <a:r>
              <a:t>Activity: Epic writing</a:t>
            </a:r>
          </a:p>
        </p:txBody>
      </p:sp>
      <p:pic>
        <p:nvPicPr>
          <p:cNvPr id="10" name="Picture 9">
            <a:extLst>
              <a:ext uri="{FF2B5EF4-FFF2-40B4-BE49-F238E27FC236}">
                <a16:creationId xmlns:a16="http://schemas.microsoft.com/office/drawing/2014/main" id="{46FAFCA4-8BB0-4B41-975D-A4544ACBFE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31627" y="194179"/>
            <a:ext cx="844402" cy="844402"/>
          </a:xfrm>
          <a:prstGeom prst="rect">
            <a:avLst/>
          </a:prstGeom>
        </p:spPr>
      </p:pic>
      <p:sp>
        <p:nvSpPr>
          <p:cNvPr id="11" name="Text Placeholder 18">
            <a:extLst>
              <a:ext uri="{FF2B5EF4-FFF2-40B4-BE49-F238E27FC236}">
                <a16:creationId xmlns:a16="http://schemas.microsoft.com/office/drawing/2014/main" id="{9EA92053-47CE-1347-83BE-0DC3E943B38D}"/>
              </a:ext>
            </a:extLst>
          </p:cNvPr>
          <p:cNvSpPr>
            <a:spLocks noGrp="1"/>
          </p:cNvSpPr>
          <p:nvPr>
            <p:ph type="body" sz="quarter" idx="21"/>
          </p:nvPr>
        </p:nvSpPr>
        <p:spPr>
          <a:xfrm>
            <a:off x="11336573"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t>3</a:t>
            </a:r>
          </a:p>
        </p:txBody>
      </p:sp>
      <p:sp>
        <p:nvSpPr>
          <p:cNvPr id="14" name="Text Placeholder 16">
            <a:extLst>
              <a:ext uri="{FF2B5EF4-FFF2-40B4-BE49-F238E27FC236}">
                <a16:creationId xmlns:a16="http://schemas.microsoft.com/office/drawing/2014/main" id="{B74E211E-EBF7-8945-AB20-91CA55A0CC3A}"/>
              </a:ext>
            </a:extLst>
          </p:cNvPr>
          <p:cNvSpPr>
            <a:spLocks noGrp="1"/>
          </p:cNvSpPr>
          <p:nvPr>
            <p:ph type="body" sz="quarter" idx="22"/>
          </p:nvPr>
        </p:nvSpPr>
        <p:spPr>
          <a:xfrm>
            <a:off x="11118682"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Share</a:t>
            </a:r>
          </a:p>
        </p:txBody>
      </p:sp>
      <p:pic>
        <p:nvPicPr>
          <p:cNvPr id="15" name="Picture 14">
            <a:extLst>
              <a:ext uri="{FF2B5EF4-FFF2-40B4-BE49-F238E27FC236}">
                <a16:creationId xmlns:a16="http://schemas.microsoft.com/office/drawing/2014/main" id="{2D0F20DB-7377-7F47-863B-283F95FC85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5023" y="194179"/>
            <a:ext cx="844402" cy="844402"/>
          </a:xfrm>
          <a:prstGeom prst="rect">
            <a:avLst/>
          </a:prstGeom>
        </p:spPr>
      </p:pic>
      <p:sp>
        <p:nvSpPr>
          <p:cNvPr id="16" name="Text Placeholder 18">
            <a:extLst>
              <a:ext uri="{FF2B5EF4-FFF2-40B4-BE49-F238E27FC236}">
                <a16:creationId xmlns:a16="http://schemas.microsoft.com/office/drawing/2014/main" id="{E54CCAA1-55C8-1147-8C79-DEDBEA1F9C2E}"/>
              </a:ext>
            </a:extLst>
          </p:cNvPr>
          <p:cNvSpPr>
            <a:spLocks noGrp="1"/>
          </p:cNvSpPr>
          <p:nvPr>
            <p:ph type="body" sz="quarter" idx="24"/>
          </p:nvPr>
        </p:nvSpPr>
        <p:spPr>
          <a:xfrm>
            <a:off x="10229969" y="380190"/>
            <a:ext cx="634511" cy="401213"/>
          </a:xfrm>
        </p:spPr>
        <p:txBody>
          <a:bodyPr wrap="none" anchor="ctr" anchorCtr="0">
            <a:noAutofit/>
          </a:bodyPr>
          <a:lstStyle>
            <a:lvl1pPr marL="0" indent="0" algn="ctr">
              <a:buNone/>
              <a:defRPr sz="1400" b="1" i="0">
                <a:solidFill>
                  <a:schemeClr val="bg1"/>
                </a:solidFill>
                <a:latin typeface="Arial" panose="020B0604020202020204" pitchFamily="34" charset="0"/>
              </a:defRPr>
            </a:lvl1pPr>
            <a:lvl2pPr marL="469888" indent="0" algn="ctr">
              <a:buNone/>
              <a:defRPr b="1" i="0">
                <a:latin typeface="Arial" panose="020B0503020202020204" pitchFamily="34" charset="0"/>
              </a:defRPr>
            </a:lvl2pPr>
            <a:lvl3pPr marL="611701" indent="0" algn="ctr">
              <a:buNone/>
              <a:defRPr b="1" i="0">
                <a:latin typeface="Arial" panose="020B0503020202020204" pitchFamily="34" charset="0"/>
              </a:defRPr>
            </a:lvl3pPr>
            <a:lvl4pPr marL="852996" indent="0" algn="ctr">
              <a:buFont typeface="Arial" panose="020B0604020202020204" pitchFamily="34" charset="0"/>
              <a:buNone/>
              <a:defRPr b="1" i="0">
                <a:latin typeface="Arial" panose="020B0503020202020204" pitchFamily="34" charset="0"/>
              </a:defRPr>
            </a:lvl4pPr>
            <a:lvl5pPr marL="800080" indent="0" algn="ctr">
              <a:buNone/>
              <a:defRPr b="1" i="0">
                <a:latin typeface="Arial" panose="020B0503020202020204" pitchFamily="34" charset="0"/>
              </a:defRPr>
            </a:lvl5pPr>
          </a:lstStyle>
          <a:p>
            <a:pPr marL="0" indent="0">
              <a:buNone/>
            </a:pPr>
            <a:r>
              <a:rPr dirty="0"/>
              <a:t>1</a:t>
            </a:r>
            <a:r>
              <a:rPr lang="en-GB" dirty="0"/>
              <a:t>2</a:t>
            </a:r>
            <a:endParaRPr dirty="0"/>
          </a:p>
        </p:txBody>
      </p:sp>
      <p:sp>
        <p:nvSpPr>
          <p:cNvPr id="18" name="Text Placeholder 16">
            <a:extLst>
              <a:ext uri="{FF2B5EF4-FFF2-40B4-BE49-F238E27FC236}">
                <a16:creationId xmlns:a16="http://schemas.microsoft.com/office/drawing/2014/main" id="{AEC1E699-5310-3F40-A289-7FDC721F43A6}"/>
              </a:ext>
            </a:extLst>
          </p:cNvPr>
          <p:cNvSpPr>
            <a:spLocks noGrp="1"/>
          </p:cNvSpPr>
          <p:nvPr>
            <p:ph type="body" sz="quarter" idx="25"/>
          </p:nvPr>
        </p:nvSpPr>
        <p:spPr>
          <a:xfrm>
            <a:off x="10012078" y="12756"/>
            <a:ext cx="1070292" cy="279463"/>
          </a:xfrm>
        </p:spPr>
        <p:txBody>
          <a:bodyPr wrap="none" anchor="ctr" anchorCtr="0">
            <a:noAutofit/>
          </a:bodyPr>
          <a:lstStyle>
            <a:lvl1pPr marL="0" indent="0" algn="ctr">
              <a:buNone/>
              <a:defRPr sz="1200" b="1" i="0" cap="none" spc="0">
                <a:ln>
                  <a:noFill/>
                </a:ln>
                <a:solidFill>
                  <a:schemeClr val="tx1"/>
                </a:solidFill>
                <a:effectLst/>
                <a:latin typeface="Arial" panose="020B0604020202020204" pitchFamily="34" charset="0"/>
              </a:defRPr>
            </a:lvl1pPr>
            <a:lvl2pPr marL="469888" indent="0" algn="ctr">
              <a:buNone/>
              <a:defRPr sz="1467"/>
            </a:lvl2pPr>
            <a:lvl3pPr marL="611701" indent="0" algn="ctr">
              <a:buNone/>
              <a:defRPr sz="1467"/>
            </a:lvl3pPr>
            <a:lvl4pPr marL="852996" indent="0" algn="ctr">
              <a:buFont typeface="Arial" panose="020B0604020202020204" pitchFamily="34" charset="0"/>
              <a:buNone/>
              <a:defRPr sz="1467"/>
            </a:lvl4pPr>
            <a:lvl5pPr marL="800080" indent="0" algn="ctr">
              <a:buNone/>
              <a:defRPr sz="1467"/>
            </a:lvl5pPr>
          </a:lstStyle>
          <a:p>
            <a:pPr marL="0" indent="0">
              <a:buNone/>
            </a:pPr>
            <a:r>
              <a:t>Prepare</a:t>
            </a:r>
          </a:p>
        </p:txBody>
      </p:sp>
      <p:pic>
        <p:nvPicPr>
          <p:cNvPr id="3" name="Content Placeholder 2|300|345">
            <a:extLst>
              <a:ext uri="{FF2B5EF4-FFF2-40B4-BE49-F238E27FC236}">
                <a16:creationId xmlns:a16="http://schemas.microsoft.com/office/drawing/2014/main" id="{2E5286B9-5DCE-3B4B-AA18-A551F5AF8EA1}"/>
              </a:ext>
            </a:extLst>
          </p:cNvPr>
          <p:cNvPicPr>
            <a:picLocks noGrp="1" noChangeAspect="1"/>
          </p:cNvPicPr>
          <p:nvPr>
            <p:ph sz="quarter" idx="26"/>
          </p:nvPr>
        </p:nvPicPr>
        <p:blipFill>
          <a:blip r:embed="rId4"/>
          <a:stretch>
            <a:fillRect/>
          </a:stretch>
        </p:blipFill>
        <p:spPr>
          <a:xfrm>
            <a:off x="6774975" y="1384300"/>
            <a:ext cx="4326887" cy="4981575"/>
          </a:xfrm>
          <a:prstGeom prst="rect">
            <a:avLst/>
          </a:prstGeom>
        </p:spPr>
      </p:pic>
      <p:pic>
        <p:nvPicPr>
          <p:cNvPr id="19" name="Picture Placeholder 3|100|45">
            <a:extLst>
              <a:ext uri="{FF2B5EF4-FFF2-40B4-BE49-F238E27FC236}">
                <a16:creationId xmlns:a16="http://schemas.microsoft.com/office/drawing/2014/main" id="{C581B598-82EE-E24D-BAF1-7EF44221880A}"/>
              </a:ext>
            </a:extLst>
          </p:cNvPr>
          <p:cNvPicPr>
            <a:picLocks noGrp="1" noChangeAspect="1"/>
          </p:cNvPicPr>
          <p:nvPr>
            <p:ph type="pic" sz="quarter" idx="27"/>
          </p:nvPr>
        </p:nvPicPr>
        <p:blipFill>
          <a:blip r:embed="rId5"/>
          <a:stretch>
            <a:fillRect/>
          </a:stretch>
        </p:blipFill>
        <p:spPr>
          <a:xfrm>
            <a:off x="-3333" y="0"/>
            <a:ext cx="2395635" cy="1078992"/>
          </a:xfrm>
          <a:prstGeom prst="rect">
            <a:avLst/>
          </a:prstGeom>
        </p:spPr>
      </p:pic>
      <p:sp>
        <p:nvSpPr>
          <p:cNvPr id="2" name="Slide Number Placeholder 1">
            <a:extLst>
              <a:ext uri="{FF2B5EF4-FFF2-40B4-BE49-F238E27FC236}">
                <a16:creationId xmlns:a16="http://schemas.microsoft.com/office/drawing/2014/main" id="{F9DB2835-CCAD-FD4F-B4A8-E56722AD43B5}"/>
              </a:ext>
            </a:extLst>
          </p:cNvPr>
          <p:cNvSpPr>
            <a:spLocks noGrp="1"/>
          </p:cNvSpPr>
          <p:nvPr>
            <p:ph type="sldNum" sz="quarter" idx="28"/>
          </p:nvPr>
        </p:nvSpPr>
        <p:spPr/>
        <p:txBody>
          <a:bodyPr/>
          <a:lstStyle/>
          <a:p>
            <a:fld id="{46FDB4EE-536A-4449-BF24-E81C662A4DA7}" type="slidenum">
              <a:rPr lang="en-US" smtClean="0"/>
              <a:t>25</a:t>
            </a:fld>
            <a:endParaRPr lang="en-US"/>
          </a:p>
        </p:txBody>
      </p:sp>
    </p:spTree>
    <p:extLst>
      <p:ext uri="{BB962C8B-B14F-4D97-AF65-F5344CB8AC3E}">
        <p14:creationId xmlns:p14="http://schemas.microsoft.com/office/powerpoint/2010/main" val="164513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5.5 Establishing Lean Budgets and Guardrails</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26</a:t>
            </a:fld>
            <a:endParaRPr lang="en-US"/>
          </a:p>
        </p:txBody>
      </p:sp>
      <p:sp>
        <p:nvSpPr>
          <p:cNvPr id="10109"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155172" cy="598331"/>
          </a:xfrm>
          <a:prstGeom prst="rect">
            <a:avLst/>
          </a:prstGeom>
        </p:spPr>
        <p:txBody>
          <a:bodyPr lIns="0">
            <a:normAutofit fontScale="70000" lnSpcReduction="20000"/>
          </a:bodyPr>
          <a:lstStyle>
            <a:lvl1pPr marL="0" indent="0">
              <a:spcBef>
                <a:spcPts val="0"/>
              </a:spcBef>
              <a:spcAft>
                <a:spcPts val="0"/>
              </a:spcAft>
              <a:buNone/>
              <a:defRPr sz="2800" baseline="0">
                <a:solidFill>
                  <a:schemeClr val="tx1"/>
                </a:solidFill>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t>Traditional project-based, cost-center budgeting creates overhead and friction, lowers velocity.</a:t>
            </a:r>
          </a:p>
        </p:txBody>
      </p:sp>
      <p:sp>
        <p:nvSpPr>
          <p:cNvPr id="7" name="Title Placeholder 4">
            <a:extLst>
              <a:ext uri="{FF2B5EF4-FFF2-40B4-BE49-F238E27FC236}">
                <a16:creationId xmlns:a16="http://schemas.microsoft.com/office/drawing/2014/main" id="{377905CB-3ED3-D848-8259-C7645C162B3B}"/>
              </a:ext>
            </a:extLst>
          </p:cNvPr>
          <p:cNvSpPr>
            <a:spLocks noGrp="1"/>
          </p:cNvSpPr>
          <p:nvPr>
            <p:ph type="title"/>
          </p:nvPr>
        </p:nvSpPr>
        <p:spPr>
          <a:xfrm>
            <a:off x="524255" y="206887"/>
            <a:ext cx="5079917" cy="467820"/>
          </a:xfrm>
          <a:prstGeom prst="rect">
            <a:avLst/>
          </a:prstGeom>
        </p:spPr>
        <p:txBody>
          <a:bodyPr vert="horz" lIns="0" tIns="36576" rIns="0" bIns="0" rtlCol="0" anchor="ctr">
            <a:spAutoFit/>
          </a:bodyPr>
          <a:lstStyle/>
          <a:p>
            <a:r>
              <a:t>Problem: Cost-center budgeting</a:t>
            </a:r>
          </a:p>
        </p:txBody>
      </p:sp>
      <p:grpSp>
        <p:nvGrpSpPr>
          <p:cNvPr id="8" name="Group 7">
            <a:extLst>
              <a:ext uri="{FF2B5EF4-FFF2-40B4-BE49-F238E27FC236}">
                <a16:creationId xmlns:a16="http://schemas.microsoft.com/office/drawing/2014/main" id="{10147DBA-7B83-45FF-9D98-70F20B697FA7}"/>
              </a:ext>
            </a:extLst>
          </p:cNvPr>
          <p:cNvGrpSpPr/>
          <p:nvPr/>
        </p:nvGrpSpPr>
        <p:grpSpPr>
          <a:xfrm>
            <a:off x="374140" y="1871647"/>
            <a:ext cx="6695425" cy="4180219"/>
            <a:chOff x="-570085" y="1690934"/>
            <a:chExt cx="7493093" cy="4678235"/>
          </a:xfrm>
        </p:grpSpPr>
        <p:sp>
          <p:nvSpPr>
            <p:cNvPr id="9" name="Rounded Rectangle 84">
              <a:extLst>
                <a:ext uri="{FF2B5EF4-FFF2-40B4-BE49-F238E27FC236}">
                  <a16:creationId xmlns:a16="http://schemas.microsoft.com/office/drawing/2014/main" id="{C03876A0-AAF7-4716-856F-99E3CC708730}"/>
                </a:ext>
              </a:extLst>
            </p:cNvPr>
            <p:cNvSpPr/>
            <p:nvPr/>
          </p:nvSpPr>
          <p:spPr>
            <a:xfrm>
              <a:off x="-75100" y="3390209"/>
              <a:ext cx="4810795" cy="2978960"/>
            </a:xfrm>
            <a:prstGeom prst="roundRect">
              <a:avLst>
                <a:gd name="adj" fmla="val 5108"/>
              </a:avLst>
            </a:prstGeom>
            <a:solidFill>
              <a:schemeClr val="accent1">
                <a:lumMod val="20000"/>
                <a:lumOff val="80000"/>
              </a:schemeClr>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133" dirty="0"/>
            </a:p>
          </p:txBody>
        </p:sp>
        <p:sp>
          <p:nvSpPr>
            <p:cNvPr id="10" name="Rounded Rectangle 85">
              <a:extLst>
                <a:ext uri="{FF2B5EF4-FFF2-40B4-BE49-F238E27FC236}">
                  <a16:creationId xmlns:a16="http://schemas.microsoft.com/office/drawing/2014/main" id="{1A905088-7086-4774-8602-AD1393D0F685}"/>
                </a:ext>
              </a:extLst>
            </p:cNvPr>
            <p:cNvSpPr/>
            <p:nvPr/>
          </p:nvSpPr>
          <p:spPr>
            <a:xfrm>
              <a:off x="1152374" y="3697816"/>
              <a:ext cx="800100" cy="822303"/>
            </a:xfrm>
            <a:prstGeom prst="round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133" dirty="0"/>
            </a:p>
          </p:txBody>
        </p:sp>
        <p:sp>
          <p:nvSpPr>
            <p:cNvPr id="11" name="Rounded Rectangle 86">
              <a:extLst>
                <a:ext uri="{FF2B5EF4-FFF2-40B4-BE49-F238E27FC236}">
                  <a16:creationId xmlns:a16="http://schemas.microsoft.com/office/drawing/2014/main" id="{2C88179F-E223-42BC-B060-FF187764E9F3}"/>
                </a:ext>
              </a:extLst>
            </p:cNvPr>
            <p:cNvSpPr/>
            <p:nvPr/>
          </p:nvSpPr>
          <p:spPr>
            <a:xfrm>
              <a:off x="3602216" y="5259784"/>
              <a:ext cx="800100" cy="822303"/>
            </a:xfrm>
            <a:prstGeom prst="round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133" dirty="0"/>
            </a:p>
          </p:txBody>
        </p:sp>
        <p:pic>
          <p:nvPicPr>
            <p:cNvPr id="12" name="Picture 11" descr="C:\Users\Admin\DROPBOX\Scaled Agile Framework New\Big Picture\v0.95\Individual Icons\Person_Androgynous_4.png">
              <a:extLst>
                <a:ext uri="{FF2B5EF4-FFF2-40B4-BE49-F238E27FC236}">
                  <a16:creationId xmlns:a16="http://schemas.microsoft.com/office/drawing/2014/main" id="{E769E5AD-81F4-4A5D-8398-B8714F7F3A0D}"/>
                </a:ext>
              </a:extLst>
            </p:cNvPr>
            <p:cNvPicPr>
              <a:picLocks noChangeAspect="1" noChangeArrowheads="1"/>
            </p:cNvPicPr>
            <p:nvPr/>
          </p:nvPicPr>
          <p:blipFill>
            <a:blip r:embed="rId3"/>
            <a:srcRect/>
            <a:stretch>
              <a:fillRect/>
            </a:stretch>
          </p:blipFill>
          <p:spPr bwMode="auto">
            <a:xfrm>
              <a:off x="1508196" y="3748617"/>
              <a:ext cx="195396" cy="276812"/>
            </a:xfrm>
            <a:prstGeom prst="rect">
              <a:avLst/>
            </a:prstGeom>
            <a:noFill/>
          </p:spPr>
        </p:pic>
        <p:pic>
          <p:nvPicPr>
            <p:cNvPr id="13" name="Picture 12" descr="C:\Users\Admin\DROPBOX\Scaled Agile Framework New\Big Picture\v0.95\Individual Icons\Person_Woman_2.png">
              <a:extLst>
                <a:ext uri="{FF2B5EF4-FFF2-40B4-BE49-F238E27FC236}">
                  <a16:creationId xmlns:a16="http://schemas.microsoft.com/office/drawing/2014/main" id="{BF0C3BB0-7F41-4E5B-884B-A875E51A600B}"/>
                </a:ext>
              </a:extLst>
            </p:cNvPr>
            <p:cNvPicPr>
              <a:picLocks noChangeAspect="1" noChangeArrowheads="1"/>
            </p:cNvPicPr>
            <p:nvPr/>
          </p:nvPicPr>
          <p:blipFill>
            <a:blip r:embed="rId4"/>
            <a:srcRect/>
            <a:stretch>
              <a:fillRect/>
            </a:stretch>
          </p:blipFill>
          <p:spPr bwMode="auto">
            <a:xfrm>
              <a:off x="1665493" y="3780997"/>
              <a:ext cx="197781" cy="315796"/>
            </a:xfrm>
            <a:prstGeom prst="rect">
              <a:avLst/>
            </a:prstGeom>
            <a:noFill/>
          </p:spPr>
        </p:pic>
        <p:pic>
          <p:nvPicPr>
            <p:cNvPr id="14" name="Picture 13" descr="C:\Users\Admin\DROPBOX\Scaled Agile Framework New\Big Picture\v0.95\Individual Icons\Person_Man_2.png">
              <a:extLst>
                <a:ext uri="{FF2B5EF4-FFF2-40B4-BE49-F238E27FC236}">
                  <a16:creationId xmlns:a16="http://schemas.microsoft.com/office/drawing/2014/main" id="{FC7F581C-8B03-4B67-A79D-7793F8413CE6}"/>
                </a:ext>
              </a:extLst>
            </p:cNvPr>
            <p:cNvPicPr>
              <a:picLocks noChangeAspect="1" noChangeArrowheads="1"/>
            </p:cNvPicPr>
            <p:nvPr/>
          </p:nvPicPr>
          <p:blipFill>
            <a:blip r:embed="rId5"/>
            <a:srcRect/>
            <a:stretch>
              <a:fillRect/>
            </a:stretch>
          </p:blipFill>
          <p:spPr bwMode="auto">
            <a:xfrm>
              <a:off x="1343095" y="4185693"/>
              <a:ext cx="208262" cy="282294"/>
            </a:xfrm>
            <a:prstGeom prst="rect">
              <a:avLst/>
            </a:prstGeom>
            <a:noFill/>
          </p:spPr>
        </p:pic>
        <p:sp>
          <p:nvSpPr>
            <p:cNvPr id="15" name="TextBox 14">
              <a:extLst>
                <a:ext uri="{FF2B5EF4-FFF2-40B4-BE49-F238E27FC236}">
                  <a16:creationId xmlns:a16="http://schemas.microsoft.com/office/drawing/2014/main" id="{70197732-6873-4975-B09A-33A565D020CD}"/>
                </a:ext>
              </a:extLst>
            </p:cNvPr>
            <p:cNvSpPr txBox="1"/>
            <p:nvPr/>
          </p:nvSpPr>
          <p:spPr>
            <a:xfrm rot="18265490">
              <a:off x="1251478" y="3861458"/>
              <a:ext cx="513437" cy="470668"/>
            </a:xfrm>
            <a:prstGeom prst="rect">
              <a:avLst/>
            </a:prstGeom>
            <a:noFill/>
          </p:spPr>
          <p:txBody>
            <a:bodyPr wrap="none" rtlCol="0">
              <a:spAutoFit/>
            </a:bodyPr>
            <a:lstStyle/>
            <a:p>
              <a:r>
                <a:rPr lang="en-US" sz="2133" dirty="0"/>
                <a:t>…</a:t>
              </a:r>
            </a:p>
          </p:txBody>
        </p:sp>
        <p:sp>
          <p:nvSpPr>
            <p:cNvPr id="16" name="Rounded Rectangle 131">
              <a:extLst>
                <a:ext uri="{FF2B5EF4-FFF2-40B4-BE49-F238E27FC236}">
                  <a16:creationId xmlns:a16="http://schemas.microsoft.com/office/drawing/2014/main" id="{C43361C8-2249-4615-BE11-9CE465E17901}"/>
                </a:ext>
              </a:extLst>
            </p:cNvPr>
            <p:cNvSpPr/>
            <p:nvPr/>
          </p:nvSpPr>
          <p:spPr>
            <a:xfrm>
              <a:off x="1493322" y="5288867"/>
              <a:ext cx="1575867" cy="822303"/>
            </a:xfrm>
            <a:prstGeom prst="round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133" dirty="0"/>
            </a:p>
          </p:txBody>
        </p:sp>
        <p:pic>
          <p:nvPicPr>
            <p:cNvPr id="17" name="Picture 16" descr="C:\Users\Admin\DROPBOX\Scaled Agile Framework New\Big Picture\v0.95\Individual Icons\Person_Woman_4.png">
              <a:extLst>
                <a:ext uri="{FF2B5EF4-FFF2-40B4-BE49-F238E27FC236}">
                  <a16:creationId xmlns:a16="http://schemas.microsoft.com/office/drawing/2014/main" id="{22356914-7106-46D7-A4B1-AE0D1F13795D}"/>
                </a:ext>
              </a:extLst>
            </p:cNvPr>
            <p:cNvPicPr>
              <a:picLocks noChangeAspect="1" noChangeArrowheads="1"/>
            </p:cNvPicPr>
            <p:nvPr/>
          </p:nvPicPr>
          <p:blipFill>
            <a:blip r:embed="rId6"/>
            <a:srcRect/>
            <a:stretch>
              <a:fillRect/>
            </a:stretch>
          </p:blipFill>
          <p:spPr bwMode="auto">
            <a:xfrm>
              <a:off x="1645294" y="5326967"/>
              <a:ext cx="197781" cy="315796"/>
            </a:xfrm>
            <a:prstGeom prst="rect">
              <a:avLst/>
            </a:prstGeom>
            <a:noFill/>
          </p:spPr>
        </p:pic>
        <p:pic>
          <p:nvPicPr>
            <p:cNvPr id="18" name="Picture 17" descr="C:\Users\Admin\DROPBOX\Scaled Agile Framework New\Big Picture\v0.95\Individual Icons\Person_Androgynous_2.png">
              <a:extLst>
                <a:ext uri="{FF2B5EF4-FFF2-40B4-BE49-F238E27FC236}">
                  <a16:creationId xmlns:a16="http://schemas.microsoft.com/office/drawing/2014/main" id="{CF0096EA-42AC-4115-8AAE-4BFB9BC4AF0E}"/>
                </a:ext>
              </a:extLst>
            </p:cNvPr>
            <p:cNvPicPr>
              <a:picLocks noChangeAspect="1" noChangeArrowheads="1"/>
            </p:cNvPicPr>
            <p:nvPr/>
          </p:nvPicPr>
          <p:blipFill>
            <a:blip r:embed="rId7"/>
            <a:srcRect/>
            <a:stretch>
              <a:fillRect/>
            </a:stretch>
          </p:blipFill>
          <p:spPr bwMode="auto">
            <a:xfrm>
              <a:off x="1741492" y="5502938"/>
              <a:ext cx="197398" cy="279649"/>
            </a:xfrm>
            <a:prstGeom prst="rect">
              <a:avLst/>
            </a:prstGeom>
            <a:noFill/>
          </p:spPr>
        </p:pic>
        <p:pic>
          <p:nvPicPr>
            <p:cNvPr id="19" name="Picture 18" descr="C:\Users\Admin\DROPBOX\Scaled Agile Framework New\Big Picture\v0.95\Individual Icons\Person_Woman_2.png">
              <a:extLst>
                <a:ext uri="{FF2B5EF4-FFF2-40B4-BE49-F238E27FC236}">
                  <a16:creationId xmlns:a16="http://schemas.microsoft.com/office/drawing/2014/main" id="{4D6691C2-19FF-463B-BF9E-FBE2B328FA02}"/>
                </a:ext>
              </a:extLst>
            </p:cNvPr>
            <p:cNvPicPr>
              <a:picLocks noChangeAspect="1" noChangeArrowheads="1"/>
            </p:cNvPicPr>
            <p:nvPr/>
          </p:nvPicPr>
          <p:blipFill>
            <a:blip r:embed="rId4"/>
            <a:srcRect/>
            <a:stretch>
              <a:fillRect/>
            </a:stretch>
          </p:blipFill>
          <p:spPr bwMode="auto">
            <a:xfrm>
              <a:off x="1629217" y="5680863"/>
              <a:ext cx="197781" cy="315796"/>
            </a:xfrm>
            <a:prstGeom prst="rect">
              <a:avLst/>
            </a:prstGeom>
            <a:noFill/>
          </p:spPr>
        </p:pic>
        <p:sp>
          <p:nvSpPr>
            <p:cNvPr id="20" name="TextBox 19">
              <a:extLst>
                <a:ext uri="{FF2B5EF4-FFF2-40B4-BE49-F238E27FC236}">
                  <a16:creationId xmlns:a16="http://schemas.microsoft.com/office/drawing/2014/main" id="{F8622508-AB66-4615-B352-B06030537362}"/>
                </a:ext>
              </a:extLst>
            </p:cNvPr>
            <p:cNvSpPr txBox="1"/>
            <p:nvPr/>
          </p:nvSpPr>
          <p:spPr>
            <a:xfrm>
              <a:off x="2082351" y="5534296"/>
              <a:ext cx="628252" cy="470668"/>
            </a:xfrm>
            <a:prstGeom prst="rect">
              <a:avLst/>
            </a:prstGeom>
            <a:noFill/>
          </p:spPr>
          <p:txBody>
            <a:bodyPr wrap="none" rtlCol="0">
              <a:spAutoFit/>
            </a:bodyPr>
            <a:lstStyle/>
            <a:p>
              <a:r>
                <a:rPr lang="en-US" sz="2133" dirty="0"/>
                <a:t>. . .</a:t>
              </a:r>
            </a:p>
          </p:txBody>
        </p:sp>
        <p:pic>
          <p:nvPicPr>
            <p:cNvPr id="21" name="Picture 20" descr="C:\Users\Admin\DROPBOX\Scaled Agile Framework New\Big Picture\v0.95\Individual Icons\Person_Androgynous_4.png">
              <a:extLst>
                <a:ext uri="{FF2B5EF4-FFF2-40B4-BE49-F238E27FC236}">
                  <a16:creationId xmlns:a16="http://schemas.microsoft.com/office/drawing/2014/main" id="{E4110425-39DA-4B43-9D38-F6EA86D9BA12}"/>
                </a:ext>
              </a:extLst>
            </p:cNvPr>
            <p:cNvPicPr>
              <a:picLocks noChangeAspect="1" noChangeArrowheads="1"/>
            </p:cNvPicPr>
            <p:nvPr/>
          </p:nvPicPr>
          <p:blipFill>
            <a:blip r:embed="rId3"/>
            <a:srcRect/>
            <a:stretch>
              <a:fillRect/>
            </a:stretch>
          </p:blipFill>
          <p:spPr bwMode="auto">
            <a:xfrm>
              <a:off x="2751912" y="5326967"/>
              <a:ext cx="195396" cy="276812"/>
            </a:xfrm>
            <a:prstGeom prst="rect">
              <a:avLst/>
            </a:prstGeom>
            <a:noFill/>
          </p:spPr>
        </p:pic>
        <p:pic>
          <p:nvPicPr>
            <p:cNvPr id="22" name="Picture 19" descr="C:\Users\Admin\DROPBOX\Scaled Agile Framework New\Big Picture\v0.95\Individual Icons\Person_Man_6.png">
              <a:extLst>
                <a:ext uri="{FF2B5EF4-FFF2-40B4-BE49-F238E27FC236}">
                  <a16:creationId xmlns:a16="http://schemas.microsoft.com/office/drawing/2014/main" id="{B4D9BE52-56F9-44A9-8BB8-F787476ED188}"/>
                </a:ext>
              </a:extLst>
            </p:cNvPr>
            <p:cNvPicPr>
              <a:picLocks noChangeAspect="1" noChangeArrowheads="1"/>
            </p:cNvPicPr>
            <p:nvPr/>
          </p:nvPicPr>
          <p:blipFill>
            <a:blip r:embed="rId8"/>
            <a:srcRect/>
            <a:stretch>
              <a:fillRect/>
            </a:stretch>
          </p:blipFill>
          <p:spPr bwMode="auto">
            <a:xfrm>
              <a:off x="2649805" y="5524793"/>
              <a:ext cx="204214" cy="307856"/>
            </a:xfrm>
            <a:prstGeom prst="rect">
              <a:avLst/>
            </a:prstGeom>
            <a:noFill/>
          </p:spPr>
        </p:pic>
        <p:pic>
          <p:nvPicPr>
            <p:cNvPr id="23" name="Picture 22" descr="C:\Users\Admin\DROPBOX\Scaled Agile Framework New\Big Picture\v0.95\Individual Icons\Person_Man_1.png">
              <a:extLst>
                <a:ext uri="{FF2B5EF4-FFF2-40B4-BE49-F238E27FC236}">
                  <a16:creationId xmlns:a16="http://schemas.microsoft.com/office/drawing/2014/main" id="{56F7AE9F-157C-4F30-8B66-45905FE16ADD}"/>
                </a:ext>
              </a:extLst>
            </p:cNvPr>
            <p:cNvPicPr>
              <a:picLocks noChangeAspect="1" noChangeArrowheads="1"/>
            </p:cNvPicPr>
            <p:nvPr/>
          </p:nvPicPr>
          <p:blipFill>
            <a:blip r:embed="rId9"/>
            <a:srcRect/>
            <a:stretch>
              <a:fillRect/>
            </a:stretch>
          </p:blipFill>
          <p:spPr bwMode="auto">
            <a:xfrm>
              <a:off x="2751912" y="5731663"/>
              <a:ext cx="208262" cy="282294"/>
            </a:xfrm>
            <a:prstGeom prst="rect">
              <a:avLst/>
            </a:prstGeom>
            <a:noFill/>
          </p:spPr>
        </p:pic>
        <p:pic>
          <p:nvPicPr>
            <p:cNvPr id="24" name="Picture 23" descr="C:\Users\Admin\DROPBOX\Scaled Agile Framework New\Big Picture\v0.95\Individual Icons\Person_Androgynous_4.png">
              <a:extLst>
                <a:ext uri="{FF2B5EF4-FFF2-40B4-BE49-F238E27FC236}">
                  <a16:creationId xmlns:a16="http://schemas.microsoft.com/office/drawing/2014/main" id="{9197A3D0-45FD-4314-BB44-D66C3837A40D}"/>
                </a:ext>
              </a:extLst>
            </p:cNvPr>
            <p:cNvPicPr>
              <a:picLocks noChangeAspect="1" noChangeArrowheads="1"/>
            </p:cNvPicPr>
            <p:nvPr/>
          </p:nvPicPr>
          <p:blipFill>
            <a:blip r:embed="rId3"/>
            <a:srcRect/>
            <a:stretch>
              <a:fillRect/>
            </a:stretch>
          </p:blipFill>
          <p:spPr bwMode="auto">
            <a:xfrm>
              <a:off x="3851915" y="5310585"/>
              <a:ext cx="195397" cy="276812"/>
            </a:xfrm>
            <a:prstGeom prst="rect">
              <a:avLst/>
            </a:prstGeom>
            <a:noFill/>
          </p:spPr>
        </p:pic>
        <p:pic>
          <p:nvPicPr>
            <p:cNvPr id="25" name="Picture 24" descr="C:\Users\Admin\DROPBOX\Scaled Agile Framework New\Big Picture\v0.95\Individual Icons\Person_Woman_2.png">
              <a:extLst>
                <a:ext uri="{FF2B5EF4-FFF2-40B4-BE49-F238E27FC236}">
                  <a16:creationId xmlns:a16="http://schemas.microsoft.com/office/drawing/2014/main" id="{8212AF0C-1B1D-4250-877F-CAFCA1B65B4F}"/>
                </a:ext>
              </a:extLst>
            </p:cNvPr>
            <p:cNvPicPr>
              <a:picLocks noChangeAspect="1" noChangeArrowheads="1"/>
            </p:cNvPicPr>
            <p:nvPr/>
          </p:nvPicPr>
          <p:blipFill>
            <a:blip r:embed="rId4"/>
            <a:srcRect/>
            <a:stretch>
              <a:fillRect/>
            </a:stretch>
          </p:blipFill>
          <p:spPr bwMode="auto">
            <a:xfrm>
              <a:off x="4100175" y="5342966"/>
              <a:ext cx="197781" cy="315796"/>
            </a:xfrm>
            <a:prstGeom prst="rect">
              <a:avLst/>
            </a:prstGeom>
            <a:noFill/>
          </p:spPr>
        </p:pic>
        <p:pic>
          <p:nvPicPr>
            <p:cNvPr id="26" name="Picture 25" descr="C:\Users\Admin\DROPBOX\Scaled Agile Framework New\Big Picture\v0.95\Individual Icons\Person_Man_2.png">
              <a:extLst>
                <a:ext uri="{FF2B5EF4-FFF2-40B4-BE49-F238E27FC236}">
                  <a16:creationId xmlns:a16="http://schemas.microsoft.com/office/drawing/2014/main" id="{49EE0D64-32F6-48F8-B6ED-CB445CA17446}"/>
                </a:ext>
              </a:extLst>
            </p:cNvPr>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3626171" y="5747660"/>
              <a:ext cx="208262" cy="282294"/>
            </a:xfrm>
            <a:prstGeom prst="rect">
              <a:avLst/>
            </a:prstGeom>
            <a:noFill/>
          </p:spPr>
        </p:pic>
        <p:sp>
          <p:nvSpPr>
            <p:cNvPr id="27" name="TextBox 26">
              <a:extLst>
                <a:ext uri="{FF2B5EF4-FFF2-40B4-BE49-F238E27FC236}">
                  <a16:creationId xmlns:a16="http://schemas.microsoft.com/office/drawing/2014/main" id="{E51B61E0-DEA4-4E59-929F-54762B57C94C}"/>
                </a:ext>
              </a:extLst>
            </p:cNvPr>
            <p:cNvSpPr txBox="1"/>
            <p:nvPr/>
          </p:nvSpPr>
          <p:spPr>
            <a:xfrm rot="18265490">
              <a:off x="3686160" y="5423427"/>
              <a:ext cx="513437" cy="470668"/>
            </a:xfrm>
            <a:prstGeom prst="rect">
              <a:avLst/>
            </a:prstGeom>
            <a:noFill/>
          </p:spPr>
          <p:txBody>
            <a:bodyPr wrap="none" rtlCol="0">
              <a:spAutoFit/>
            </a:bodyPr>
            <a:lstStyle/>
            <a:p>
              <a:r>
                <a:rPr lang="en-US" sz="2133" dirty="0"/>
                <a:t>…</a:t>
              </a:r>
            </a:p>
          </p:txBody>
        </p:sp>
        <p:sp>
          <p:nvSpPr>
            <p:cNvPr id="28" name="Rounded Rectangle 143">
              <a:extLst>
                <a:ext uri="{FF2B5EF4-FFF2-40B4-BE49-F238E27FC236}">
                  <a16:creationId xmlns:a16="http://schemas.microsoft.com/office/drawing/2014/main" id="{A611852E-D79E-4FD0-B8E3-AB03C84B15F2}"/>
                </a:ext>
              </a:extLst>
            </p:cNvPr>
            <p:cNvSpPr/>
            <p:nvPr/>
          </p:nvSpPr>
          <p:spPr>
            <a:xfrm>
              <a:off x="2743173" y="3707318"/>
              <a:ext cx="1575867" cy="822303"/>
            </a:xfrm>
            <a:prstGeom prst="round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133" dirty="0"/>
            </a:p>
          </p:txBody>
        </p:sp>
        <p:pic>
          <p:nvPicPr>
            <p:cNvPr id="29" name="Picture 18" descr="C:\Users\Admin\DROPBOX\Scaled Agile Framework New\Big Picture\v0.95\Individual Icons\Person_Man_5.png">
              <a:extLst>
                <a:ext uri="{FF2B5EF4-FFF2-40B4-BE49-F238E27FC236}">
                  <a16:creationId xmlns:a16="http://schemas.microsoft.com/office/drawing/2014/main" id="{6D56FDE5-A5FA-4EFA-80F3-3EA7870EB2D4}"/>
                </a:ext>
              </a:extLst>
            </p:cNvPr>
            <p:cNvPicPr>
              <a:picLocks noChangeAspect="1" noChangeArrowheads="1"/>
            </p:cNvPicPr>
            <p:nvPr/>
          </p:nvPicPr>
          <p:blipFill>
            <a:blip r:embed="rId10"/>
            <a:srcRect/>
            <a:stretch>
              <a:fillRect/>
            </a:stretch>
          </p:blipFill>
          <p:spPr bwMode="auto">
            <a:xfrm>
              <a:off x="2849499" y="3728494"/>
              <a:ext cx="194361" cy="293007"/>
            </a:xfrm>
            <a:prstGeom prst="rect">
              <a:avLst/>
            </a:prstGeom>
            <a:noFill/>
          </p:spPr>
        </p:pic>
        <p:pic>
          <p:nvPicPr>
            <p:cNvPr id="30" name="Picture 29" descr="C:\Users\Admin\DROPBOX\Scaled Agile Framework New\Big Picture\v0.95\Individual Icons\Person_Androgynous_5.png">
              <a:extLst>
                <a:ext uri="{FF2B5EF4-FFF2-40B4-BE49-F238E27FC236}">
                  <a16:creationId xmlns:a16="http://schemas.microsoft.com/office/drawing/2014/main" id="{7F566811-5C33-4890-8788-5FA3A3D265ED}"/>
                </a:ext>
              </a:extLst>
            </p:cNvPr>
            <p:cNvPicPr>
              <a:picLocks noChangeAspect="1" noChangeArrowheads="1"/>
            </p:cNvPicPr>
            <p:nvPr/>
          </p:nvPicPr>
          <p:blipFill>
            <a:blip r:embed="rId11"/>
            <a:srcRect/>
            <a:stretch>
              <a:fillRect/>
            </a:stretch>
          </p:blipFill>
          <p:spPr bwMode="auto">
            <a:xfrm>
              <a:off x="2945161" y="3902052"/>
              <a:ext cx="197398" cy="279649"/>
            </a:xfrm>
            <a:prstGeom prst="rect">
              <a:avLst/>
            </a:prstGeom>
            <a:noFill/>
          </p:spPr>
        </p:pic>
        <p:pic>
          <p:nvPicPr>
            <p:cNvPr id="31" name="Picture 30" descr="C:\Users\Admin\DROPBOX\Scaled Agile Framework New\Big Picture\v0.95\Individual Icons\Person_Man_1.png">
              <a:extLst>
                <a:ext uri="{FF2B5EF4-FFF2-40B4-BE49-F238E27FC236}">
                  <a16:creationId xmlns:a16="http://schemas.microsoft.com/office/drawing/2014/main" id="{921E0860-062E-43E1-92F6-9B0D5F535090}"/>
                </a:ext>
              </a:extLst>
            </p:cNvPr>
            <p:cNvPicPr>
              <a:picLocks noChangeAspect="1" noChangeArrowheads="1"/>
            </p:cNvPicPr>
            <p:nvPr/>
          </p:nvPicPr>
          <p:blipFill>
            <a:blip r:embed="rId9"/>
            <a:srcRect/>
            <a:stretch>
              <a:fillRect/>
            </a:stretch>
          </p:blipFill>
          <p:spPr bwMode="auto">
            <a:xfrm>
              <a:off x="2841030" y="4100412"/>
              <a:ext cx="208262" cy="282294"/>
            </a:xfrm>
            <a:prstGeom prst="rect">
              <a:avLst/>
            </a:prstGeom>
            <a:noFill/>
          </p:spPr>
        </p:pic>
        <p:sp>
          <p:nvSpPr>
            <p:cNvPr id="32" name="TextBox 31">
              <a:extLst>
                <a:ext uri="{FF2B5EF4-FFF2-40B4-BE49-F238E27FC236}">
                  <a16:creationId xmlns:a16="http://schemas.microsoft.com/office/drawing/2014/main" id="{14B67489-E437-4916-B90C-FB43C09800FD}"/>
                </a:ext>
              </a:extLst>
            </p:cNvPr>
            <p:cNvSpPr txBox="1"/>
            <p:nvPr/>
          </p:nvSpPr>
          <p:spPr>
            <a:xfrm>
              <a:off x="3321383" y="3915746"/>
              <a:ext cx="628252" cy="470668"/>
            </a:xfrm>
            <a:prstGeom prst="rect">
              <a:avLst/>
            </a:prstGeom>
            <a:noFill/>
          </p:spPr>
          <p:txBody>
            <a:bodyPr wrap="none" rtlCol="0">
              <a:spAutoFit/>
            </a:bodyPr>
            <a:lstStyle/>
            <a:p>
              <a:r>
                <a:rPr lang="en-US" sz="2133" dirty="0"/>
                <a:t>. . .</a:t>
              </a:r>
            </a:p>
          </p:txBody>
        </p:sp>
        <p:pic>
          <p:nvPicPr>
            <p:cNvPr id="33" name="Picture 32" descr="C:\Users\Admin\DROPBOX\Scaled Agile Framework New\Big Picture\v0.95\Individual Icons\Person_Woman_4.png">
              <a:extLst>
                <a:ext uri="{FF2B5EF4-FFF2-40B4-BE49-F238E27FC236}">
                  <a16:creationId xmlns:a16="http://schemas.microsoft.com/office/drawing/2014/main" id="{803A8584-6D6E-4142-9BE6-332211E93335}"/>
                </a:ext>
              </a:extLst>
            </p:cNvPr>
            <p:cNvPicPr>
              <a:picLocks noChangeAspect="1" noChangeArrowheads="1"/>
            </p:cNvPicPr>
            <p:nvPr/>
          </p:nvPicPr>
          <p:blipFill>
            <a:blip r:embed="rId6"/>
            <a:srcRect/>
            <a:stretch>
              <a:fillRect/>
            </a:stretch>
          </p:blipFill>
          <p:spPr bwMode="auto">
            <a:xfrm>
              <a:off x="3984561" y="3746867"/>
              <a:ext cx="197781" cy="315796"/>
            </a:xfrm>
            <a:prstGeom prst="rect">
              <a:avLst/>
            </a:prstGeom>
            <a:noFill/>
          </p:spPr>
        </p:pic>
        <p:pic>
          <p:nvPicPr>
            <p:cNvPr id="34" name="Picture 33" descr="C:\Users\Admin\DROPBOX\Scaled Agile Framework New\Big Picture\v0.95\Individual Icons\Person_Androgynous_2.png">
              <a:extLst>
                <a:ext uri="{FF2B5EF4-FFF2-40B4-BE49-F238E27FC236}">
                  <a16:creationId xmlns:a16="http://schemas.microsoft.com/office/drawing/2014/main" id="{70512137-59B6-4813-9AAD-3EAE2A532736}"/>
                </a:ext>
              </a:extLst>
            </p:cNvPr>
            <p:cNvPicPr>
              <a:picLocks noChangeAspect="1" noChangeArrowheads="1"/>
            </p:cNvPicPr>
            <p:nvPr/>
          </p:nvPicPr>
          <p:blipFill>
            <a:blip r:embed="rId7"/>
            <a:srcRect/>
            <a:stretch>
              <a:fillRect/>
            </a:stretch>
          </p:blipFill>
          <p:spPr bwMode="auto">
            <a:xfrm>
              <a:off x="3876999" y="3922838"/>
              <a:ext cx="197398" cy="279649"/>
            </a:xfrm>
            <a:prstGeom prst="rect">
              <a:avLst/>
            </a:prstGeom>
            <a:noFill/>
          </p:spPr>
        </p:pic>
        <p:pic>
          <p:nvPicPr>
            <p:cNvPr id="35" name="Picture 34" descr="C:\Users\Admin\DROPBOX\Scaled Agile Framework New\Big Picture\v0.95\Individual Icons\Person_Woman_2.png">
              <a:extLst>
                <a:ext uri="{FF2B5EF4-FFF2-40B4-BE49-F238E27FC236}">
                  <a16:creationId xmlns:a16="http://schemas.microsoft.com/office/drawing/2014/main" id="{451708AC-EC1C-41F2-A7FA-D2C12C553FBB}"/>
                </a:ext>
              </a:extLst>
            </p:cNvPr>
            <p:cNvPicPr>
              <a:picLocks noChangeAspect="1" noChangeArrowheads="1"/>
            </p:cNvPicPr>
            <p:nvPr/>
          </p:nvPicPr>
          <p:blipFill>
            <a:blip r:embed="rId4"/>
            <a:srcRect/>
            <a:stretch>
              <a:fillRect/>
            </a:stretch>
          </p:blipFill>
          <p:spPr bwMode="auto">
            <a:xfrm>
              <a:off x="3968484" y="4100763"/>
              <a:ext cx="197781" cy="315796"/>
            </a:xfrm>
            <a:prstGeom prst="rect">
              <a:avLst/>
            </a:prstGeom>
            <a:noFill/>
          </p:spPr>
        </p:pic>
        <p:sp>
          <p:nvSpPr>
            <p:cNvPr id="36" name="TextBox 35">
              <a:extLst>
                <a:ext uri="{FF2B5EF4-FFF2-40B4-BE49-F238E27FC236}">
                  <a16:creationId xmlns:a16="http://schemas.microsoft.com/office/drawing/2014/main" id="{5332440A-260F-4568-AC30-AC8299AD97D8}"/>
                </a:ext>
              </a:extLst>
            </p:cNvPr>
            <p:cNvSpPr txBox="1"/>
            <p:nvPr/>
          </p:nvSpPr>
          <p:spPr>
            <a:xfrm>
              <a:off x="714035" y="4534556"/>
              <a:ext cx="1460657" cy="355997"/>
            </a:xfrm>
            <a:prstGeom prst="rect">
              <a:avLst/>
            </a:prstGeom>
            <a:noFill/>
          </p:spPr>
          <p:txBody>
            <a:bodyPr wrap="none" rtlCol="0">
              <a:spAutoFit/>
            </a:bodyPr>
            <a:lstStyle/>
            <a:p>
              <a:r>
                <a:rPr lang="en-US" sz="1467" dirty="0"/>
                <a:t>Cost center 1</a:t>
              </a:r>
            </a:p>
          </p:txBody>
        </p:sp>
        <p:sp>
          <p:nvSpPr>
            <p:cNvPr id="37" name="TextBox 36">
              <a:extLst>
                <a:ext uri="{FF2B5EF4-FFF2-40B4-BE49-F238E27FC236}">
                  <a16:creationId xmlns:a16="http://schemas.microsoft.com/office/drawing/2014/main" id="{83D35ECB-58F9-4C53-B657-1FFFC0A92D7E}"/>
                </a:ext>
              </a:extLst>
            </p:cNvPr>
            <p:cNvSpPr txBox="1"/>
            <p:nvPr/>
          </p:nvSpPr>
          <p:spPr>
            <a:xfrm rot="16200000">
              <a:off x="-541950" y="4734915"/>
              <a:ext cx="1283844" cy="355997"/>
            </a:xfrm>
            <a:prstGeom prst="rect">
              <a:avLst/>
            </a:prstGeom>
            <a:noFill/>
          </p:spPr>
          <p:txBody>
            <a:bodyPr wrap="none" rtlCol="0">
              <a:spAutoFit/>
            </a:bodyPr>
            <a:lstStyle/>
            <a:p>
              <a:r>
                <a:rPr lang="en-US" sz="1467" dirty="0">
                  <a:latin typeface="Arial Rounded MT Bold" panose="020F0704030504030204" pitchFamily="34" charset="77"/>
                </a:rPr>
                <a:t>Enterprise</a:t>
              </a:r>
            </a:p>
          </p:txBody>
        </p:sp>
        <p:sp>
          <p:nvSpPr>
            <p:cNvPr id="38" name="TextBox 37">
              <a:extLst>
                <a:ext uri="{FF2B5EF4-FFF2-40B4-BE49-F238E27FC236}">
                  <a16:creationId xmlns:a16="http://schemas.microsoft.com/office/drawing/2014/main" id="{124B001D-E3AB-4033-BEC5-5053553FF355}"/>
                </a:ext>
              </a:extLst>
            </p:cNvPr>
            <p:cNvSpPr txBox="1"/>
            <p:nvPr/>
          </p:nvSpPr>
          <p:spPr>
            <a:xfrm>
              <a:off x="-570085" y="1733081"/>
              <a:ext cx="2052720" cy="608661"/>
            </a:xfrm>
            <a:prstGeom prst="rect">
              <a:avLst/>
            </a:prstGeom>
            <a:noFill/>
          </p:spPr>
          <p:txBody>
            <a:bodyPr wrap="square" rtlCol="0">
              <a:spAutoFit/>
            </a:bodyPr>
            <a:lstStyle/>
            <a:p>
              <a:pPr algn="ctr"/>
              <a:r>
                <a:rPr lang="en-US" sz="1467" b="1" dirty="0"/>
                <a:t>Project effort estimate</a:t>
              </a:r>
            </a:p>
          </p:txBody>
        </p:sp>
        <p:grpSp>
          <p:nvGrpSpPr>
            <p:cNvPr id="39" name="Group 38">
              <a:extLst>
                <a:ext uri="{FF2B5EF4-FFF2-40B4-BE49-F238E27FC236}">
                  <a16:creationId xmlns:a16="http://schemas.microsoft.com/office/drawing/2014/main" id="{B1AB7EDC-F260-4BF8-BAFA-4EC1C0863DD1}"/>
                </a:ext>
              </a:extLst>
            </p:cNvPr>
            <p:cNvGrpSpPr/>
            <p:nvPr/>
          </p:nvGrpSpPr>
          <p:grpSpPr>
            <a:xfrm>
              <a:off x="1432117" y="1690934"/>
              <a:ext cx="1834060" cy="1489632"/>
              <a:chOff x="1246961" y="2226570"/>
              <a:chExt cx="1834060" cy="1489632"/>
            </a:xfrm>
          </p:grpSpPr>
          <p:sp>
            <p:nvSpPr>
              <p:cNvPr id="51" name="Oval 50">
                <a:extLst>
                  <a:ext uri="{FF2B5EF4-FFF2-40B4-BE49-F238E27FC236}">
                    <a16:creationId xmlns:a16="http://schemas.microsoft.com/office/drawing/2014/main" id="{6CA50241-FD30-4589-8BB6-AD597E4138BF}"/>
                  </a:ext>
                </a:extLst>
              </p:cNvPr>
              <p:cNvSpPr/>
              <p:nvPr/>
            </p:nvSpPr>
            <p:spPr>
              <a:xfrm>
                <a:off x="1246961" y="2226570"/>
                <a:ext cx="1834060" cy="148963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133" dirty="0"/>
              </a:p>
            </p:txBody>
          </p:sp>
          <p:cxnSp>
            <p:nvCxnSpPr>
              <p:cNvPr id="52" name="Straight Connector 51">
                <a:extLst>
                  <a:ext uri="{FF2B5EF4-FFF2-40B4-BE49-F238E27FC236}">
                    <a16:creationId xmlns:a16="http://schemas.microsoft.com/office/drawing/2014/main" id="{87402949-1B26-44C6-B97D-F163197205F8}"/>
                  </a:ext>
                </a:extLst>
              </p:cNvPr>
              <p:cNvCxnSpPr>
                <a:stCxn id="51" idx="3"/>
              </p:cNvCxnSpPr>
              <p:nvPr/>
            </p:nvCxnSpPr>
            <p:spPr>
              <a:xfrm flipV="1">
                <a:off x="1515553" y="2309357"/>
                <a:ext cx="255960" cy="1188693"/>
              </a:xfrm>
              <a:prstGeom prst="line">
                <a:avLst/>
              </a:prstGeom>
            </p:spPr>
            <p:style>
              <a:lnRef idx="2">
                <a:schemeClr val="accent2"/>
              </a:lnRef>
              <a:fillRef idx="1">
                <a:schemeClr val="lt1"/>
              </a:fillRef>
              <a:effectRef idx="0">
                <a:schemeClr val="accent2"/>
              </a:effectRef>
              <a:fontRef idx="minor">
                <a:schemeClr val="dk1"/>
              </a:fontRef>
            </p:style>
          </p:cxnSp>
          <p:cxnSp>
            <p:nvCxnSpPr>
              <p:cNvPr id="53" name="Straight Connector 52">
                <a:extLst>
                  <a:ext uri="{FF2B5EF4-FFF2-40B4-BE49-F238E27FC236}">
                    <a16:creationId xmlns:a16="http://schemas.microsoft.com/office/drawing/2014/main" id="{33217272-1747-4FC8-A6AB-9F85CC04E370}"/>
                  </a:ext>
                </a:extLst>
              </p:cNvPr>
              <p:cNvCxnSpPr>
                <a:stCxn id="51" idx="4"/>
                <a:endCxn id="51" idx="0"/>
              </p:cNvCxnSpPr>
              <p:nvPr/>
            </p:nvCxnSpPr>
            <p:spPr>
              <a:xfrm flipV="1">
                <a:off x="2163991" y="2226570"/>
                <a:ext cx="0" cy="1489632"/>
              </a:xfrm>
              <a:prstGeom prst="line">
                <a:avLst/>
              </a:prstGeom>
            </p:spPr>
            <p:style>
              <a:lnRef idx="2">
                <a:schemeClr val="accent2"/>
              </a:lnRef>
              <a:fillRef idx="1">
                <a:schemeClr val="lt1"/>
              </a:fillRef>
              <a:effectRef idx="0">
                <a:schemeClr val="accent2"/>
              </a:effectRef>
              <a:fontRef idx="minor">
                <a:schemeClr val="dk1"/>
              </a:fontRef>
            </p:style>
          </p:cxnSp>
          <p:cxnSp>
            <p:nvCxnSpPr>
              <p:cNvPr id="54" name="Straight Connector 53">
                <a:extLst>
                  <a:ext uri="{FF2B5EF4-FFF2-40B4-BE49-F238E27FC236}">
                    <a16:creationId xmlns:a16="http://schemas.microsoft.com/office/drawing/2014/main" id="{93C9E381-570A-47C1-AE26-BA37EC4C5021}"/>
                  </a:ext>
                </a:extLst>
              </p:cNvPr>
              <p:cNvCxnSpPr>
                <a:endCxn id="51" idx="7"/>
              </p:cNvCxnSpPr>
              <p:nvPr/>
            </p:nvCxnSpPr>
            <p:spPr>
              <a:xfrm flipV="1">
                <a:off x="2600143" y="2444722"/>
                <a:ext cx="212286" cy="1185978"/>
              </a:xfrm>
              <a:prstGeom prst="line">
                <a:avLst/>
              </a:prstGeom>
            </p:spPr>
            <p:style>
              <a:lnRef idx="2">
                <a:schemeClr val="accent2"/>
              </a:lnRef>
              <a:fillRef idx="1">
                <a:schemeClr val="lt1"/>
              </a:fillRef>
              <a:effectRef idx="0">
                <a:schemeClr val="accent2"/>
              </a:effectRef>
              <a:fontRef idx="minor">
                <a:schemeClr val="dk1"/>
              </a:fontRef>
            </p:style>
          </p:cxnSp>
          <p:sp>
            <p:nvSpPr>
              <p:cNvPr id="55" name="TextBox 54">
                <a:extLst>
                  <a:ext uri="{FF2B5EF4-FFF2-40B4-BE49-F238E27FC236}">
                    <a16:creationId xmlns:a16="http://schemas.microsoft.com/office/drawing/2014/main" id="{4D7F8391-3508-4CCC-8A87-DA3CBD796E25}"/>
                  </a:ext>
                </a:extLst>
              </p:cNvPr>
              <p:cNvSpPr txBox="1"/>
              <p:nvPr/>
            </p:nvSpPr>
            <p:spPr>
              <a:xfrm rot="17048629">
                <a:off x="1069407" y="2791371"/>
                <a:ext cx="874026" cy="264002"/>
              </a:xfrm>
              <a:prstGeom prst="rect">
                <a:avLst/>
              </a:prstGeom>
              <a:noFill/>
            </p:spPr>
            <p:txBody>
              <a:bodyPr wrap="none" rtlCol="0">
                <a:spAutoFit/>
              </a:bodyPr>
              <a:lstStyle/>
              <a:p>
                <a:r>
                  <a:rPr lang="en-US" sz="933" dirty="0"/>
                  <a:t>CC 1 Effort</a:t>
                </a:r>
              </a:p>
            </p:txBody>
          </p:sp>
          <p:sp>
            <p:nvSpPr>
              <p:cNvPr id="56" name="TextBox 55">
                <a:extLst>
                  <a:ext uri="{FF2B5EF4-FFF2-40B4-BE49-F238E27FC236}">
                    <a16:creationId xmlns:a16="http://schemas.microsoft.com/office/drawing/2014/main" id="{B9355FA7-7CD1-498B-B31B-487BC98BCAD0}"/>
                  </a:ext>
                </a:extLst>
              </p:cNvPr>
              <p:cNvSpPr txBox="1"/>
              <p:nvPr/>
            </p:nvSpPr>
            <p:spPr>
              <a:xfrm rot="16484804">
                <a:off x="1505455" y="2790015"/>
                <a:ext cx="874026" cy="264002"/>
              </a:xfrm>
              <a:prstGeom prst="rect">
                <a:avLst/>
              </a:prstGeom>
              <a:noFill/>
            </p:spPr>
            <p:txBody>
              <a:bodyPr wrap="none" rtlCol="0">
                <a:spAutoFit/>
              </a:bodyPr>
              <a:lstStyle/>
              <a:p>
                <a:r>
                  <a:rPr lang="en-US" sz="933" dirty="0"/>
                  <a:t>CC 2 Effort</a:t>
                </a:r>
              </a:p>
            </p:txBody>
          </p:sp>
          <p:sp>
            <p:nvSpPr>
              <p:cNvPr id="57" name="TextBox 56">
                <a:extLst>
                  <a:ext uri="{FF2B5EF4-FFF2-40B4-BE49-F238E27FC236}">
                    <a16:creationId xmlns:a16="http://schemas.microsoft.com/office/drawing/2014/main" id="{EAC6EBA0-B3C5-4A6D-BDA3-FF0517ADDE62}"/>
                  </a:ext>
                </a:extLst>
              </p:cNvPr>
              <p:cNvSpPr txBox="1"/>
              <p:nvPr/>
            </p:nvSpPr>
            <p:spPr>
              <a:xfrm rot="16681537">
                <a:off x="2108576" y="2959323"/>
                <a:ext cx="874026" cy="264002"/>
              </a:xfrm>
              <a:prstGeom prst="rect">
                <a:avLst/>
              </a:prstGeom>
              <a:noFill/>
            </p:spPr>
            <p:txBody>
              <a:bodyPr wrap="none" rtlCol="0">
                <a:spAutoFit/>
              </a:bodyPr>
              <a:lstStyle/>
              <a:p>
                <a:r>
                  <a:rPr lang="en-US" sz="933" dirty="0"/>
                  <a:t>CC 3 Effort</a:t>
                </a:r>
              </a:p>
            </p:txBody>
          </p:sp>
          <p:sp>
            <p:nvSpPr>
              <p:cNvPr id="58" name="TextBox 57">
                <a:extLst>
                  <a:ext uri="{FF2B5EF4-FFF2-40B4-BE49-F238E27FC236}">
                    <a16:creationId xmlns:a16="http://schemas.microsoft.com/office/drawing/2014/main" id="{4AD2BF42-896E-4D6F-B3D5-A9B09E0A461C}"/>
                  </a:ext>
                </a:extLst>
              </p:cNvPr>
              <p:cNvSpPr txBox="1"/>
              <p:nvPr/>
            </p:nvSpPr>
            <p:spPr>
              <a:xfrm rot="16835141">
                <a:off x="2396049" y="2987737"/>
                <a:ext cx="874026" cy="264002"/>
              </a:xfrm>
              <a:prstGeom prst="rect">
                <a:avLst/>
              </a:prstGeom>
              <a:noFill/>
            </p:spPr>
            <p:txBody>
              <a:bodyPr wrap="none" rtlCol="0">
                <a:spAutoFit/>
              </a:bodyPr>
              <a:lstStyle/>
              <a:p>
                <a:r>
                  <a:rPr lang="en-US" sz="933" dirty="0"/>
                  <a:t>CC 4 Effort</a:t>
                </a:r>
              </a:p>
            </p:txBody>
          </p:sp>
        </p:grpSp>
        <p:sp>
          <p:nvSpPr>
            <p:cNvPr id="40" name="Freeform 156">
              <a:extLst>
                <a:ext uri="{FF2B5EF4-FFF2-40B4-BE49-F238E27FC236}">
                  <a16:creationId xmlns:a16="http://schemas.microsoft.com/office/drawing/2014/main" id="{2528C72C-9A34-47E3-9FC4-99A34D086DA5}"/>
                </a:ext>
              </a:extLst>
            </p:cNvPr>
            <p:cNvSpPr/>
            <p:nvPr/>
          </p:nvSpPr>
          <p:spPr>
            <a:xfrm>
              <a:off x="1002746" y="2389775"/>
              <a:ext cx="543144" cy="1729645"/>
            </a:xfrm>
            <a:custGeom>
              <a:avLst/>
              <a:gdLst>
                <a:gd name="connsiteX0" fmla="*/ 543144 w 543144"/>
                <a:gd name="connsiteY0" fmla="*/ 0 h 1729645"/>
                <a:gd name="connsiteX1" fmla="*/ 367680 w 543144"/>
                <a:gd name="connsiteY1" fmla="*/ 192183 h 1729645"/>
                <a:gd name="connsiteX2" fmla="*/ 175504 w 543144"/>
                <a:gd name="connsiteY2" fmla="*/ 459568 h 1729645"/>
                <a:gd name="connsiteX3" fmla="*/ 58528 w 543144"/>
                <a:gd name="connsiteY3" fmla="*/ 735308 h 1729645"/>
                <a:gd name="connsiteX4" fmla="*/ 40 w 543144"/>
                <a:gd name="connsiteY4" fmla="*/ 1169808 h 1729645"/>
                <a:gd name="connsiteX5" fmla="*/ 50172 w 543144"/>
                <a:gd name="connsiteY5" fmla="*/ 1587597 h 1729645"/>
                <a:gd name="connsiteX6" fmla="*/ 100305 w 543144"/>
                <a:gd name="connsiteY6" fmla="*/ 1729645 h 172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44" h="1729645">
                  <a:moveTo>
                    <a:pt x="543144" y="0"/>
                  </a:moveTo>
                  <a:cubicBezTo>
                    <a:pt x="486048" y="57794"/>
                    <a:pt x="428953" y="115588"/>
                    <a:pt x="367680" y="192183"/>
                  </a:cubicBezTo>
                  <a:cubicBezTo>
                    <a:pt x="306407" y="268778"/>
                    <a:pt x="227029" y="369047"/>
                    <a:pt x="175504" y="459568"/>
                  </a:cubicBezTo>
                  <a:cubicBezTo>
                    <a:pt x="123979" y="550089"/>
                    <a:pt x="87772" y="616935"/>
                    <a:pt x="58528" y="735308"/>
                  </a:cubicBezTo>
                  <a:cubicBezTo>
                    <a:pt x="29284" y="853681"/>
                    <a:pt x="1433" y="1027760"/>
                    <a:pt x="40" y="1169808"/>
                  </a:cubicBezTo>
                  <a:cubicBezTo>
                    <a:pt x="-1353" y="1311856"/>
                    <a:pt x="33461" y="1494291"/>
                    <a:pt x="50172" y="1587597"/>
                  </a:cubicBezTo>
                  <a:cubicBezTo>
                    <a:pt x="66883" y="1680903"/>
                    <a:pt x="100305" y="1729645"/>
                    <a:pt x="100305" y="1729645"/>
                  </a:cubicBezTo>
                </a:path>
              </a:pathLst>
            </a:custGeom>
            <a:noFill/>
            <a:ln>
              <a:solidFill>
                <a:schemeClr val="accent1">
                  <a:lumMod val="75000"/>
                </a:schemeClr>
              </a:solidFill>
              <a:headEnd type="oval"/>
              <a:tailEnd type="triangle" w="lg" len="lg"/>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133" dirty="0"/>
            </a:p>
          </p:txBody>
        </p:sp>
        <p:sp>
          <p:nvSpPr>
            <p:cNvPr id="41" name="Freeform 157">
              <a:extLst>
                <a:ext uri="{FF2B5EF4-FFF2-40B4-BE49-F238E27FC236}">
                  <a16:creationId xmlns:a16="http://schemas.microsoft.com/office/drawing/2014/main" id="{898CE1C5-554D-44EC-B9C0-AF78FFFF6081}"/>
                </a:ext>
              </a:extLst>
            </p:cNvPr>
            <p:cNvSpPr/>
            <p:nvPr/>
          </p:nvSpPr>
          <p:spPr>
            <a:xfrm>
              <a:off x="2130770" y="2824275"/>
              <a:ext cx="152571" cy="2414189"/>
            </a:xfrm>
            <a:custGeom>
              <a:avLst/>
              <a:gdLst>
                <a:gd name="connsiteX0" fmla="*/ 0 w 152571"/>
                <a:gd name="connsiteY0" fmla="*/ 0 h 2615357"/>
                <a:gd name="connsiteX1" fmla="*/ 116977 w 152571"/>
                <a:gd name="connsiteY1" fmla="*/ 977626 h 2615357"/>
                <a:gd name="connsiteX2" fmla="*/ 150398 w 152571"/>
                <a:gd name="connsiteY2" fmla="*/ 1704578 h 2615357"/>
                <a:gd name="connsiteX3" fmla="*/ 66844 w 152571"/>
                <a:gd name="connsiteY3" fmla="*/ 2615357 h 2615357"/>
                <a:gd name="connsiteX4" fmla="*/ 66844 w 152571"/>
                <a:gd name="connsiteY4" fmla="*/ 2615357 h 261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71" h="2615357">
                  <a:moveTo>
                    <a:pt x="0" y="0"/>
                  </a:moveTo>
                  <a:cubicBezTo>
                    <a:pt x="45955" y="346765"/>
                    <a:pt x="91911" y="693530"/>
                    <a:pt x="116977" y="977626"/>
                  </a:cubicBezTo>
                  <a:cubicBezTo>
                    <a:pt x="142043" y="1261722"/>
                    <a:pt x="158753" y="1431623"/>
                    <a:pt x="150398" y="1704578"/>
                  </a:cubicBezTo>
                  <a:cubicBezTo>
                    <a:pt x="142043" y="1977533"/>
                    <a:pt x="66844" y="2615357"/>
                    <a:pt x="66844" y="2615357"/>
                  </a:cubicBezTo>
                  <a:lnTo>
                    <a:pt x="66844" y="2615357"/>
                  </a:lnTo>
                </a:path>
              </a:pathLst>
            </a:custGeom>
            <a:noFill/>
            <a:ln>
              <a:solidFill>
                <a:schemeClr val="accent1">
                  <a:lumMod val="75000"/>
                </a:schemeClr>
              </a:solidFill>
              <a:headEnd type="oval"/>
              <a:tailEnd type="triangle" w="lg" len="lg"/>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133" dirty="0"/>
            </a:p>
          </p:txBody>
        </p:sp>
        <p:sp>
          <p:nvSpPr>
            <p:cNvPr id="42" name="Freeform 158">
              <a:extLst>
                <a:ext uri="{FF2B5EF4-FFF2-40B4-BE49-F238E27FC236}">
                  <a16:creationId xmlns:a16="http://schemas.microsoft.com/office/drawing/2014/main" id="{8974C38B-2A10-4738-92F8-7EA42717AD0C}"/>
                </a:ext>
              </a:extLst>
            </p:cNvPr>
            <p:cNvSpPr/>
            <p:nvPr/>
          </p:nvSpPr>
          <p:spPr>
            <a:xfrm>
              <a:off x="2515126" y="2724006"/>
              <a:ext cx="551460" cy="944202"/>
            </a:xfrm>
            <a:custGeom>
              <a:avLst/>
              <a:gdLst>
                <a:gd name="connsiteX0" fmla="*/ 0 w 551460"/>
                <a:gd name="connsiteY0" fmla="*/ 0 h 944202"/>
                <a:gd name="connsiteX1" fmla="*/ 142043 w 551460"/>
                <a:gd name="connsiteY1" fmla="*/ 467923 h 944202"/>
                <a:gd name="connsiteX2" fmla="*/ 342574 w 551460"/>
                <a:gd name="connsiteY2" fmla="*/ 768731 h 944202"/>
                <a:gd name="connsiteX3" fmla="*/ 551460 w 551460"/>
                <a:gd name="connsiteY3" fmla="*/ 944202 h 944202"/>
              </a:gdLst>
              <a:ahLst/>
              <a:cxnLst>
                <a:cxn ang="0">
                  <a:pos x="connsiteX0" y="connsiteY0"/>
                </a:cxn>
                <a:cxn ang="0">
                  <a:pos x="connsiteX1" y="connsiteY1"/>
                </a:cxn>
                <a:cxn ang="0">
                  <a:pos x="connsiteX2" y="connsiteY2"/>
                </a:cxn>
                <a:cxn ang="0">
                  <a:pos x="connsiteX3" y="connsiteY3"/>
                </a:cxn>
              </a:cxnLst>
              <a:rect l="l" t="t" r="r" b="b"/>
              <a:pathLst>
                <a:path w="551460" h="944202">
                  <a:moveTo>
                    <a:pt x="0" y="0"/>
                  </a:moveTo>
                  <a:cubicBezTo>
                    <a:pt x="42473" y="169900"/>
                    <a:pt x="84947" y="339801"/>
                    <a:pt x="142043" y="467923"/>
                  </a:cubicBezTo>
                  <a:cubicBezTo>
                    <a:pt x="199139" y="596045"/>
                    <a:pt x="274338" y="689351"/>
                    <a:pt x="342574" y="768731"/>
                  </a:cubicBezTo>
                  <a:cubicBezTo>
                    <a:pt x="410810" y="848111"/>
                    <a:pt x="551460" y="944202"/>
                    <a:pt x="551460" y="944202"/>
                  </a:cubicBezTo>
                </a:path>
              </a:pathLst>
            </a:custGeom>
            <a:noFill/>
            <a:ln>
              <a:solidFill>
                <a:schemeClr val="accent1">
                  <a:lumMod val="75000"/>
                </a:schemeClr>
              </a:solidFill>
              <a:headEnd type="oval"/>
              <a:tailEnd type="triangle" w="lg" len="lg"/>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133" dirty="0"/>
            </a:p>
          </p:txBody>
        </p:sp>
        <p:sp>
          <p:nvSpPr>
            <p:cNvPr id="43" name="Freeform 159">
              <a:extLst>
                <a:ext uri="{FF2B5EF4-FFF2-40B4-BE49-F238E27FC236}">
                  <a16:creationId xmlns:a16="http://schemas.microsoft.com/office/drawing/2014/main" id="{D7B52A19-70BB-47B6-B8B4-8CBBE2F28828}"/>
                </a:ext>
              </a:extLst>
            </p:cNvPr>
            <p:cNvSpPr/>
            <p:nvPr/>
          </p:nvSpPr>
          <p:spPr>
            <a:xfrm>
              <a:off x="3175201" y="2414844"/>
              <a:ext cx="1411658" cy="2761656"/>
            </a:xfrm>
            <a:custGeom>
              <a:avLst/>
              <a:gdLst>
                <a:gd name="connsiteX0" fmla="*/ 0 w 1447658"/>
                <a:gd name="connsiteY0" fmla="*/ 0 h 2774116"/>
                <a:gd name="connsiteX1" fmla="*/ 459550 w 1447658"/>
                <a:gd name="connsiteY1" fmla="*/ 167115 h 2774116"/>
                <a:gd name="connsiteX2" fmla="*/ 802124 w 1447658"/>
                <a:gd name="connsiteY2" fmla="*/ 434500 h 2774116"/>
                <a:gd name="connsiteX3" fmla="*/ 1119631 w 1447658"/>
                <a:gd name="connsiteY3" fmla="*/ 843933 h 2774116"/>
                <a:gd name="connsiteX4" fmla="*/ 1336873 w 1447658"/>
                <a:gd name="connsiteY4" fmla="*/ 1395413 h 2774116"/>
                <a:gd name="connsiteX5" fmla="*/ 1445493 w 1447658"/>
                <a:gd name="connsiteY5" fmla="*/ 2264414 h 2774116"/>
                <a:gd name="connsiteX6" fmla="*/ 1412072 w 1447658"/>
                <a:gd name="connsiteY6" fmla="*/ 2774116 h 277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658" h="2774116">
                  <a:moveTo>
                    <a:pt x="0" y="0"/>
                  </a:moveTo>
                  <a:cubicBezTo>
                    <a:pt x="162931" y="47349"/>
                    <a:pt x="325863" y="94698"/>
                    <a:pt x="459550" y="167115"/>
                  </a:cubicBezTo>
                  <a:cubicBezTo>
                    <a:pt x="593237" y="239532"/>
                    <a:pt x="692111" y="321697"/>
                    <a:pt x="802124" y="434500"/>
                  </a:cubicBezTo>
                  <a:cubicBezTo>
                    <a:pt x="912137" y="547303"/>
                    <a:pt x="1030506" y="683781"/>
                    <a:pt x="1119631" y="843933"/>
                  </a:cubicBezTo>
                  <a:cubicBezTo>
                    <a:pt x="1208756" y="1004085"/>
                    <a:pt x="1282563" y="1158666"/>
                    <a:pt x="1336873" y="1395413"/>
                  </a:cubicBezTo>
                  <a:cubicBezTo>
                    <a:pt x="1391183" y="1632160"/>
                    <a:pt x="1432960" y="2034630"/>
                    <a:pt x="1445493" y="2264414"/>
                  </a:cubicBezTo>
                  <a:cubicBezTo>
                    <a:pt x="1458026" y="2494198"/>
                    <a:pt x="1412072" y="2774116"/>
                    <a:pt x="1412072" y="2774116"/>
                  </a:cubicBezTo>
                </a:path>
              </a:pathLst>
            </a:custGeom>
            <a:noFill/>
            <a:ln>
              <a:solidFill>
                <a:schemeClr val="accent1">
                  <a:lumMod val="75000"/>
                </a:schemeClr>
              </a:solidFill>
              <a:headEnd type="oval"/>
              <a:tailEnd type="triangle" w="lg" len="lg"/>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133" dirty="0"/>
            </a:p>
          </p:txBody>
        </p:sp>
        <p:sp>
          <p:nvSpPr>
            <p:cNvPr id="44" name="Rounded Rectangle 160">
              <a:extLst>
                <a:ext uri="{FF2B5EF4-FFF2-40B4-BE49-F238E27FC236}">
                  <a16:creationId xmlns:a16="http://schemas.microsoft.com/office/drawing/2014/main" id="{B3479B3F-59AF-49F4-AE65-7E549F61BA1A}"/>
                </a:ext>
              </a:extLst>
            </p:cNvPr>
            <p:cNvSpPr/>
            <p:nvPr/>
          </p:nvSpPr>
          <p:spPr>
            <a:xfrm>
              <a:off x="5644857" y="1979725"/>
              <a:ext cx="1278151" cy="452603"/>
            </a:xfrm>
            <a:prstGeom prst="roundRect">
              <a:avLst/>
            </a:prstGeom>
            <a:solidFill>
              <a:srgbClr val="376BA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67" dirty="0">
                  <a:solidFill>
                    <a:schemeClr val="bg1"/>
                  </a:solidFill>
                </a:rPr>
                <a:t>Project</a:t>
              </a:r>
            </a:p>
          </p:txBody>
        </p:sp>
        <p:sp>
          <p:nvSpPr>
            <p:cNvPr id="45" name="Freeform 161">
              <a:extLst>
                <a:ext uri="{FF2B5EF4-FFF2-40B4-BE49-F238E27FC236}">
                  <a16:creationId xmlns:a16="http://schemas.microsoft.com/office/drawing/2014/main" id="{F993D51A-8578-430B-B728-824D024EAF2F}"/>
                </a:ext>
              </a:extLst>
            </p:cNvPr>
            <p:cNvSpPr/>
            <p:nvPr/>
          </p:nvSpPr>
          <p:spPr>
            <a:xfrm>
              <a:off x="3076861" y="2208575"/>
              <a:ext cx="2437861" cy="364985"/>
            </a:xfrm>
            <a:custGeom>
              <a:avLst/>
              <a:gdLst>
                <a:gd name="connsiteX0" fmla="*/ 3459157 w 3459157"/>
                <a:gd name="connsiteY0" fmla="*/ 9774 h 210312"/>
                <a:gd name="connsiteX1" fmla="*/ 2732233 w 3459157"/>
                <a:gd name="connsiteY1" fmla="*/ 34841 h 210312"/>
                <a:gd name="connsiteX2" fmla="*/ 2289394 w 3459157"/>
                <a:gd name="connsiteY2" fmla="*/ 110043 h 210312"/>
                <a:gd name="connsiteX3" fmla="*/ 1955176 w 3459157"/>
                <a:gd name="connsiteY3" fmla="*/ 193601 h 210312"/>
                <a:gd name="connsiteX4" fmla="*/ 1629313 w 3459157"/>
                <a:gd name="connsiteY4" fmla="*/ 210312 h 210312"/>
                <a:gd name="connsiteX5" fmla="*/ 1345228 w 3459157"/>
                <a:gd name="connsiteY5" fmla="*/ 193601 h 210312"/>
                <a:gd name="connsiteX6" fmla="*/ 927455 w 3459157"/>
                <a:gd name="connsiteY6" fmla="*/ 151822 h 210312"/>
                <a:gd name="connsiteX7" fmla="*/ 701858 w 3459157"/>
                <a:gd name="connsiteY7" fmla="*/ 43197 h 210312"/>
                <a:gd name="connsiteX8" fmla="*/ 509682 w 3459157"/>
                <a:gd name="connsiteY8" fmla="*/ 1418 h 210312"/>
                <a:gd name="connsiteX9" fmla="*/ 142042 w 3459157"/>
                <a:gd name="connsiteY9" fmla="*/ 9774 h 210312"/>
                <a:gd name="connsiteX10" fmla="*/ 0 w 3459157"/>
                <a:gd name="connsiteY10" fmla="*/ 9774 h 210312"/>
                <a:gd name="connsiteX0" fmla="*/ 3459157 w 3459157"/>
                <a:gd name="connsiteY0" fmla="*/ 9774 h 210312"/>
                <a:gd name="connsiteX1" fmla="*/ 2732233 w 3459157"/>
                <a:gd name="connsiteY1" fmla="*/ 34841 h 210312"/>
                <a:gd name="connsiteX2" fmla="*/ 2289394 w 3459157"/>
                <a:gd name="connsiteY2" fmla="*/ 110043 h 210312"/>
                <a:gd name="connsiteX3" fmla="*/ 1955176 w 3459157"/>
                <a:gd name="connsiteY3" fmla="*/ 193601 h 210312"/>
                <a:gd name="connsiteX4" fmla="*/ 1629313 w 3459157"/>
                <a:gd name="connsiteY4" fmla="*/ 210312 h 210312"/>
                <a:gd name="connsiteX5" fmla="*/ 1345228 w 3459157"/>
                <a:gd name="connsiteY5" fmla="*/ 193601 h 210312"/>
                <a:gd name="connsiteX6" fmla="*/ 927455 w 3459157"/>
                <a:gd name="connsiteY6" fmla="*/ 151822 h 210312"/>
                <a:gd name="connsiteX7" fmla="*/ 701858 w 3459157"/>
                <a:gd name="connsiteY7" fmla="*/ 43197 h 210312"/>
                <a:gd name="connsiteX8" fmla="*/ 451194 w 3459157"/>
                <a:gd name="connsiteY8" fmla="*/ 1418 h 210312"/>
                <a:gd name="connsiteX9" fmla="*/ 142042 w 3459157"/>
                <a:gd name="connsiteY9" fmla="*/ 9774 h 210312"/>
                <a:gd name="connsiteX10" fmla="*/ 0 w 3459157"/>
                <a:gd name="connsiteY10" fmla="*/ 9774 h 210312"/>
                <a:gd name="connsiteX0" fmla="*/ 3459157 w 3459157"/>
                <a:gd name="connsiteY0" fmla="*/ 11393 h 211931"/>
                <a:gd name="connsiteX1" fmla="*/ 2732233 w 3459157"/>
                <a:gd name="connsiteY1" fmla="*/ 36460 h 211931"/>
                <a:gd name="connsiteX2" fmla="*/ 2289394 w 3459157"/>
                <a:gd name="connsiteY2" fmla="*/ 111662 h 211931"/>
                <a:gd name="connsiteX3" fmla="*/ 1955176 w 3459157"/>
                <a:gd name="connsiteY3" fmla="*/ 195220 h 211931"/>
                <a:gd name="connsiteX4" fmla="*/ 1629313 w 3459157"/>
                <a:gd name="connsiteY4" fmla="*/ 211931 h 211931"/>
                <a:gd name="connsiteX5" fmla="*/ 1345228 w 3459157"/>
                <a:gd name="connsiteY5" fmla="*/ 195220 h 211931"/>
                <a:gd name="connsiteX6" fmla="*/ 927455 w 3459157"/>
                <a:gd name="connsiteY6" fmla="*/ 153441 h 211931"/>
                <a:gd name="connsiteX7" fmla="*/ 668436 w 3459157"/>
                <a:gd name="connsiteY7" fmla="*/ 69883 h 211931"/>
                <a:gd name="connsiteX8" fmla="*/ 451194 w 3459157"/>
                <a:gd name="connsiteY8" fmla="*/ 3037 h 211931"/>
                <a:gd name="connsiteX9" fmla="*/ 142042 w 3459157"/>
                <a:gd name="connsiteY9" fmla="*/ 11393 h 211931"/>
                <a:gd name="connsiteX10" fmla="*/ 0 w 3459157"/>
                <a:gd name="connsiteY10" fmla="*/ 11393 h 211931"/>
                <a:gd name="connsiteX0" fmla="*/ 3459157 w 3459157"/>
                <a:gd name="connsiteY0" fmla="*/ 619 h 201157"/>
                <a:gd name="connsiteX1" fmla="*/ 2732233 w 3459157"/>
                <a:gd name="connsiteY1" fmla="*/ 25686 h 201157"/>
                <a:gd name="connsiteX2" fmla="*/ 2289394 w 3459157"/>
                <a:gd name="connsiteY2" fmla="*/ 100888 h 201157"/>
                <a:gd name="connsiteX3" fmla="*/ 1955176 w 3459157"/>
                <a:gd name="connsiteY3" fmla="*/ 184446 h 201157"/>
                <a:gd name="connsiteX4" fmla="*/ 1629313 w 3459157"/>
                <a:gd name="connsiteY4" fmla="*/ 201157 h 201157"/>
                <a:gd name="connsiteX5" fmla="*/ 1345228 w 3459157"/>
                <a:gd name="connsiteY5" fmla="*/ 184446 h 201157"/>
                <a:gd name="connsiteX6" fmla="*/ 927455 w 3459157"/>
                <a:gd name="connsiteY6" fmla="*/ 142667 h 201157"/>
                <a:gd name="connsiteX7" fmla="*/ 668436 w 3459157"/>
                <a:gd name="connsiteY7" fmla="*/ 59109 h 201157"/>
                <a:gd name="connsiteX8" fmla="*/ 417772 w 3459157"/>
                <a:gd name="connsiteY8" fmla="*/ 8974 h 201157"/>
                <a:gd name="connsiteX9" fmla="*/ 142042 w 3459157"/>
                <a:gd name="connsiteY9" fmla="*/ 619 h 201157"/>
                <a:gd name="connsiteX10" fmla="*/ 0 w 3459157"/>
                <a:gd name="connsiteY10" fmla="*/ 619 h 201157"/>
                <a:gd name="connsiteX0" fmla="*/ 3459157 w 3459157"/>
                <a:gd name="connsiteY0" fmla="*/ 619 h 201157"/>
                <a:gd name="connsiteX1" fmla="*/ 2732233 w 3459157"/>
                <a:gd name="connsiteY1" fmla="*/ 25686 h 201157"/>
                <a:gd name="connsiteX2" fmla="*/ 2289394 w 3459157"/>
                <a:gd name="connsiteY2" fmla="*/ 100888 h 201157"/>
                <a:gd name="connsiteX3" fmla="*/ 1955176 w 3459157"/>
                <a:gd name="connsiteY3" fmla="*/ 184446 h 201157"/>
                <a:gd name="connsiteX4" fmla="*/ 1629313 w 3459157"/>
                <a:gd name="connsiteY4" fmla="*/ 201157 h 201157"/>
                <a:gd name="connsiteX5" fmla="*/ 1345228 w 3459157"/>
                <a:gd name="connsiteY5" fmla="*/ 184446 h 201157"/>
                <a:gd name="connsiteX6" fmla="*/ 1027720 w 3459157"/>
                <a:gd name="connsiteY6" fmla="*/ 142667 h 201157"/>
                <a:gd name="connsiteX7" fmla="*/ 668436 w 3459157"/>
                <a:gd name="connsiteY7" fmla="*/ 59109 h 201157"/>
                <a:gd name="connsiteX8" fmla="*/ 417772 w 3459157"/>
                <a:gd name="connsiteY8" fmla="*/ 8974 h 201157"/>
                <a:gd name="connsiteX9" fmla="*/ 142042 w 3459157"/>
                <a:gd name="connsiteY9" fmla="*/ 619 h 201157"/>
                <a:gd name="connsiteX10" fmla="*/ 0 w 3459157"/>
                <a:gd name="connsiteY10" fmla="*/ 619 h 2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9157" h="201157">
                  <a:moveTo>
                    <a:pt x="3459157" y="619"/>
                  </a:moveTo>
                  <a:cubicBezTo>
                    <a:pt x="3193175" y="4797"/>
                    <a:pt x="2927193" y="8975"/>
                    <a:pt x="2732233" y="25686"/>
                  </a:cubicBezTo>
                  <a:cubicBezTo>
                    <a:pt x="2537273" y="42397"/>
                    <a:pt x="2418903" y="74428"/>
                    <a:pt x="2289394" y="100888"/>
                  </a:cubicBezTo>
                  <a:cubicBezTo>
                    <a:pt x="2159884" y="127348"/>
                    <a:pt x="2065190" y="167734"/>
                    <a:pt x="1955176" y="184446"/>
                  </a:cubicBezTo>
                  <a:cubicBezTo>
                    <a:pt x="1845162" y="201158"/>
                    <a:pt x="1730971" y="201157"/>
                    <a:pt x="1629313" y="201157"/>
                  </a:cubicBezTo>
                  <a:cubicBezTo>
                    <a:pt x="1527655" y="201157"/>
                    <a:pt x="1445493" y="194194"/>
                    <a:pt x="1345228" y="184446"/>
                  </a:cubicBezTo>
                  <a:cubicBezTo>
                    <a:pt x="1244963" y="174698"/>
                    <a:pt x="1140519" y="163557"/>
                    <a:pt x="1027720" y="142667"/>
                  </a:cubicBezTo>
                  <a:cubicBezTo>
                    <a:pt x="914921" y="121777"/>
                    <a:pt x="770094" y="81391"/>
                    <a:pt x="668436" y="59109"/>
                  </a:cubicBezTo>
                  <a:cubicBezTo>
                    <a:pt x="566778" y="36827"/>
                    <a:pt x="505504" y="18722"/>
                    <a:pt x="417772" y="8974"/>
                  </a:cubicBezTo>
                  <a:cubicBezTo>
                    <a:pt x="330040" y="-774"/>
                    <a:pt x="211671" y="2011"/>
                    <a:pt x="142042" y="619"/>
                  </a:cubicBezTo>
                  <a:cubicBezTo>
                    <a:pt x="72413" y="-773"/>
                    <a:pt x="0" y="619"/>
                    <a:pt x="0" y="619"/>
                  </a:cubicBezTo>
                </a:path>
              </a:pathLst>
            </a:custGeom>
            <a:ln>
              <a:solidFill>
                <a:schemeClr val="accent1">
                  <a:lumMod val="75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dirty="0"/>
            </a:p>
          </p:txBody>
        </p:sp>
        <p:sp>
          <p:nvSpPr>
            <p:cNvPr id="46" name="TextBox 45">
              <a:extLst>
                <a:ext uri="{FF2B5EF4-FFF2-40B4-BE49-F238E27FC236}">
                  <a16:creationId xmlns:a16="http://schemas.microsoft.com/office/drawing/2014/main" id="{1D2ED9B4-875C-41C8-874E-5D4506530C5E}"/>
                </a:ext>
              </a:extLst>
            </p:cNvPr>
            <p:cNvSpPr txBox="1"/>
            <p:nvPr/>
          </p:nvSpPr>
          <p:spPr>
            <a:xfrm>
              <a:off x="3212018" y="1703865"/>
              <a:ext cx="2015068" cy="608661"/>
            </a:xfrm>
            <a:prstGeom prst="rect">
              <a:avLst/>
            </a:prstGeom>
            <a:noFill/>
          </p:spPr>
          <p:txBody>
            <a:bodyPr wrap="square" rtlCol="0">
              <a:spAutoFit/>
            </a:bodyPr>
            <a:lstStyle/>
            <a:p>
              <a:pPr algn="ctr"/>
              <a:r>
                <a:rPr lang="en-US" sz="1467" b="1" dirty="0"/>
                <a:t>Project cost estimate</a:t>
              </a:r>
            </a:p>
          </p:txBody>
        </p:sp>
        <p:sp>
          <p:nvSpPr>
            <p:cNvPr id="47" name="TextBox 46">
              <a:extLst>
                <a:ext uri="{FF2B5EF4-FFF2-40B4-BE49-F238E27FC236}">
                  <a16:creationId xmlns:a16="http://schemas.microsoft.com/office/drawing/2014/main" id="{8F0EF49C-EE9B-408F-95DA-9341DB3F1AD2}"/>
                </a:ext>
              </a:extLst>
            </p:cNvPr>
            <p:cNvSpPr txBox="1"/>
            <p:nvPr/>
          </p:nvSpPr>
          <p:spPr>
            <a:xfrm>
              <a:off x="711542" y="2880214"/>
              <a:ext cx="355568" cy="424887"/>
            </a:xfrm>
            <a:prstGeom prst="rect">
              <a:avLst/>
            </a:prstGeom>
            <a:noFill/>
          </p:spPr>
          <p:txBody>
            <a:bodyPr wrap="none" rtlCol="0">
              <a:spAutoFit/>
            </a:bodyPr>
            <a:lstStyle/>
            <a:p>
              <a:pPr algn="l"/>
              <a:r>
                <a:rPr lang="en-US" sz="1867" b="1" dirty="0">
                  <a:solidFill>
                    <a:srgbClr val="008000"/>
                  </a:solidFill>
                </a:rPr>
                <a:t>$</a:t>
              </a:r>
            </a:p>
          </p:txBody>
        </p:sp>
        <p:sp>
          <p:nvSpPr>
            <p:cNvPr id="48" name="TextBox 47">
              <a:extLst>
                <a:ext uri="{FF2B5EF4-FFF2-40B4-BE49-F238E27FC236}">
                  <a16:creationId xmlns:a16="http://schemas.microsoft.com/office/drawing/2014/main" id="{4924A5D5-A8B1-4007-9A92-4271C3B53BE2}"/>
                </a:ext>
              </a:extLst>
            </p:cNvPr>
            <p:cNvSpPr txBox="1"/>
            <p:nvPr/>
          </p:nvSpPr>
          <p:spPr>
            <a:xfrm>
              <a:off x="1802622" y="3048000"/>
              <a:ext cx="355568" cy="424887"/>
            </a:xfrm>
            <a:prstGeom prst="rect">
              <a:avLst/>
            </a:prstGeom>
            <a:noFill/>
          </p:spPr>
          <p:txBody>
            <a:bodyPr wrap="none" rtlCol="0">
              <a:spAutoFit/>
            </a:bodyPr>
            <a:lstStyle/>
            <a:p>
              <a:pPr algn="l"/>
              <a:r>
                <a:rPr lang="en-US" sz="1867" b="1" dirty="0">
                  <a:solidFill>
                    <a:srgbClr val="008000"/>
                  </a:solidFill>
                </a:rPr>
                <a:t>$</a:t>
              </a:r>
            </a:p>
          </p:txBody>
        </p:sp>
        <p:sp>
          <p:nvSpPr>
            <p:cNvPr id="49" name="TextBox 48">
              <a:extLst>
                <a:ext uri="{FF2B5EF4-FFF2-40B4-BE49-F238E27FC236}">
                  <a16:creationId xmlns:a16="http://schemas.microsoft.com/office/drawing/2014/main" id="{61AD44E0-825E-4D53-A877-2FDF5E7ABB54}"/>
                </a:ext>
              </a:extLst>
            </p:cNvPr>
            <p:cNvSpPr txBox="1"/>
            <p:nvPr/>
          </p:nvSpPr>
          <p:spPr>
            <a:xfrm>
              <a:off x="2726267" y="3048000"/>
              <a:ext cx="355568" cy="424887"/>
            </a:xfrm>
            <a:prstGeom prst="rect">
              <a:avLst/>
            </a:prstGeom>
            <a:noFill/>
          </p:spPr>
          <p:txBody>
            <a:bodyPr wrap="none" rtlCol="0">
              <a:spAutoFit/>
            </a:bodyPr>
            <a:lstStyle/>
            <a:p>
              <a:pPr algn="l"/>
              <a:r>
                <a:rPr lang="en-US" sz="1867" b="1" dirty="0">
                  <a:solidFill>
                    <a:srgbClr val="008000"/>
                  </a:solidFill>
                </a:rPr>
                <a:t>$</a:t>
              </a:r>
            </a:p>
          </p:txBody>
        </p:sp>
        <p:sp>
          <p:nvSpPr>
            <p:cNvPr id="50" name="TextBox 49">
              <a:extLst>
                <a:ext uri="{FF2B5EF4-FFF2-40B4-BE49-F238E27FC236}">
                  <a16:creationId xmlns:a16="http://schemas.microsoft.com/office/drawing/2014/main" id="{97DB8AEF-1058-4A47-BB35-9F6567DAEF1E}"/>
                </a:ext>
              </a:extLst>
            </p:cNvPr>
            <p:cNvSpPr txBox="1"/>
            <p:nvPr/>
          </p:nvSpPr>
          <p:spPr>
            <a:xfrm>
              <a:off x="3822805" y="2927348"/>
              <a:ext cx="355568" cy="424887"/>
            </a:xfrm>
            <a:prstGeom prst="rect">
              <a:avLst/>
            </a:prstGeom>
            <a:noFill/>
          </p:spPr>
          <p:txBody>
            <a:bodyPr wrap="none" rtlCol="0">
              <a:spAutoFit/>
            </a:bodyPr>
            <a:lstStyle/>
            <a:p>
              <a:pPr algn="l"/>
              <a:r>
                <a:rPr lang="en-US" sz="1867" b="1" dirty="0">
                  <a:solidFill>
                    <a:srgbClr val="008000"/>
                  </a:solidFill>
                </a:rPr>
                <a:t>$</a:t>
              </a:r>
            </a:p>
          </p:txBody>
        </p:sp>
      </p:grpSp>
      <p:sp>
        <p:nvSpPr>
          <p:cNvPr id="59" name="TextBox 58">
            <a:extLst>
              <a:ext uri="{FF2B5EF4-FFF2-40B4-BE49-F238E27FC236}">
                <a16:creationId xmlns:a16="http://schemas.microsoft.com/office/drawing/2014/main" id="{890213CE-803E-4CD2-A18F-65ADCA95C786}"/>
              </a:ext>
            </a:extLst>
          </p:cNvPr>
          <p:cNvSpPr txBox="1"/>
          <p:nvPr/>
        </p:nvSpPr>
        <p:spPr>
          <a:xfrm>
            <a:off x="3377865" y="4384932"/>
            <a:ext cx="1305165" cy="318100"/>
          </a:xfrm>
          <a:prstGeom prst="rect">
            <a:avLst/>
          </a:prstGeom>
          <a:noFill/>
        </p:spPr>
        <p:txBody>
          <a:bodyPr wrap="none" rtlCol="0">
            <a:spAutoFit/>
          </a:bodyPr>
          <a:lstStyle/>
          <a:p>
            <a:r>
              <a:rPr lang="en-US" sz="1467" dirty="0"/>
              <a:t>Cost center 3</a:t>
            </a:r>
          </a:p>
        </p:txBody>
      </p:sp>
      <p:sp>
        <p:nvSpPr>
          <p:cNvPr id="60" name="TextBox 59">
            <a:extLst>
              <a:ext uri="{FF2B5EF4-FFF2-40B4-BE49-F238E27FC236}">
                <a16:creationId xmlns:a16="http://schemas.microsoft.com/office/drawing/2014/main" id="{572B68B3-67E4-4378-A170-2F1FEAC6D5A5}"/>
              </a:ext>
            </a:extLst>
          </p:cNvPr>
          <p:cNvSpPr txBox="1"/>
          <p:nvPr/>
        </p:nvSpPr>
        <p:spPr>
          <a:xfrm>
            <a:off x="2240987" y="5777472"/>
            <a:ext cx="1305165" cy="318100"/>
          </a:xfrm>
          <a:prstGeom prst="rect">
            <a:avLst/>
          </a:prstGeom>
          <a:noFill/>
        </p:spPr>
        <p:txBody>
          <a:bodyPr wrap="none" rtlCol="0">
            <a:spAutoFit/>
          </a:bodyPr>
          <a:lstStyle/>
          <a:p>
            <a:r>
              <a:rPr lang="en-US" sz="1467" dirty="0"/>
              <a:t>Cost center 2</a:t>
            </a:r>
          </a:p>
        </p:txBody>
      </p:sp>
      <p:sp>
        <p:nvSpPr>
          <p:cNvPr id="61" name="TextBox 60">
            <a:extLst>
              <a:ext uri="{FF2B5EF4-FFF2-40B4-BE49-F238E27FC236}">
                <a16:creationId xmlns:a16="http://schemas.microsoft.com/office/drawing/2014/main" id="{37610E23-6F3D-4906-9AD6-18357BC3CF4E}"/>
              </a:ext>
            </a:extLst>
          </p:cNvPr>
          <p:cNvSpPr txBox="1"/>
          <p:nvPr/>
        </p:nvSpPr>
        <p:spPr>
          <a:xfrm>
            <a:off x="3783866" y="5740006"/>
            <a:ext cx="1305165" cy="318100"/>
          </a:xfrm>
          <a:prstGeom prst="rect">
            <a:avLst/>
          </a:prstGeom>
          <a:noFill/>
        </p:spPr>
        <p:txBody>
          <a:bodyPr wrap="none" rtlCol="0">
            <a:spAutoFit/>
          </a:bodyPr>
          <a:lstStyle/>
          <a:p>
            <a:r>
              <a:rPr lang="en-US" sz="1467" dirty="0"/>
              <a:t>Cost center 4</a:t>
            </a:r>
          </a:p>
        </p:txBody>
      </p:sp>
      <p:sp>
        <p:nvSpPr>
          <p:cNvPr id="62" name="TextBox 61">
            <a:extLst>
              <a:ext uri="{FF2B5EF4-FFF2-40B4-BE49-F238E27FC236}">
                <a16:creationId xmlns:a16="http://schemas.microsoft.com/office/drawing/2014/main" id="{38DF38DF-D206-4482-A383-26D21C117C1A}"/>
              </a:ext>
            </a:extLst>
          </p:cNvPr>
          <p:cNvSpPr txBox="1"/>
          <p:nvPr/>
        </p:nvSpPr>
        <p:spPr>
          <a:xfrm>
            <a:off x="7207217" y="1668821"/>
            <a:ext cx="4781841" cy="1287532"/>
          </a:xfrm>
          <a:prstGeom prst="rect">
            <a:avLst/>
          </a:prstGeom>
          <a:noFill/>
        </p:spPr>
        <p:txBody>
          <a:bodyPr wrap="square" rtlCol="0">
            <a:spAutoFit/>
          </a:bodyPr>
          <a:lstStyle/>
          <a:p>
            <a:pPr defTabSz="914377">
              <a:lnSpc>
                <a:spcPct val="110000"/>
              </a:lnSpc>
            </a:pPr>
            <a:r>
              <a:rPr lang="en-US" dirty="0">
                <a:solidFill>
                  <a:srgbClr val="565656"/>
                </a:solidFill>
                <a:latin typeface="Arial"/>
              </a:rPr>
              <a:t>A project requires collaboration of cost centers and assignment of people, budget, and schedule. It takes multiple budgets to build a single project budget.</a:t>
            </a:r>
          </a:p>
        </p:txBody>
      </p:sp>
      <p:sp>
        <p:nvSpPr>
          <p:cNvPr id="63" name="TextBox 62">
            <a:extLst>
              <a:ext uri="{FF2B5EF4-FFF2-40B4-BE49-F238E27FC236}">
                <a16:creationId xmlns:a16="http://schemas.microsoft.com/office/drawing/2014/main" id="{C32D8606-476A-4C7A-B21C-B08F580D8DA5}"/>
              </a:ext>
            </a:extLst>
          </p:cNvPr>
          <p:cNvSpPr txBox="1"/>
          <p:nvPr/>
        </p:nvSpPr>
        <p:spPr>
          <a:xfrm>
            <a:off x="5703872" y="3874770"/>
            <a:ext cx="6147837" cy="1631216"/>
          </a:xfrm>
          <a:prstGeom prst="rect">
            <a:avLst/>
          </a:prstGeom>
          <a:noFill/>
        </p:spPr>
        <p:txBody>
          <a:bodyPr wrap="none" rtlCol="0">
            <a:spAutoFit/>
          </a:bodyPr>
          <a:lstStyle/>
          <a:p>
            <a:r>
              <a:rPr lang="en-US" sz="2000" b="1" dirty="0"/>
              <a:t>Result:</a:t>
            </a:r>
          </a:p>
          <a:p>
            <a:pPr marL="342900" indent="-342900">
              <a:buClr>
                <a:schemeClr val="tx1"/>
              </a:buClr>
              <a:buSzPct val="80000"/>
              <a:buFont typeface="System Font Regular"/>
              <a:buChar char="▸"/>
            </a:pPr>
            <a:r>
              <a:rPr lang="en-US" sz="2000" dirty="0"/>
              <a:t>Slow, complex budgeting process</a:t>
            </a:r>
          </a:p>
          <a:p>
            <a:pPr marL="342900" indent="-342900">
              <a:buClr>
                <a:schemeClr val="tx1"/>
              </a:buClr>
              <a:buSzPct val="80000"/>
              <a:buFont typeface="System Font Regular"/>
              <a:buChar char="▸"/>
            </a:pPr>
            <a:r>
              <a:rPr lang="en-US" sz="2000" dirty="0"/>
              <a:t>Leads to utilization-based planning and execution</a:t>
            </a:r>
          </a:p>
          <a:p>
            <a:pPr marL="342900" indent="-342900">
              <a:buClr>
                <a:schemeClr val="tx1"/>
              </a:buClr>
              <a:buSzPct val="80000"/>
              <a:buFont typeface="System Font Regular"/>
              <a:buChar char="▸"/>
            </a:pPr>
            <a:r>
              <a:rPr lang="en-US" sz="2000" dirty="0"/>
              <a:t>Low program throughput</a:t>
            </a:r>
          </a:p>
          <a:p>
            <a:pPr marL="342900" indent="-342900">
              <a:buClr>
                <a:schemeClr val="tx1"/>
              </a:buClr>
              <a:buSzPct val="80000"/>
              <a:buFont typeface="System Font Regular"/>
              <a:buChar char="▸"/>
            </a:pPr>
            <a:r>
              <a:rPr lang="en-US" sz="2000" dirty="0">
                <a:solidFill>
                  <a:schemeClr val="accent2"/>
                </a:solidFill>
              </a:rPr>
              <a:t>Moves people to the work</a:t>
            </a:r>
          </a:p>
        </p:txBody>
      </p:sp>
      <p:sp>
        <p:nvSpPr>
          <p:cNvPr id="64" name="Slide Number Placeholder 1">
            <a:extLst>
              <a:ext uri="{FF2B5EF4-FFF2-40B4-BE49-F238E27FC236}">
                <a16:creationId xmlns:a16="http://schemas.microsoft.com/office/drawing/2014/main" id="{8E1F2A1E-39D8-48F9-8D66-5407D14ADED2}"/>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27</a:t>
            </a:fld>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2B6B7F5D-A75F-4142-BA6B-6A4BB61F3DA3}"/>
              </a:ext>
            </a:extLst>
          </p:cNvPr>
          <p:cNvSpPr>
            <a:spLocks noGrp="1"/>
          </p:cNvSpPr>
          <p:nvPr>
            <p:ph type="title"/>
          </p:nvPr>
        </p:nvSpPr>
        <p:spPr>
          <a:xfrm>
            <a:off x="524254" y="228431"/>
            <a:ext cx="10259219" cy="424732"/>
          </a:xfrm>
          <a:prstGeom prst="rect">
            <a:avLst/>
          </a:prstGeom>
        </p:spPr>
        <p:txBody>
          <a:bodyPr vert="horz" lIns="0" tIns="36576" rIns="0" bIns="0" rtlCol="0" anchor="ctr">
            <a:spAutoFit/>
          </a:bodyPr>
          <a:lstStyle>
            <a:lvl1pPr>
              <a:defRPr sz="2800"/>
            </a:lvl1pPr>
          </a:lstStyle>
          <a:p>
            <a:r>
              <a:rPr dirty="0"/>
              <a:t>Project</a:t>
            </a:r>
            <a:r>
              <a:rPr lang="en-US" dirty="0"/>
              <a:t> overruns cause re-budgeting and</a:t>
            </a:r>
            <a:r>
              <a:rPr dirty="0"/>
              <a:t> increase</a:t>
            </a:r>
            <a:r>
              <a:rPr lang="en-GB" dirty="0"/>
              <a:t>s</a:t>
            </a:r>
            <a:r>
              <a:rPr dirty="0"/>
              <a:t> cost of delay</a:t>
            </a:r>
          </a:p>
        </p:txBody>
      </p:sp>
      <p:sp>
        <p:nvSpPr>
          <p:cNvPr id="7" name="TextBox 6">
            <a:extLst>
              <a:ext uri="{FF2B5EF4-FFF2-40B4-BE49-F238E27FC236}">
                <a16:creationId xmlns:a16="http://schemas.microsoft.com/office/drawing/2014/main" id="{1EA40CA5-F79C-F14C-9376-A800E7B5217A}"/>
              </a:ext>
            </a:extLst>
          </p:cNvPr>
          <p:cNvSpPr txBox="1"/>
          <p:nvPr/>
        </p:nvSpPr>
        <p:spPr>
          <a:xfrm>
            <a:off x="1053083" y="4511288"/>
            <a:ext cx="9730390" cy="1569660"/>
          </a:xfrm>
          <a:prstGeom prst="rect">
            <a:avLst/>
          </a:prstGeom>
          <a:noFill/>
        </p:spPr>
        <p:txBody>
          <a:bodyPr wrap="square" rtlCol="0">
            <a:spAutoFit/>
          </a:bodyPr>
          <a:lstStyle/>
          <a:p>
            <a:r>
              <a:rPr lang="en-US" sz="2400" b="1" dirty="0"/>
              <a:t>Result:</a:t>
            </a:r>
          </a:p>
          <a:p>
            <a:pPr marL="342900" indent="-342900">
              <a:buClr>
                <a:schemeClr val="tx1"/>
              </a:buClr>
              <a:buSzPct val="80000"/>
              <a:buFont typeface="System Font Regular"/>
              <a:buChar char="▸"/>
            </a:pPr>
            <a:r>
              <a:rPr lang="en-US" sz="2400" dirty="0"/>
              <a:t>Wait for new budget approval; increase cost of delay (</a:t>
            </a:r>
            <a:r>
              <a:rPr lang="en-US" sz="2400" dirty="0" err="1"/>
              <a:t>CoD</a:t>
            </a:r>
            <a:r>
              <a:rPr lang="en-US" sz="2400" dirty="0"/>
              <a:t>)</a:t>
            </a:r>
          </a:p>
          <a:p>
            <a:pPr marL="342900" indent="-342900">
              <a:buClr>
                <a:schemeClr val="tx1"/>
              </a:buClr>
              <a:buSzPct val="80000"/>
              <a:buFont typeface="System Font Regular"/>
              <a:buChar char="▸"/>
            </a:pPr>
            <a:r>
              <a:rPr lang="en-US" sz="2400" dirty="0"/>
              <a:t>Costly variance analysis; blame game; threatens transparency</a:t>
            </a:r>
          </a:p>
          <a:p>
            <a:pPr marL="342900" indent="-342900">
              <a:buClr>
                <a:schemeClr val="tx1"/>
              </a:buClr>
              <a:buSzPct val="80000"/>
              <a:buFont typeface="System Font Regular"/>
              <a:buChar char="▸"/>
            </a:pPr>
            <a:r>
              <a:rPr lang="en-US" sz="2400" dirty="0"/>
              <a:t>Resource scramble reassignments</a:t>
            </a:r>
          </a:p>
        </p:txBody>
      </p:sp>
      <p:grpSp>
        <p:nvGrpSpPr>
          <p:cNvPr id="21" name="Group 20">
            <a:extLst>
              <a:ext uri="{FF2B5EF4-FFF2-40B4-BE49-F238E27FC236}">
                <a16:creationId xmlns:a16="http://schemas.microsoft.com/office/drawing/2014/main" id="{7A5A2DFE-FCA8-4D46-A1B4-22EAC29E6BFC}"/>
              </a:ext>
            </a:extLst>
          </p:cNvPr>
          <p:cNvGrpSpPr/>
          <p:nvPr/>
        </p:nvGrpSpPr>
        <p:grpSpPr>
          <a:xfrm>
            <a:off x="1018339" y="1340813"/>
            <a:ext cx="10232834" cy="2793842"/>
            <a:chOff x="363133" y="1036013"/>
            <a:chExt cx="10232834" cy="2793842"/>
          </a:xfrm>
        </p:grpSpPr>
        <p:sp>
          <p:nvSpPr>
            <p:cNvPr id="12" name="Rounded Rectangle 11">
              <a:extLst>
                <a:ext uri="{FF2B5EF4-FFF2-40B4-BE49-F238E27FC236}">
                  <a16:creationId xmlns:a16="http://schemas.microsoft.com/office/drawing/2014/main" id="{C9BCBD35-72C0-D544-B680-906BB315B4E2}"/>
                </a:ext>
              </a:extLst>
            </p:cNvPr>
            <p:cNvSpPr/>
            <p:nvPr/>
          </p:nvSpPr>
          <p:spPr>
            <a:xfrm>
              <a:off x="3390993" y="3042276"/>
              <a:ext cx="1967205" cy="534008"/>
            </a:xfrm>
            <a:prstGeom prst="roundRect">
              <a:avLst>
                <a:gd name="adj" fmla="val 0"/>
              </a:avLst>
            </a:prstGeom>
            <a:solidFill>
              <a:schemeClr val="accent1">
                <a:lumMod val="60000"/>
                <a:lumOff val="4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67" dirty="0">
                <a:solidFill>
                  <a:schemeClr val="bg1"/>
                </a:solidFill>
              </a:endParaRPr>
            </a:p>
          </p:txBody>
        </p:sp>
        <p:sp>
          <p:nvSpPr>
            <p:cNvPr id="4" name="TextBox 3">
              <a:extLst>
                <a:ext uri="{FF2B5EF4-FFF2-40B4-BE49-F238E27FC236}">
                  <a16:creationId xmlns:a16="http://schemas.microsoft.com/office/drawing/2014/main" id="{2DC15A3A-BD64-204D-ADD6-06DAF84DA10B}"/>
                </a:ext>
              </a:extLst>
            </p:cNvPr>
            <p:cNvSpPr txBox="1"/>
            <p:nvPr/>
          </p:nvSpPr>
          <p:spPr>
            <a:xfrm>
              <a:off x="363133" y="1835207"/>
              <a:ext cx="1568058" cy="461665"/>
            </a:xfrm>
            <a:prstGeom prst="rect">
              <a:avLst/>
            </a:prstGeom>
            <a:noFill/>
          </p:spPr>
          <p:txBody>
            <a:bodyPr wrap="none" rtlCol="0">
              <a:spAutoFit/>
            </a:bodyPr>
            <a:lstStyle/>
            <a:p>
              <a:r>
                <a:rPr lang="en-US" sz="2400" b="1" dirty="0"/>
                <a:t>Planned: </a:t>
              </a:r>
            </a:p>
          </p:txBody>
        </p:sp>
        <p:sp>
          <p:nvSpPr>
            <p:cNvPr id="9" name="TextBox 8">
              <a:extLst>
                <a:ext uri="{FF2B5EF4-FFF2-40B4-BE49-F238E27FC236}">
                  <a16:creationId xmlns:a16="http://schemas.microsoft.com/office/drawing/2014/main" id="{6E4538A0-87D6-6B46-BBA8-AB7252E029B4}"/>
                </a:ext>
              </a:extLst>
            </p:cNvPr>
            <p:cNvSpPr txBox="1"/>
            <p:nvPr/>
          </p:nvSpPr>
          <p:spPr>
            <a:xfrm>
              <a:off x="363133" y="3042276"/>
              <a:ext cx="1228221" cy="461665"/>
            </a:xfrm>
            <a:prstGeom prst="rect">
              <a:avLst/>
            </a:prstGeom>
            <a:noFill/>
          </p:spPr>
          <p:txBody>
            <a:bodyPr wrap="none" rtlCol="0">
              <a:spAutoFit/>
            </a:bodyPr>
            <a:lstStyle/>
            <a:p>
              <a:r>
                <a:rPr lang="en-US" sz="2400" b="1" dirty="0"/>
                <a:t>Actual:</a:t>
              </a:r>
            </a:p>
          </p:txBody>
        </p:sp>
        <p:sp>
          <p:nvSpPr>
            <p:cNvPr id="10" name="Rounded Rectangle 9">
              <a:extLst>
                <a:ext uri="{FF2B5EF4-FFF2-40B4-BE49-F238E27FC236}">
                  <a16:creationId xmlns:a16="http://schemas.microsoft.com/office/drawing/2014/main" id="{4C51A0BA-35D4-5A46-A046-5EBC87CB37D7}"/>
                </a:ext>
              </a:extLst>
            </p:cNvPr>
            <p:cNvSpPr/>
            <p:nvPr/>
          </p:nvSpPr>
          <p:spPr>
            <a:xfrm>
              <a:off x="2335000" y="1839118"/>
              <a:ext cx="2191053" cy="534008"/>
            </a:xfrm>
            <a:prstGeom prst="roundRect">
              <a:avLst>
                <a:gd name="adj" fmla="val 0"/>
              </a:avLst>
            </a:prstGeom>
            <a:solidFill>
              <a:srgbClr val="376BA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67" dirty="0">
                  <a:solidFill>
                    <a:schemeClr val="bg1"/>
                  </a:solidFill>
                </a:rPr>
                <a:t>Project</a:t>
              </a:r>
            </a:p>
          </p:txBody>
        </p:sp>
        <p:sp>
          <p:nvSpPr>
            <p:cNvPr id="11" name="Rounded Rectangle 10">
              <a:extLst>
                <a:ext uri="{FF2B5EF4-FFF2-40B4-BE49-F238E27FC236}">
                  <a16:creationId xmlns:a16="http://schemas.microsoft.com/office/drawing/2014/main" id="{F2AF04EE-4554-0740-9B85-4EED3B87B505}"/>
                </a:ext>
              </a:extLst>
            </p:cNvPr>
            <p:cNvSpPr/>
            <p:nvPr/>
          </p:nvSpPr>
          <p:spPr>
            <a:xfrm>
              <a:off x="2335000" y="3042276"/>
              <a:ext cx="2191053" cy="534008"/>
            </a:xfrm>
            <a:prstGeom prst="roundRect">
              <a:avLst>
                <a:gd name="adj" fmla="val 0"/>
              </a:avLst>
            </a:prstGeom>
            <a:solidFill>
              <a:srgbClr val="376BA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67" dirty="0">
                  <a:solidFill>
                    <a:schemeClr val="bg1"/>
                  </a:solidFill>
                </a:rPr>
                <a:t>Project</a:t>
              </a:r>
            </a:p>
          </p:txBody>
        </p:sp>
        <p:sp>
          <p:nvSpPr>
            <p:cNvPr id="14" name="TextBox 13">
              <a:extLst>
                <a:ext uri="{FF2B5EF4-FFF2-40B4-BE49-F238E27FC236}">
                  <a16:creationId xmlns:a16="http://schemas.microsoft.com/office/drawing/2014/main" id="{2B82629B-5AD3-2C42-8391-EFEC531F8063}"/>
                </a:ext>
              </a:extLst>
            </p:cNvPr>
            <p:cNvSpPr txBox="1"/>
            <p:nvPr/>
          </p:nvSpPr>
          <p:spPr>
            <a:xfrm>
              <a:off x="2845427" y="1170819"/>
              <a:ext cx="1967205" cy="369332"/>
            </a:xfrm>
            <a:prstGeom prst="rect">
              <a:avLst/>
            </a:prstGeom>
            <a:noFill/>
          </p:spPr>
          <p:txBody>
            <a:bodyPr wrap="none" rtlCol="0">
              <a:spAutoFit/>
            </a:bodyPr>
            <a:lstStyle/>
            <a:p>
              <a:r>
                <a:rPr lang="en-US" b="1" dirty="0">
                  <a:solidFill>
                    <a:schemeClr val="accent2"/>
                  </a:solidFill>
                </a:rPr>
                <a:t>Project estimate</a:t>
              </a:r>
            </a:p>
          </p:txBody>
        </p:sp>
        <p:sp>
          <p:nvSpPr>
            <p:cNvPr id="15" name="TextBox 14">
              <a:extLst>
                <a:ext uri="{FF2B5EF4-FFF2-40B4-BE49-F238E27FC236}">
                  <a16:creationId xmlns:a16="http://schemas.microsoft.com/office/drawing/2014/main" id="{33297B98-C6D7-6640-8DEA-C630DF0EE869}"/>
                </a:ext>
              </a:extLst>
            </p:cNvPr>
            <p:cNvSpPr txBox="1"/>
            <p:nvPr/>
          </p:nvSpPr>
          <p:spPr>
            <a:xfrm>
              <a:off x="6843017" y="1036013"/>
              <a:ext cx="3752950" cy="2793842"/>
            </a:xfrm>
            <a:prstGeom prst="rect">
              <a:avLst/>
            </a:prstGeom>
            <a:noFill/>
          </p:spPr>
          <p:txBody>
            <a:bodyPr wrap="none" rtlCol="0">
              <a:spAutoFit/>
            </a:bodyPr>
            <a:lstStyle/>
            <a:p>
              <a:pPr>
                <a:lnSpc>
                  <a:spcPct val="150000"/>
                </a:lnSpc>
              </a:pPr>
              <a:r>
                <a:rPr lang="en-US" sz="2400" b="1" dirty="0"/>
                <a:t>What/who do we blame?</a:t>
              </a:r>
            </a:p>
            <a:p>
              <a:pPr marL="285750" indent="-285750">
                <a:lnSpc>
                  <a:spcPct val="150000"/>
                </a:lnSpc>
                <a:buClr>
                  <a:schemeClr val="tx1"/>
                </a:buClr>
                <a:buSzPct val="80000"/>
                <a:buFont typeface="System Font Regular"/>
                <a:buChar char="▸"/>
              </a:pPr>
              <a:r>
                <a:rPr lang="en-US" sz="2400" dirty="0"/>
                <a:t>Technology challenge?</a:t>
              </a:r>
            </a:p>
            <a:p>
              <a:pPr marL="285750" indent="-285750">
                <a:lnSpc>
                  <a:spcPct val="150000"/>
                </a:lnSpc>
                <a:buClr>
                  <a:schemeClr val="tx1"/>
                </a:buClr>
                <a:buSzPct val="80000"/>
                <a:buFont typeface="System Font Regular"/>
                <a:buChar char="▸"/>
              </a:pPr>
              <a:r>
                <a:rPr lang="en-US" sz="2400" dirty="0"/>
                <a:t>Change in scope?</a:t>
              </a:r>
            </a:p>
            <a:p>
              <a:pPr marL="285750" indent="-285750">
                <a:lnSpc>
                  <a:spcPct val="150000"/>
                </a:lnSpc>
                <a:buClr>
                  <a:schemeClr val="tx1"/>
                </a:buClr>
                <a:buSzPct val="80000"/>
                <a:buFont typeface="System Font Regular"/>
                <a:buChar char="▸"/>
              </a:pPr>
              <a:r>
                <a:rPr lang="en-US" sz="2400" dirty="0"/>
                <a:t>The team?</a:t>
              </a:r>
            </a:p>
            <a:p>
              <a:pPr marL="285750" indent="-285750">
                <a:lnSpc>
                  <a:spcPct val="150000"/>
                </a:lnSpc>
                <a:buClr>
                  <a:schemeClr val="tx1"/>
                </a:buClr>
                <a:buSzPct val="80000"/>
                <a:buFont typeface="System Font Regular"/>
                <a:buChar char="▸"/>
              </a:pPr>
              <a:r>
                <a:rPr lang="en-US" sz="2400" b="1" dirty="0">
                  <a:solidFill>
                    <a:schemeClr val="accent2"/>
                  </a:solidFill>
                </a:rPr>
                <a:t>Does it matter?</a:t>
              </a:r>
            </a:p>
          </p:txBody>
        </p:sp>
        <p:sp>
          <p:nvSpPr>
            <p:cNvPr id="19" name="Curved Down Arrow 18">
              <a:extLst>
                <a:ext uri="{FF2B5EF4-FFF2-40B4-BE49-F238E27FC236}">
                  <a16:creationId xmlns:a16="http://schemas.microsoft.com/office/drawing/2014/main" id="{76E93A40-9452-A14C-9C8A-BB3B4C540931}"/>
                </a:ext>
              </a:extLst>
            </p:cNvPr>
            <p:cNvSpPr/>
            <p:nvPr/>
          </p:nvSpPr>
          <p:spPr>
            <a:xfrm rot="5400000">
              <a:off x="4939175" y="1949659"/>
              <a:ext cx="2276761" cy="1072524"/>
            </a:xfrm>
            <a:prstGeom prst="curved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66007BF6-6084-8448-9EE3-85A34950C3D5}"/>
                </a:ext>
              </a:extLst>
            </p:cNvPr>
            <p:cNvSpPr/>
            <p:nvPr/>
          </p:nvSpPr>
          <p:spPr>
            <a:xfrm>
              <a:off x="5312094" y="1090094"/>
              <a:ext cx="1401527" cy="1314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lide Number Placeholder 1">
            <a:extLst>
              <a:ext uri="{FF2B5EF4-FFF2-40B4-BE49-F238E27FC236}">
                <a16:creationId xmlns:a16="http://schemas.microsoft.com/office/drawing/2014/main" id="{CDD4479B-52A4-4B21-85BD-2E99868A90DB}"/>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28</a:t>
            </a:fld>
            <a:endParaRPr lang="en-US" sz="1200" dirty="0"/>
          </a:p>
        </p:txBody>
      </p:sp>
    </p:spTree>
    <p:extLst>
      <p:ext uri="{BB962C8B-B14F-4D97-AF65-F5344CB8AC3E}">
        <p14:creationId xmlns:p14="http://schemas.microsoft.com/office/powerpoint/2010/main" val="2960652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a:xfrm>
            <a:off x="527626" y="1117126"/>
            <a:ext cx="11196736" cy="2513580"/>
          </a:xfrm>
          <a:prstGeom prst="rect">
            <a:avLst/>
          </a:prstGeom>
        </p:spPr>
        <p:txBody>
          <a:bodyPr vert="horz" lIns="91440" tIns="45720" rIns="91440" bIns="45720" rtlCol="0">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marL="0" lvl="0" indent="0">
              <a:buNone/>
            </a:pPr>
            <a:r>
              <a:rPr sz="2400" dirty="0"/>
              <a:t>Funding Value Streams provides for full control of spend, with:</a:t>
            </a:r>
          </a:p>
          <a:p>
            <a:pPr>
              <a:buClr>
                <a:srgbClr val="FFFFFF">
                  <a:lumMod val="65000"/>
                </a:srgbClr>
              </a:buClr>
              <a:buSzPct val="75000"/>
            </a:pPr>
            <a:r>
              <a:rPr sz="2400" dirty="0"/>
              <a:t>No costly and delay-inducing project cost variance analyses</a:t>
            </a:r>
          </a:p>
          <a:p>
            <a:pPr>
              <a:buClr>
                <a:srgbClr val="FFFFFF">
                  <a:lumMod val="65000"/>
                </a:srgbClr>
              </a:buClr>
              <a:buSzPct val="75000"/>
            </a:pPr>
            <a:r>
              <a:rPr sz="2400" dirty="0"/>
              <a:t>No resource reassignments</a:t>
            </a:r>
          </a:p>
          <a:p>
            <a:pPr>
              <a:buClr>
                <a:srgbClr val="FFFFFF">
                  <a:lumMod val="65000"/>
                </a:srgbClr>
              </a:buClr>
              <a:buSzPct val="75000"/>
            </a:pPr>
            <a:r>
              <a:rPr sz="2400" dirty="0"/>
              <a:t>No </a:t>
            </a:r>
            <a:r>
              <a:rPr lang="en-US" sz="2400" dirty="0"/>
              <a:t>blame game </a:t>
            </a:r>
            <a:r>
              <a:rPr sz="2400" dirty="0"/>
              <a:t>for project overruns</a:t>
            </a:r>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a:xfrm>
            <a:off x="524255" y="228431"/>
            <a:ext cx="6808531" cy="424732"/>
          </a:xfrm>
          <a:prstGeom prst="rect">
            <a:avLst/>
          </a:prstGeom>
        </p:spPr>
        <p:txBody>
          <a:bodyPr vert="horz" lIns="0" tIns="36576" rIns="0" bIns="0" rtlCol="0" anchor="ctr">
            <a:spAutoFit/>
          </a:bodyPr>
          <a:lstStyle>
            <a:lvl1pPr>
              <a:defRPr sz="2800"/>
            </a:lvl1pPr>
          </a:lstStyle>
          <a:p>
            <a:r>
              <a:rPr dirty="0"/>
              <a:t>Solution: Fund Value Streams</a:t>
            </a:r>
            <a:r>
              <a:rPr lang="en-US" dirty="0"/>
              <a:t>,</a:t>
            </a:r>
            <a:r>
              <a:rPr dirty="0"/>
              <a:t> not projects</a:t>
            </a:r>
          </a:p>
        </p:txBody>
      </p:sp>
      <p:sp>
        <p:nvSpPr>
          <p:cNvPr id="2" name="Slide Number Placeholder 1">
            <a:extLst>
              <a:ext uri="{FF2B5EF4-FFF2-40B4-BE49-F238E27FC236}">
                <a16:creationId xmlns:a16="http://schemas.microsoft.com/office/drawing/2014/main" id="{9D22A9C4-7EFD-824D-98BD-21B122158DBD}"/>
              </a:ext>
            </a:extLst>
          </p:cNvPr>
          <p:cNvSpPr>
            <a:spLocks noGrp="1"/>
          </p:cNvSpPr>
          <p:nvPr>
            <p:ph type="sldNum" sz="quarter" idx="11"/>
          </p:nvPr>
        </p:nvSpPr>
        <p:spPr/>
        <p:txBody>
          <a:bodyPr/>
          <a:lstStyle/>
          <a:p>
            <a:fld id="{46FDB4EE-536A-4449-BF24-E81C662A4DA7}" type="slidenum">
              <a:rPr lang="en-US" smtClean="0"/>
              <a:t>29</a:t>
            </a:fld>
            <a:endParaRPr lang="en-US"/>
          </a:p>
        </p:txBody>
      </p:sp>
      <p:grpSp>
        <p:nvGrpSpPr>
          <p:cNvPr id="3" name="Group 2">
            <a:extLst>
              <a:ext uri="{FF2B5EF4-FFF2-40B4-BE49-F238E27FC236}">
                <a16:creationId xmlns:a16="http://schemas.microsoft.com/office/drawing/2014/main" id="{2CD10104-A0C2-C648-B5F6-BA7FD4FCF9A8}"/>
              </a:ext>
            </a:extLst>
          </p:cNvPr>
          <p:cNvGrpSpPr/>
          <p:nvPr/>
        </p:nvGrpSpPr>
        <p:grpSpPr>
          <a:xfrm>
            <a:off x="497632" y="4094669"/>
            <a:ext cx="11062280" cy="2245523"/>
            <a:chOff x="1828800" y="4438989"/>
            <a:chExt cx="8525822" cy="1671217"/>
          </a:xfrm>
        </p:grpSpPr>
        <p:sp>
          <p:nvSpPr>
            <p:cNvPr id="21" name="TextBox 20">
              <a:extLst>
                <a:ext uri="{FF2B5EF4-FFF2-40B4-BE49-F238E27FC236}">
                  <a16:creationId xmlns:a16="http://schemas.microsoft.com/office/drawing/2014/main" id="{EB335008-76BC-8A41-887C-8A3E833BCEEB}"/>
                </a:ext>
              </a:extLst>
            </p:cNvPr>
            <p:cNvSpPr txBox="1"/>
            <p:nvPr/>
          </p:nvSpPr>
          <p:spPr>
            <a:xfrm>
              <a:off x="6022785" y="5740874"/>
              <a:ext cx="1762021" cy="369332"/>
            </a:xfrm>
            <a:prstGeom prst="rect">
              <a:avLst/>
            </a:prstGeom>
            <a:noFill/>
          </p:spPr>
          <p:txBody>
            <a:bodyPr wrap="none" rtlCol="0">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Value Streams</a:t>
              </a:r>
            </a:p>
          </p:txBody>
        </p:sp>
        <p:sp>
          <p:nvSpPr>
            <p:cNvPr id="22" name="TextBox 21">
              <a:extLst>
                <a:ext uri="{FF2B5EF4-FFF2-40B4-BE49-F238E27FC236}">
                  <a16:creationId xmlns:a16="http://schemas.microsoft.com/office/drawing/2014/main" id="{B8B61061-CD99-224D-83A8-F1D3B0C59E15}"/>
                </a:ext>
              </a:extLst>
            </p:cNvPr>
            <p:cNvSpPr txBox="1"/>
            <p:nvPr/>
          </p:nvSpPr>
          <p:spPr>
            <a:xfrm>
              <a:off x="2627749" y="5740874"/>
              <a:ext cx="1338828" cy="369332"/>
            </a:xfrm>
            <a:prstGeom prst="rect">
              <a:avLst/>
            </a:prstGeom>
            <a:noFill/>
          </p:spPr>
          <p:txBody>
            <a:bodyPr wrap="none" rtlCol="0">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Guardrails</a:t>
              </a:r>
            </a:p>
          </p:txBody>
        </p:sp>
        <p:pic>
          <p:nvPicPr>
            <p:cNvPr id="23" name="Picture 22">
              <a:extLst>
                <a:ext uri="{FF2B5EF4-FFF2-40B4-BE49-F238E27FC236}">
                  <a16:creationId xmlns:a16="http://schemas.microsoft.com/office/drawing/2014/main" id="{BA4D982D-3337-C545-9A00-A1559888642E}"/>
                </a:ext>
              </a:extLst>
            </p:cNvPr>
            <p:cNvPicPr>
              <a:picLocks noChangeAspect="1"/>
            </p:cNvPicPr>
            <p:nvPr/>
          </p:nvPicPr>
          <p:blipFill>
            <a:blip r:embed="rId3"/>
            <a:stretch>
              <a:fillRect/>
            </a:stretch>
          </p:blipFill>
          <p:spPr>
            <a:xfrm>
              <a:off x="9399018" y="4438989"/>
              <a:ext cx="919697" cy="1279578"/>
            </a:xfrm>
            <a:prstGeom prst="rect">
              <a:avLst/>
            </a:prstGeom>
          </p:spPr>
        </p:pic>
        <p:pic>
          <p:nvPicPr>
            <p:cNvPr id="24" name="Picture 23">
              <a:extLst>
                <a:ext uri="{FF2B5EF4-FFF2-40B4-BE49-F238E27FC236}">
                  <a16:creationId xmlns:a16="http://schemas.microsoft.com/office/drawing/2014/main" id="{81982CB9-872C-8045-BC18-80ACA37D180A}"/>
                </a:ext>
              </a:extLst>
            </p:cNvPr>
            <p:cNvPicPr>
              <a:picLocks noChangeAspect="1"/>
            </p:cNvPicPr>
            <p:nvPr/>
          </p:nvPicPr>
          <p:blipFill>
            <a:blip r:embed="rId4"/>
            <a:stretch>
              <a:fillRect/>
            </a:stretch>
          </p:blipFill>
          <p:spPr>
            <a:xfrm>
              <a:off x="1828800" y="4682754"/>
              <a:ext cx="2548810" cy="823596"/>
            </a:xfrm>
            <a:prstGeom prst="rect">
              <a:avLst/>
            </a:prstGeom>
          </p:spPr>
        </p:pic>
        <p:pic>
          <p:nvPicPr>
            <p:cNvPr id="25" name="Picture 24">
              <a:extLst>
                <a:ext uri="{FF2B5EF4-FFF2-40B4-BE49-F238E27FC236}">
                  <a16:creationId xmlns:a16="http://schemas.microsoft.com/office/drawing/2014/main" id="{958A6ABA-04AE-6844-BFEA-C9C26561EE88}"/>
                </a:ext>
              </a:extLst>
            </p:cNvPr>
            <p:cNvPicPr>
              <a:picLocks noChangeAspect="1"/>
            </p:cNvPicPr>
            <p:nvPr/>
          </p:nvPicPr>
          <p:blipFill>
            <a:blip r:embed="rId5"/>
            <a:stretch>
              <a:fillRect/>
            </a:stretch>
          </p:blipFill>
          <p:spPr>
            <a:xfrm>
              <a:off x="4564083" y="4556452"/>
              <a:ext cx="4696030" cy="468626"/>
            </a:xfrm>
            <a:prstGeom prst="rect">
              <a:avLst/>
            </a:prstGeom>
          </p:spPr>
        </p:pic>
        <p:pic>
          <p:nvPicPr>
            <p:cNvPr id="26" name="Picture 25">
              <a:extLst>
                <a:ext uri="{FF2B5EF4-FFF2-40B4-BE49-F238E27FC236}">
                  <a16:creationId xmlns:a16="http://schemas.microsoft.com/office/drawing/2014/main" id="{0DFCF4A8-E75E-CC43-BD30-1E837FD51A46}"/>
                </a:ext>
              </a:extLst>
            </p:cNvPr>
            <p:cNvPicPr>
              <a:picLocks noChangeAspect="1"/>
            </p:cNvPicPr>
            <p:nvPr/>
          </p:nvPicPr>
          <p:blipFill>
            <a:blip r:embed="rId6"/>
            <a:stretch>
              <a:fillRect/>
            </a:stretch>
          </p:blipFill>
          <p:spPr>
            <a:xfrm>
              <a:off x="6052637" y="4734219"/>
              <a:ext cx="1732170" cy="91974"/>
            </a:xfrm>
            <a:prstGeom prst="rect">
              <a:avLst/>
            </a:prstGeom>
          </p:spPr>
        </p:pic>
        <p:sp>
          <p:nvSpPr>
            <p:cNvPr id="27" name="TextBox 26">
              <a:extLst>
                <a:ext uri="{FF2B5EF4-FFF2-40B4-BE49-F238E27FC236}">
                  <a16:creationId xmlns:a16="http://schemas.microsoft.com/office/drawing/2014/main" id="{F5065140-7825-134E-B8B0-ABD265EC41D5}"/>
                </a:ext>
              </a:extLst>
            </p:cNvPr>
            <p:cNvSpPr txBox="1"/>
            <p:nvPr/>
          </p:nvSpPr>
          <p:spPr>
            <a:xfrm>
              <a:off x="2965862" y="4931978"/>
              <a:ext cx="1366080" cy="307777"/>
            </a:xfrm>
            <a:prstGeom prst="rect">
              <a:avLst/>
            </a:prstGeom>
            <a:noFill/>
          </p:spPr>
          <p:txBody>
            <a:bodyPr wrap="none" rtlCol="0">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Lean Budgets</a:t>
              </a:r>
            </a:p>
          </p:txBody>
        </p:sp>
        <p:sp>
          <p:nvSpPr>
            <p:cNvPr id="28" name="TextBox 27">
              <a:extLst>
                <a:ext uri="{FF2B5EF4-FFF2-40B4-BE49-F238E27FC236}">
                  <a16:creationId xmlns:a16="http://schemas.microsoft.com/office/drawing/2014/main" id="{B2138A84-8D5C-8B44-897A-1C097EB484D1}"/>
                </a:ext>
              </a:extLst>
            </p:cNvPr>
            <p:cNvSpPr txBox="1"/>
            <p:nvPr/>
          </p:nvSpPr>
          <p:spPr>
            <a:xfrm>
              <a:off x="9401841" y="5718567"/>
              <a:ext cx="952781" cy="274873"/>
            </a:xfrm>
            <a:prstGeom prst="rect">
              <a:avLst/>
            </a:prstGeom>
            <a:noFill/>
          </p:spPr>
          <p:txBody>
            <a:bodyPr wrap="none" rtlCol="0">
              <a:spAutoFit/>
            </a:bodyP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Solutions</a:t>
              </a:r>
            </a:p>
          </p:txBody>
        </p:sp>
        <p:pic>
          <p:nvPicPr>
            <p:cNvPr id="29" name="Picture 28">
              <a:extLst>
                <a:ext uri="{FF2B5EF4-FFF2-40B4-BE49-F238E27FC236}">
                  <a16:creationId xmlns:a16="http://schemas.microsoft.com/office/drawing/2014/main" id="{990D8B9F-4DEC-8D4C-BBE9-271B0B3E4DA4}"/>
                </a:ext>
              </a:extLst>
            </p:cNvPr>
            <p:cNvPicPr>
              <a:picLocks noChangeAspect="1"/>
            </p:cNvPicPr>
            <p:nvPr/>
          </p:nvPicPr>
          <p:blipFill>
            <a:blip r:embed="rId7"/>
            <a:stretch>
              <a:fillRect/>
            </a:stretch>
          </p:blipFill>
          <p:spPr>
            <a:xfrm>
              <a:off x="4564083" y="5111380"/>
              <a:ext cx="4696030" cy="536968"/>
            </a:xfrm>
            <a:prstGeom prst="rect">
              <a:avLst/>
            </a:prstGeom>
          </p:spPr>
        </p:pic>
        <p:pic>
          <p:nvPicPr>
            <p:cNvPr id="30" name="Picture 29">
              <a:extLst>
                <a:ext uri="{FF2B5EF4-FFF2-40B4-BE49-F238E27FC236}">
                  <a16:creationId xmlns:a16="http://schemas.microsoft.com/office/drawing/2014/main" id="{23AC339B-D83D-DD42-B5BC-D059D58D14C1}"/>
                </a:ext>
              </a:extLst>
            </p:cNvPr>
            <p:cNvPicPr>
              <a:picLocks noChangeAspect="1"/>
            </p:cNvPicPr>
            <p:nvPr/>
          </p:nvPicPr>
          <p:blipFill>
            <a:blip r:embed="rId6"/>
            <a:stretch>
              <a:fillRect/>
            </a:stretch>
          </p:blipFill>
          <p:spPr>
            <a:xfrm>
              <a:off x="6052637" y="5210592"/>
              <a:ext cx="1732170" cy="91974"/>
            </a:xfrm>
            <a:prstGeom prst="rect">
              <a:avLst/>
            </a:prstGeom>
          </p:spPr>
        </p:pic>
        <p:pic>
          <p:nvPicPr>
            <p:cNvPr id="31" name="Picture 30">
              <a:extLst>
                <a:ext uri="{FF2B5EF4-FFF2-40B4-BE49-F238E27FC236}">
                  <a16:creationId xmlns:a16="http://schemas.microsoft.com/office/drawing/2014/main" id="{04C581C7-4B6E-F648-96A2-F6C1AECD8346}"/>
                </a:ext>
              </a:extLst>
            </p:cNvPr>
            <p:cNvPicPr>
              <a:picLocks noChangeAspect="1"/>
            </p:cNvPicPr>
            <p:nvPr/>
          </p:nvPicPr>
          <p:blipFill>
            <a:blip r:embed="rId6"/>
            <a:stretch>
              <a:fillRect/>
            </a:stretch>
          </p:blipFill>
          <p:spPr>
            <a:xfrm>
              <a:off x="6052637" y="5416900"/>
              <a:ext cx="1732170" cy="91974"/>
            </a:xfrm>
            <a:prstGeom prst="rect">
              <a:avLst/>
            </a:prstGeom>
          </p:spPr>
        </p:pic>
      </p:grpSp>
    </p:spTree>
    <p:extLst>
      <p:ext uri="{BB962C8B-B14F-4D97-AF65-F5344CB8AC3E}">
        <p14:creationId xmlns:p14="http://schemas.microsoft.com/office/powerpoint/2010/main" val="393253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CF35E748-B588-A845-93A5-7181BAC3E217}"/>
              </a:ext>
            </a:extLst>
          </p:cNvPr>
          <p:cNvSpPr txBox="1">
            <a:spLocks/>
          </p:cNvSpPr>
          <p:nvPr/>
        </p:nvSpPr>
        <p:spPr>
          <a:xfrm>
            <a:off x="9738015" y="6492875"/>
            <a:ext cx="1885950" cy="2508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FDB4EE-536A-4449-BF24-E81C662A4DA7}" type="slidenum">
              <a:rPr lang="en-US" smtClean="0"/>
              <a:pPr/>
              <a:t>3</a:t>
            </a:fld>
            <a:endParaRPr lang="en-US" dirty="0"/>
          </a:p>
        </p:txBody>
      </p:sp>
      <p:pic>
        <p:nvPicPr>
          <p:cNvPr id="7" name="Content Placeholder 5|300|245">
            <a:extLst>
              <a:ext uri="{FF2B5EF4-FFF2-40B4-BE49-F238E27FC236}">
                <a16:creationId xmlns:a16="http://schemas.microsoft.com/office/drawing/2014/main" id="{B717561B-070C-4689-96AE-0BE7052BBA7B}"/>
              </a:ext>
            </a:extLst>
          </p:cNvPr>
          <p:cNvPicPr>
            <a:picLocks noChangeAspect="1"/>
          </p:cNvPicPr>
          <p:nvPr/>
        </p:nvPicPr>
        <p:blipFill>
          <a:blip r:embed="rId3"/>
          <a:stretch>
            <a:fillRect/>
          </a:stretch>
        </p:blipFill>
        <p:spPr>
          <a:xfrm>
            <a:off x="5235252" y="768520"/>
            <a:ext cx="6507488" cy="5320957"/>
          </a:xfrm>
          <a:prstGeom prst="rect">
            <a:avLst/>
          </a:prstGeom>
        </p:spPr>
      </p:pic>
      <p:sp>
        <p:nvSpPr>
          <p:cNvPr id="2" name="Isosceles Triangle 1">
            <a:extLst>
              <a:ext uri="{FF2B5EF4-FFF2-40B4-BE49-F238E27FC236}">
                <a16:creationId xmlns:a16="http://schemas.microsoft.com/office/drawing/2014/main" id="{A5BF1771-F030-4D6E-BA2F-FCDDCA72629C}"/>
              </a:ext>
            </a:extLst>
          </p:cNvPr>
          <p:cNvSpPr/>
          <p:nvPr/>
        </p:nvSpPr>
        <p:spPr>
          <a:xfrm>
            <a:off x="6962934" y="791380"/>
            <a:ext cx="3061175" cy="2523320"/>
          </a:xfrm>
          <a:prstGeom prst="triangle">
            <a:avLst>
              <a:gd name="adj" fmla="val 49253"/>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64C1CD-8734-B240-8336-C9D7A28A70AD}"/>
              </a:ext>
            </a:extLst>
          </p:cNvPr>
          <p:cNvSpPr>
            <a:spLocks noGrp="1"/>
          </p:cNvSpPr>
          <p:nvPr>
            <p:ph type="body" sz="quarter" idx="11"/>
          </p:nvPr>
        </p:nvSpPr>
        <p:spPr>
          <a:xfrm>
            <a:off x="525463" y="1444319"/>
            <a:ext cx="3571875" cy="4306888"/>
          </a:xfrm>
        </p:spPr>
        <p:txBody>
          <a:bodyPr/>
          <a:lstStyle/>
          <a:p>
            <a:r>
              <a:rPr lang="en-US" sz="2000" b="1" dirty="0">
                <a:solidFill>
                  <a:schemeClr val="accent3"/>
                </a:solidFill>
              </a:rPr>
              <a:t>5.1</a:t>
            </a:r>
            <a:r>
              <a:rPr lang="en-US" sz="2000" dirty="0"/>
              <a:t> Defining a SAFe Portfolio</a:t>
            </a:r>
          </a:p>
          <a:p>
            <a:r>
              <a:rPr lang="en-US" sz="2000" b="1" dirty="0">
                <a:solidFill>
                  <a:schemeClr val="accent3"/>
                </a:solidFill>
              </a:rPr>
              <a:t>5.2</a:t>
            </a:r>
            <a:r>
              <a:rPr lang="en-US" sz="2000" dirty="0"/>
              <a:t> Connecting the portfolio to the Enterprise strategy</a:t>
            </a:r>
          </a:p>
          <a:p>
            <a:r>
              <a:rPr lang="en-US" sz="2000" b="1" dirty="0">
                <a:solidFill>
                  <a:schemeClr val="accent3"/>
                </a:solidFill>
              </a:rPr>
              <a:t>5.3</a:t>
            </a:r>
            <a:r>
              <a:rPr lang="en-US" sz="2000" dirty="0"/>
              <a:t> Maintaining the Portfolio Vision</a:t>
            </a:r>
          </a:p>
          <a:p>
            <a:r>
              <a:rPr lang="en-US" sz="2000" b="1" dirty="0">
                <a:solidFill>
                  <a:schemeClr val="accent3"/>
                </a:solidFill>
              </a:rPr>
              <a:t>5.4</a:t>
            </a:r>
            <a:r>
              <a:rPr lang="en-US" sz="2000" dirty="0"/>
              <a:t> Realizing the Portfolio Vision through Epics </a:t>
            </a:r>
          </a:p>
          <a:p>
            <a:r>
              <a:rPr lang="en-US" sz="2000" b="1" dirty="0">
                <a:solidFill>
                  <a:schemeClr val="accent3"/>
                </a:solidFill>
              </a:rPr>
              <a:t>5.5</a:t>
            </a:r>
            <a:r>
              <a:rPr lang="en-US" sz="2000" dirty="0"/>
              <a:t> Establishing Lean Budgets and Guardrails</a:t>
            </a:r>
          </a:p>
          <a:p>
            <a:r>
              <a:rPr lang="en-US" sz="2000" b="1" dirty="0">
                <a:solidFill>
                  <a:schemeClr val="accent3"/>
                </a:solidFill>
              </a:rPr>
              <a:t>5.6</a:t>
            </a:r>
            <a:r>
              <a:rPr lang="en-US" sz="2000" dirty="0"/>
              <a:t> Establishing portfolio flow</a:t>
            </a:r>
          </a:p>
        </p:txBody>
      </p:sp>
      <p:sp>
        <p:nvSpPr>
          <p:cNvPr id="3" name="Title 2">
            <a:extLst>
              <a:ext uri="{FF2B5EF4-FFF2-40B4-BE49-F238E27FC236}">
                <a16:creationId xmlns:a16="http://schemas.microsoft.com/office/drawing/2014/main" id="{818A2C80-60AC-7B4C-8CAD-EA8CB629F41F}"/>
              </a:ext>
            </a:extLst>
          </p:cNvPr>
          <p:cNvSpPr>
            <a:spLocks noGrp="1"/>
          </p:cNvSpPr>
          <p:nvPr>
            <p:ph type="ctrTitle"/>
          </p:nvPr>
        </p:nvSpPr>
        <p:spPr>
          <a:xfrm>
            <a:off x="628650" y="-624193"/>
            <a:ext cx="3765550" cy="1906587"/>
          </a:xfrm>
        </p:spPr>
        <p:txBody>
          <a:bodyPr/>
          <a:lstStyle/>
          <a:p>
            <a:r>
              <a:rPr lang="en-US" dirty="0"/>
              <a:t>Lesson Topics</a:t>
            </a:r>
          </a:p>
        </p:txBody>
      </p:sp>
    </p:spTree>
    <p:extLst>
      <p:ext uri="{BB962C8B-B14F-4D97-AF65-F5344CB8AC3E}">
        <p14:creationId xmlns:p14="http://schemas.microsoft.com/office/powerpoint/2010/main" val="658251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377905CB-3ED3-D848-8259-C7645C162B3B}"/>
              </a:ext>
            </a:extLst>
          </p:cNvPr>
          <p:cNvSpPr>
            <a:spLocks noGrp="1"/>
          </p:cNvSpPr>
          <p:nvPr>
            <p:ph type="title"/>
          </p:nvPr>
        </p:nvSpPr>
        <p:spPr>
          <a:xfrm>
            <a:off x="524255" y="249205"/>
            <a:ext cx="9511258" cy="383182"/>
          </a:xfrm>
          <a:prstGeom prst="rect">
            <a:avLst/>
          </a:prstGeom>
        </p:spPr>
        <p:txBody>
          <a:bodyPr vert="horz" lIns="0" tIns="36576" rIns="0" bIns="0" rtlCol="0" anchor="ctr">
            <a:spAutoFit/>
          </a:bodyPr>
          <a:lstStyle>
            <a:lvl1pPr>
              <a:defRPr sz="2800"/>
            </a:lvl1pPr>
          </a:lstStyle>
          <a:p>
            <a:pPr marL="0" indent="0">
              <a:buNone/>
            </a:pPr>
            <a:r>
              <a:rPr lang="en-US" sz="2500" dirty="0"/>
              <a:t>Budgets are not affected by Feature overruns or changing priorities</a:t>
            </a:r>
          </a:p>
        </p:txBody>
      </p:sp>
      <p:grpSp>
        <p:nvGrpSpPr>
          <p:cNvPr id="28" name="Group 27">
            <a:extLst>
              <a:ext uri="{FF2B5EF4-FFF2-40B4-BE49-F238E27FC236}">
                <a16:creationId xmlns:a16="http://schemas.microsoft.com/office/drawing/2014/main" id="{7F4F0666-D110-4AC2-93F6-980E6A7DBC16}"/>
              </a:ext>
            </a:extLst>
          </p:cNvPr>
          <p:cNvGrpSpPr/>
          <p:nvPr/>
        </p:nvGrpSpPr>
        <p:grpSpPr>
          <a:xfrm>
            <a:off x="1522562" y="1622893"/>
            <a:ext cx="8902379" cy="4479461"/>
            <a:chOff x="3061009" y="2660650"/>
            <a:chExt cx="6149346" cy="3094202"/>
          </a:xfrm>
        </p:grpSpPr>
        <p:sp>
          <p:nvSpPr>
            <p:cNvPr id="29" name="Oval 28">
              <a:extLst>
                <a:ext uri="{FF2B5EF4-FFF2-40B4-BE49-F238E27FC236}">
                  <a16:creationId xmlns:a16="http://schemas.microsoft.com/office/drawing/2014/main" id="{66D7B831-E3E8-4FA9-BB89-DC5A3D547781}"/>
                </a:ext>
              </a:extLst>
            </p:cNvPr>
            <p:cNvSpPr/>
            <p:nvPr/>
          </p:nvSpPr>
          <p:spPr>
            <a:xfrm>
              <a:off x="4984090" y="4492431"/>
              <a:ext cx="2292413" cy="856075"/>
            </a:xfrm>
            <a:prstGeom prst="ellipse">
              <a:avLst/>
            </a:prstGeom>
            <a:ln w="28575">
              <a:solidFill>
                <a:srgbClr val="B23137"/>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Arial"/>
                <a:cs typeface="Arial"/>
              </a:endParaRPr>
            </a:p>
          </p:txBody>
        </p:sp>
        <p:sp>
          <p:nvSpPr>
            <p:cNvPr id="30" name="Oval 29">
              <a:extLst>
                <a:ext uri="{FF2B5EF4-FFF2-40B4-BE49-F238E27FC236}">
                  <a16:creationId xmlns:a16="http://schemas.microsoft.com/office/drawing/2014/main" id="{806B6B0F-193B-4FE4-9709-73220E62A9DE}"/>
                </a:ext>
              </a:extLst>
            </p:cNvPr>
            <p:cNvSpPr/>
            <p:nvPr/>
          </p:nvSpPr>
          <p:spPr>
            <a:xfrm>
              <a:off x="5133059" y="2740158"/>
              <a:ext cx="1432370" cy="830486"/>
            </a:xfrm>
            <a:prstGeom prst="ellipse">
              <a:avLst/>
            </a:prstGeom>
            <a:ln w="28575">
              <a:solidFill>
                <a:srgbClr val="B23137"/>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Arial"/>
                <a:cs typeface="Arial"/>
              </a:endParaRPr>
            </a:p>
          </p:txBody>
        </p:sp>
        <p:sp>
          <p:nvSpPr>
            <p:cNvPr id="31" name="TextBox 30">
              <a:extLst>
                <a:ext uri="{FF2B5EF4-FFF2-40B4-BE49-F238E27FC236}">
                  <a16:creationId xmlns:a16="http://schemas.microsoft.com/office/drawing/2014/main" id="{F76C8F1A-0A1C-4F9B-A1D6-9606C08540E4}"/>
                </a:ext>
              </a:extLst>
            </p:cNvPr>
            <p:cNvSpPr txBox="1"/>
            <p:nvPr/>
          </p:nvSpPr>
          <p:spPr>
            <a:xfrm>
              <a:off x="4052939" y="2936973"/>
              <a:ext cx="972826" cy="306898"/>
            </a:xfrm>
            <a:prstGeom prst="rect">
              <a:avLst/>
            </a:prstGeom>
            <a:noFill/>
          </p:spPr>
          <p:txBody>
            <a:bodyPr wrap="none" rtlCol="0">
              <a:spAutoFit/>
            </a:bodyPr>
            <a:lstStyle/>
            <a:p>
              <a:r>
                <a:rPr lang="en-US" sz="2000" b="1" dirty="0">
                  <a:solidFill>
                    <a:srgbClr val="58595B"/>
                  </a:solidFill>
                  <a:latin typeface="Arial" panose="020B0604020202020204" pitchFamily="34" charset="0"/>
                  <a:cs typeface="Arial" panose="020B0604020202020204" pitchFamily="34" charset="0"/>
                </a:rPr>
                <a:t>Planned:</a:t>
              </a:r>
            </a:p>
          </p:txBody>
        </p:sp>
        <p:sp>
          <p:nvSpPr>
            <p:cNvPr id="32" name="TextBox 31">
              <a:extLst>
                <a:ext uri="{FF2B5EF4-FFF2-40B4-BE49-F238E27FC236}">
                  <a16:creationId xmlns:a16="http://schemas.microsoft.com/office/drawing/2014/main" id="{960BF260-A921-4754-95F8-BE27A2631011}"/>
                </a:ext>
              </a:extLst>
            </p:cNvPr>
            <p:cNvSpPr txBox="1"/>
            <p:nvPr/>
          </p:nvSpPr>
          <p:spPr>
            <a:xfrm>
              <a:off x="4088916" y="4692079"/>
              <a:ext cx="808065" cy="30689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Actual:</a:t>
              </a:r>
            </a:p>
          </p:txBody>
        </p:sp>
        <p:sp>
          <p:nvSpPr>
            <p:cNvPr id="33" name="Rectangle 32">
              <a:extLst>
                <a:ext uri="{FF2B5EF4-FFF2-40B4-BE49-F238E27FC236}">
                  <a16:creationId xmlns:a16="http://schemas.microsoft.com/office/drawing/2014/main" id="{DBAE6401-7AE7-4F5A-BEFA-1D76391B0C02}"/>
                </a:ext>
              </a:extLst>
            </p:cNvPr>
            <p:cNvSpPr/>
            <p:nvPr/>
          </p:nvSpPr>
          <p:spPr>
            <a:xfrm>
              <a:off x="6314658" y="4749769"/>
              <a:ext cx="605506" cy="353475"/>
            </a:xfrm>
            <a:prstGeom prst="rect">
              <a:avLst/>
            </a:prstGeom>
            <a:solidFill>
              <a:srgbClr val="6999D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b="1" dirty="0">
                <a:solidFill>
                  <a:schemeClr val="bg1"/>
                </a:solidFill>
                <a:latin typeface="Arial"/>
                <a:cs typeface="Arial"/>
              </a:endParaRPr>
            </a:p>
          </p:txBody>
        </p:sp>
        <p:sp>
          <p:nvSpPr>
            <p:cNvPr id="34" name="Shape 33">
              <a:extLst>
                <a:ext uri="{FF2B5EF4-FFF2-40B4-BE49-F238E27FC236}">
                  <a16:creationId xmlns:a16="http://schemas.microsoft.com/office/drawing/2014/main" id="{81E1ACF5-E761-4DA5-BFB8-68BDAC4EE57E}"/>
                </a:ext>
              </a:extLst>
            </p:cNvPr>
            <p:cNvSpPr>
              <a:spLocks noChangeAspect="1"/>
            </p:cNvSpPr>
            <p:nvPr/>
          </p:nvSpPr>
          <p:spPr>
            <a:xfrm rot="14393777" flipH="1">
              <a:off x="5059132" y="3849163"/>
              <a:ext cx="895786" cy="586619"/>
            </a:xfrm>
            <a:prstGeom prst="swooshArrow">
              <a:avLst>
                <a:gd name="adj1" fmla="val 25000"/>
                <a:gd name="adj2" fmla="val 25000"/>
              </a:avLst>
            </a:prstGeom>
            <a:solidFill>
              <a:srgbClr val="CBCBCF"/>
            </a:solidFill>
            <a:ln>
              <a:noFill/>
            </a:ln>
            <a:effectLst>
              <a:glow rad="50800">
                <a:schemeClr val="bg1"/>
              </a:glow>
            </a:effectLst>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5" name="Rectangle 34">
              <a:extLst>
                <a:ext uri="{FF2B5EF4-FFF2-40B4-BE49-F238E27FC236}">
                  <a16:creationId xmlns:a16="http://schemas.microsoft.com/office/drawing/2014/main" id="{13D6BAEB-A9F6-4F09-A9A9-C5AEF27E36F3}"/>
                </a:ext>
              </a:extLst>
            </p:cNvPr>
            <p:cNvSpPr/>
            <p:nvPr/>
          </p:nvSpPr>
          <p:spPr>
            <a:xfrm>
              <a:off x="5350739" y="2986730"/>
              <a:ext cx="998213" cy="353475"/>
            </a:xfrm>
            <a:prstGeom prst="rect">
              <a:avLst/>
            </a:prstGeom>
            <a:solidFill>
              <a:srgbClr val="295A9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chemeClr val="bg1"/>
                  </a:solidFill>
                  <a:latin typeface="Arial"/>
                  <a:cs typeface="Arial"/>
                </a:rPr>
                <a:t>Feature 1</a:t>
              </a:r>
            </a:p>
          </p:txBody>
        </p:sp>
        <p:sp>
          <p:nvSpPr>
            <p:cNvPr id="36" name="Rectangle 35">
              <a:extLst>
                <a:ext uri="{FF2B5EF4-FFF2-40B4-BE49-F238E27FC236}">
                  <a16:creationId xmlns:a16="http://schemas.microsoft.com/office/drawing/2014/main" id="{E2FAD234-0B07-4B48-9C3F-597879345536}"/>
                </a:ext>
              </a:extLst>
            </p:cNvPr>
            <p:cNvSpPr/>
            <p:nvPr/>
          </p:nvSpPr>
          <p:spPr>
            <a:xfrm>
              <a:off x="5368842" y="4749769"/>
              <a:ext cx="998213" cy="353475"/>
            </a:xfrm>
            <a:prstGeom prst="rect">
              <a:avLst/>
            </a:prstGeom>
            <a:solidFill>
              <a:srgbClr val="295A9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chemeClr val="bg1"/>
                  </a:solidFill>
                  <a:latin typeface="Arial"/>
                  <a:cs typeface="Arial"/>
                </a:rPr>
                <a:t>Feature 1</a:t>
              </a:r>
            </a:p>
          </p:txBody>
        </p:sp>
        <p:sp>
          <p:nvSpPr>
            <p:cNvPr id="37" name="TextBox 36">
              <a:extLst>
                <a:ext uri="{FF2B5EF4-FFF2-40B4-BE49-F238E27FC236}">
                  <a16:creationId xmlns:a16="http://schemas.microsoft.com/office/drawing/2014/main" id="{12542E2B-DA1E-4997-86FA-E0BAC7DAF05B}"/>
                </a:ext>
              </a:extLst>
            </p:cNvPr>
            <p:cNvSpPr txBox="1"/>
            <p:nvPr/>
          </p:nvSpPr>
          <p:spPr>
            <a:xfrm>
              <a:off x="5553286" y="3677247"/>
              <a:ext cx="3289349" cy="574014"/>
            </a:xfrm>
            <a:prstGeom prst="rect">
              <a:avLst/>
            </a:prstGeom>
            <a:noFill/>
          </p:spPr>
          <p:txBody>
            <a:bodyPr wrap="square" rtlCol="0">
              <a:spAutoFit/>
            </a:bodyPr>
            <a:lstStyle/>
            <a:p>
              <a:pPr algn="l"/>
              <a:r>
                <a:rPr lang="en-US" sz="1600" i="1" dirty="0">
                  <a:solidFill>
                    <a:srgbClr val="58595B"/>
                  </a:solidFill>
                  <a:latin typeface="Arial"/>
                  <a:cs typeface="Arial"/>
                </a:rPr>
                <a:t>When a Feature takes longer than planned, keep people working on the right Feature for the right reasons</a:t>
              </a:r>
            </a:p>
          </p:txBody>
        </p:sp>
        <p:sp>
          <p:nvSpPr>
            <p:cNvPr id="38" name="Rectangle 37">
              <a:extLst>
                <a:ext uri="{FF2B5EF4-FFF2-40B4-BE49-F238E27FC236}">
                  <a16:creationId xmlns:a16="http://schemas.microsoft.com/office/drawing/2014/main" id="{0DDA1ABF-7A1C-418D-BD89-CA60937D5E7E}"/>
                </a:ext>
              </a:extLst>
            </p:cNvPr>
            <p:cNvSpPr/>
            <p:nvPr/>
          </p:nvSpPr>
          <p:spPr>
            <a:xfrm>
              <a:off x="6791286" y="2972972"/>
              <a:ext cx="998213" cy="353475"/>
            </a:xfrm>
            <a:prstGeom prst="rect">
              <a:avLst/>
            </a:prstGeom>
            <a:solidFill>
              <a:srgbClr val="295A9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chemeClr val="bg1"/>
                  </a:solidFill>
                  <a:latin typeface="Arial"/>
                  <a:cs typeface="Arial"/>
                </a:rPr>
                <a:t>Feature 2</a:t>
              </a:r>
            </a:p>
          </p:txBody>
        </p:sp>
        <p:sp>
          <p:nvSpPr>
            <p:cNvPr id="39" name="Rectangle 38">
              <a:extLst>
                <a:ext uri="{FF2B5EF4-FFF2-40B4-BE49-F238E27FC236}">
                  <a16:creationId xmlns:a16="http://schemas.microsoft.com/office/drawing/2014/main" id="{16EA4328-EE98-4EDE-B7CF-83D7B59F6D9A}"/>
                </a:ext>
              </a:extLst>
            </p:cNvPr>
            <p:cNvSpPr/>
            <p:nvPr/>
          </p:nvSpPr>
          <p:spPr>
            <a:xfrm>
              <a:off x="7569366" y="4520908"/>
              <a:ext cx="998213" cy="353475"/>
            </a:xfrm>
            <a:prstGeom prst="rect">
              <a:avLst/>
            </a:prstGeom>
            <a:solidFill>
              <a:srgbClr val="295A9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chemeClr val="bg1"/>
                  </a:solidFill>
                  <a:latin typeface="Arial"/>
                  <a:cs typeface="Arial"/>
                </a:rPr>
                <a:t>Feature 2</a:t>
              </a:r>
            </a:p>
          </p:txBody>
        </p:sp>
        <p:sp>
          <p:nvSpPr>
            <p:cNvPr id="40" name="TextBox 39">
              <a:extLst>
                <a:ext uri="{FF2B5EF4-FFF2-40B4-BE49-F238E27FC236}">
                  <a16:creationId xmlns:a16="http://schemas.microsoft.com/office/drawing/2014/main" id="{64279703-7122-434A-A723-246AC0820277}"/>
                </a:ext>
              </a:extLst>
            </p:cNvPr>
            <p:cNvSpPr txBox="1"/>
            <p:nvPr/>
          </p:nvSpPr>
          <p:spPr>
            <a:xfrm>
              <a:off x="7434527" y="4945110"/>
              <a:ext cx="1452604" cy="448542"/>
            </a:xfrm>
            <a:prstGeom prst="rect">
              <a:avLst/>
            </a:prstGeom>
            <a:noFill/>
          </p:spPr>
          <p:txBody>
            <a:bodyPr wrap="square" rtlCol="0">
              <a:spAutoFit/>
            </a:bodyPr>
            <a:lstStyle/>
            <a:p>
              <a:r>
                <a:rPr lang="en-US" sz="1600" i="1" dirty="0">
                  <a:solidFill>
                    <a:srgbClr val="58595B"/>
                  </a:solidFill>
                  <a:latin typeface="Arial"/>
                  <a:cs typeface="Arial"/>
                </a:rPr>
                <a:t>Delay this Feature as necessary.</a:t>
              </a:r>
            </a:p>
          </p:txBody>
        </p:sp>
        <p:cxnSp>
          <p:nvCxnSpPr>
            <p:cNvPr id="41" name="Straight Connector 40">
              <a:extLst>
                <a:ext uri="{FF2B5EF4-FFF2-40B4-BE49-F238E27FC236}">
                  <a16:creationId xmlns:a16="http://schemas.microsoft.com/office/drawing/2014/main" id="{B01B36A4-BECC-46EF-B2E6-99F4C314DB4F}"/>
                </a:ext>
              </a:extLst>
            </p:cNvPr>
            <p:cNvCxnSpPr/>
            <p:nvPr/>
          </p:nvCxnSpPr>
          <p:spPr bwMode="auto">
            <a:xfrm>
              <a:off x="3391313" y="5630841"/>
              <a:ext cx="5495818" cy="0"/>
            </a:xfrm>
            <a:prstGeom prst="line">
              <a:avLst/>
            </a:prstGeom>
            <a:solidFill>
              <a:schemeClr val="accent1"/>
            </a:solidFill>
            <a:ln w="28575" cap="flat" cmpd="sng" algn="ctr">
              <a:solidFill>
                <a:srgbClr val="58595B"/>
              </a:solidFill>
              <a:prstDash val="solid"/>
              <a:round/>
              <a:headEnd type="arrow" w="med" len="med"/>
              <a:tailEnd type="arrow" w="med" len="med"/>
            </a:ln>
            <a:effectLst/>
          </p:spPr>
        </p:cxnSp>
        <p:sp>
          <p:nvSpPr>
            <p:cNvPr id="42" name="TextBox 41">
              <a:extLst>
                <a:ext uri="{FF2B5EF4-FFF2-40B4-BE49-F238E27FC236}">
                  <a16:creationId xmlns:a16="http://schemas.microsoft.com/office/drawing/2014/main" id="{D8524BB7-82ED-4C1D-B6F1-911FAD427777}"/>
                </a:ext>
              </a:extLst>
            </p:cNvPr>
            <p:cNvSpPr txBox="1"/>
            <p:nvPr/>
          </p:nvSpPr>
          <p:spPr>
            <a:xfrm>
              <a:off x="5434990" y="5447954"/>
              <a:ext cx="1714249" cy="306898"/>
            </a:xfrm>
            <a:prstGeom prst="rect">
              <a:avLst/>
            </a:prstGeom>
            <a:solidFill>
              <a:schemeClr val="bg1"/>
            </a:solidFill>
            <a:ln>
              <a:solidFill>
                <a:schemeClr val="bg1">
                  <a:alpha val="0"/>
                </a:schemeClr>
              </a:solidFill>
            </a:ln>
          </p:spPr>
          <p:txBody>
            <a:bodyPr wrap="none" rtlCol="0">
              <a:spAutoFit/>
            </a:bodyPr>
            <a:lstStyle/>
            <a:p>
              <a:pPr algn="l"/>
              <a:r>
                <a:rPr lang="en-US" sz="2000" b="1" dirty="0">
                  <a:latin typeface="Arial" panose="020B0604020202020204" pitchFamily="34" charset="0"/>
                  <a:cs typeface="Arial" panose="020B0604020202020204" pitchFamily="34" charset="0"/>
                </a:rPr>
                <a:t>Fixed cost per PI</a:t>
              </a:r>
            </a:p>
          </p:txBody>
        </p:sp>
        <p:pic>
          <p:nvPicPr>
            <p:cNvPr id="43" name="Picture 42">
              <a:extLst>
                <a:ext uri="{FF2B5EF4-FFF2-40B4-BE49-F238E27FC236}">
                  <a16:creationId xmlns:a16="http://schemas.microsoft.com/office/drawing/2014/main" id="{1968FF50-0512-4B9C-97A5-9747A770DD10}"/>
                </a:ext>
              </a:extLst>
            </p:cNvPr>
            <p:cNvPicPr>
              <a:picLocks noChangeAspect="1"/>
            </p:cNvPicPr>
            <p:nvPr/>
          </p:nvPicPr>
          <p:blipFill>
            <a:blip r:embed="rId3"/>
            <a:stretch>
              <a:fillRect/>
            </a:stretch>
          </p:blipFill>
          <p:spPr>
            <a:xfrm>
              <a:off x="3061009" y="2660650"/>
              <a:ext cx="317500" cy="3060700"/>
            </a:xfrm>
            <a:prstGeom prst="rect">
              <a:avLst/>
            </a:prstGeom>
          </p:spPr>
        </p:pic>
        <p:pic>
          <p:nvPicPr>
            <p:cNvPr id="44" name="Picture 43">
              <a:extLst>
                <a:ext uri="{FF2B5EF4-FFF2-40B4-BE49-F238E27FC236}">
                  <a16:creationId xmlns:a16="http://schemas.microsoft.com/office/drawing/2014/main" id="{08002B9E-6CC1-4628-8628-9D6657E7DCDB}"/>
                </a:ext>
              </a:extLst>
            </p:cNvPr>
            <p:cNvPicPr>
              <a:picLocks noChangeAspect="1"/>
            </p:cNvPicPr>
            <p:nvPr/>
          </p:nvPicPr>
          <p:blipFill>
            <a:blip r:embed="rId3"/>
            <a:stretch>
              <a:fillRect/>
            </a:stretch>
          </p:blipFill>
          <p:spPr>
            <a:xfrm>
              <a:off x="8892855" y="2660650"/>
              <a:ext cx="317500" cy="3060700"/>
            </a:xfrm>
            <a:prstGeom prst="rect">
              <a:avLst/>
            </a:prstGeom>
          </p:spPr>
        </p:pic>
      </p:grpSp>
      <p:sp>
        <p:nvSpPr>
          <p:cNvPr id="45" name="Slide Number Placeholder 1">
            <a:extLst>
              <a:ext uri="{FF2B5EF4-FFF2-40B4-BE49-F238E27FC236}">
                <a16:creationId xmlns:a16="http://schemas.microsoft.com/office/drawing/2014/main" id="{C337BB06-00D0-4584-ABDF-828A3B64FE6C}"/>
              </a:ext>
            </a:extLst>
          </p:cNvPr>
          <p:cNvSpPr>
            <a:spLocks noGrp="1"/>
          </p:cNvSpPr>
          <p:nvPr>
            <p:ph type="sldNum" sz="quarter" idx="12"/>
          </p:nvPr>
        </p:nvSpPr>
        <p:spPr>
          <a:xfrm>
            <a:off x="9837336" y="6493058"/>
            <a:ext cx="1887026" cy="250897"/>
          </a:xfrm>
        </p:spPr>
        <p:txBody>
          <a:bodyPr/>
          <a:lstStyle/>
          <a:p>
            <a:fld id="{46FDB4EE-536A-4449-BF24-E81C662A4DA7}" type="slidenum">
              <a:rPr lang="en-US" smtClean="0"/>
              <a:t>30</a:t>
            </a:fld>
            <a:endParaRPr lang="en-US"/>
          </a:p>
        </p:txBody>
      </p:sp>
    </p:spTree>
    <p:extLst>
      <p:ext uri="{BB962C8B-B14F-4D97-AF65-F5344CB8AC3E}">
        <p14:creationId xmlns:p14="http://schemas.microsoft.com/office/powerpoint/2010/main" val="2858922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A00A8C-993B-4341-9334-660A84B92A12}"/>
              </a:ext>
            </a:extLst>
          </p:cNvPr>
          <p:cNvSpPr>
            <a:spLocks noGrp="1"/>
          </p:cNvSpPr>
          <p:nvPr>
            <p:ph sz="quarter" idx="10"/>
          </p:nvPr>
        </p:nvSpPr>
        <p:spPr>
          <a:xfrm>
            <a:off x="525516" y="1119448"/>
            <a:ext cx="5390605" cy="3271793"/>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Lucida Grande"/>
              <a:buChar char="-"/>
              <a:tabLst/>
              <a:defRPr sz="2400" b="0" i="0">
                <a:latin typeface="Arial" panose="020B0604020202020204" pitchFamily="34" charset="0"/>
              </a:defRPr>
            </a:lvl3pPr>
          </a:lstStyle>
          <a:p>
            <a:pPr>
              <a:buClr>
                <a:srgbClr val="FFFFFF">
                  <a:lumMod val="65000"/>
                </a:srgbClr>
              </a:buClr>
              <a:buSzPct val="75000"/>
              <a:buFont typeface=".Lucida Grande UI Regular"/>
              <a:buChar char="►"/>
            </a:pPr>
            <a:r>
              <a:rPr dirty="0"/>
              <a:t>Apply investment horizons</a:t>
            </a:r>
          </a:p>
          <a:p>
            <a:pPr>
              <a:buClr>
                <a:srgbClr val="FFFFFF">
                  <a:lumMod val="65000"/>
                </a:srgbClr>
              </a:buClr>
              <a:buSzPct val="75000"/>
            </a:pPr>
            <a:r>
              <a:rPr lang="en-US" dirty="0"/>
              <a:t>Utilize capacity allocation</a:t>
            </a:r>
          </a:p>
          <a:p>
            <a:pPr>
              <a:buClr>
                <a:srgbClr val="FFFFFF">
                  <a:lumMod val="65000"/>
                </a:srgbClr>
              </a:buClr>
              <a:buSzPct val="75000"/>
            </a:pPr>
            <a:r>
              <a:rPr lang="en-US"/>
              <a:t>Approve Epic initiatives</a:t>
            </a:r>
            <a:endParaRPr lang="en-US" dirty="0"/>
          </a:p>
          <a:p>
            <a:pPr>
              <a:buClr>
                <a:srgbClr val="FFFFFF">
                  <a:lumMod val="65000"/>
                </a:srgbClr>
              </a:buClr>
              <a:buSzPct val="75000"/>
              <a:buFont typeface=".Lucida Grande UI Regular"/>
              <a:buChar char="►"/>
            </a:pPr>
            <a:r>
              <a:rPr dirty="0"/>
              <a:t>Continuous Business Owner engagement</a:t>
            </a:r>
          </a:p>
        </p:txBody>
      </p:sp>
      <p:sp>
        <p:nvSpPr>
          <p:cNvPr id="8" name="Title Placeholder 4">
            <a:extLst>
              <a:ext uri="{FF2B5EF4-FFF2-40B4-BE49-F238E27FC236}">
                <a16:creationId xmlns:a16="http://schemas.microsoft.com/office/drawing/2014/main" id="{002815BC-CCC1-3346-AAB2-77A4CC36B468}"/>
              </a:ext>
            </a:extLst>
          </p:cNvPr>
          <p:cNvSpPr>
            <a:spLocks noGrp="1"/>
          </p:cNvSpPr>
          <p:nvPr>
            <p:ph type="title"/>
          </p:nvPr>
        </p:nvSpPr>
        <p:spPr>
          <a:xfrm>
            <a:off x="524255" y="206887"/>
            <a:ext cx="3720570" cy="467820"/>
          </a:xfrm>
          <a:prstGeom prst="rect">
            <a:avLst/>
          </a:prstGeom>
        </p:spPr>
        <p:txBody>
          <a:bodyPr vert="horz" lIns="0" tIns="36576" rIns="0" bIns="0" rtlCol="0" anchor="ctr">
            <a:spAutoFit/>
          </a:bodyPr>
          <a:lstStyle/>
          <a:p>
            <a:r>
              <a:t>Maintain the Guardrails</a:t>
            </a:r>
          </a:p>
        </p:txBody>
      </p:sp>
      <p:grpSp>
        <p:nvGrpSpPr>
          <p:cNvPr id="4" name="Group 3">
            <a:extLst>
              <a:ext uri="{FF2B5EF4-FFF2-40B4-BE49-F238E27FC236}">
                <a16:creationId xmlns:a16="http://schemas.microsoft.com/office/drawing/2014/main" id="{ADB0E42C-115C-4FF5-B754-519B3234095A}"/>
              </a:ext>
            </a:extLst>
          </p:cNvPr>
          <p:cNvGrpSpPr/>
          <p:nvPr/>
        </p:nvGrpSpPr>
        <p:grpSpPr>
          <a:xfrm>
            <a:off x="5947057" y="1015740"/>
            <a:ext cx="5979334" cy="5301332"/>
            <a:chOff x="7538164" y="2569770"/>
            <a:chExt cx="3458940" cy="3066728"/>
          </a:xfrm>
        </p:grpSpPr>
        <p:cxnSp>
          <p:nvCxnSpPr>
            <p:cNvPr id="74" name="Straight Connector 73">
              <a:extLst>
                <a:ext uri="{FF2B5EF4-FFF2-40B4-BE49-F238E27FC236}">
                  <a16:creationId xmlns:a16="http://schemas.microsoft.com/office/drawing/2014/main" id="{43BC7724-F013-4932-A176-71A42A6B22A1}"/>
                </a:ext>
              </a:extLst>
            </p:cNvPr>
            <p:cNvCxnSpPr>
              <a:cxnSpLocks/>
            </p:cNvCxnSpPr>
            <p:nvPr/>
          </p:nvCxnSpPr>
          <p:spPr bwMode="auto">
            <a:xfrm flipV="1">
              <a:off x="8229621" y="4643596"/>
              <a:ext cx="317201" cy="272347"/>
            </a:xfrm>
            <a:prstGeom prst="line">
              <a:avLst/>
            </a:prstGeom>
            <a:solidFill>
              <a:schemeClr val="accent1"/>
            </a:solidFill>
            <a:ln w="50800" cap="sq" cmpd="sng" algn="ctr">
              <a:solidFill>
                <a:schemeClr val="bg1">
                  <a:lumMod val="7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CB16EF21-F06E-45A3-8A49-FD60CC12722E}"/>
                </a:ext>
              </a:extLst>
            </p:cNvPr>
            <p:cNvCxnSpPr>
              <a:cxnSpLocks/>
            </p:cNvCxnSpPr>
            <p:nvPr/>
          </p:nvCxnSpPr>
          <p:spPr bwMode="auto">
            <a:xfrm flipV="1">
              <a:off x="8408843" y="3431101"/>
              <a:ext cx="243995" cy="271222"/>
            </a:xfrm>
            <a:prstGeom prst="line">
              <a:avLst/>
            </a:prstGeom>
            <a:solidFill>
              <a:schemeClr val="accent1"/>
            </a:solidFill>
            <a:ln w="50800" cap="sq" cmpd="sng" algn="ctr">
              <a:solidFill>
                <a:schemeClr val="bg1">
                  <a:lumMod val="75000"/>
                </a:schemeClr>
              </a:solidFill>
              <a:prstDash val="solid"/>
              <a:round/>
              <a:headEnd type="none" w="med" len="med"/>
              <a:tailEnd type="none" w="med" len="med"/>
            </a:ln>
            <a:effectLst/>
          </p:spPr>
        </p:cxnSp>
        <p:pic>
          <p:nvPicPr>
            <p:cNvPr id="76" name="Picture 75">
              <a:extLst>
                <a:ext uri="{FF2B5EF4-FFF2-40B4-BE49-F238E27FC236}">
                  <a16:creationId xmlns:a16="http://schemas.microsoft.com/office/drawing/2014/main" id="{D356CD2F-80A9-4FAE-AA2B-C018DCE9CD75}"/>
                </a:ext>
              </a:extLst>
            </p:cNvPr>
            <p:cNvPicPr>
              <a:picLocks/>
            </p:cNvPicPr>
            <p:nvPr/>
          </p:nvPicPr>
          <p:blipFill>
            <a:blip r:embed="rId3"/>
            <a:stretch>
              <a:fillRect/>
            </a:stretch>
          </p:blipFill>
          <p:spPr>
            <a:xfrm>
              <a:off x="7738667" y="2862248"/>
              <a:ext cx="1105330" cy="535119"/>
            </a:xfrm>
            <a:prstGeom prst="rect">
              <a:avLst/>
            </a:prstGeom>
            <a:ln w="28575">
              <a:solidFill>
                <a:schemeClr val="bg1">
                  <a:lumMod val="75000"/>
                </a:schemeClr>
              </a:solidFill>
            </a:ln>
          </p:spPr>
        </p:pic>
        <p:cxnSp>
          <p:nvCxnSpPr>
            <p:cNvPr id="77" name="Straight Connector 76">
              <a:extLst>
                <a:ext uri="{FF2B5EF4-FFF2-40B4-BE49-F238E27FC236}">
                  <a16:creationId xmlns:a16="http://schemas.microsoft.com/office/drawing/2014/main" id="{8927B75B-4012-4735-A1AE-899BCA903478}"/>
                </a:ext>
              </a:extLst>
            </p:cNvPr>
            <p:cNvCxnSpPr>
              <a:cxnSpLocks/>
            </p:cNvCxnSpPr>
            <p:nvPr/>
          </p:nvCxnSpPr>
          <p:spPr bwMode="auto">
            <a:xfrm>
              <a:off x="8259152" y="3733675"/>
              <a:ext cx="2236848" cy="0"/>
            </a:xfrm>
            <a:prstGeom prst="line">
              <a:avLst/>
            </a:prstGeom>
            <a:solidFill>
              <a:schemeClr val="accent1"/>
            </a:solidFill>
            <a:ln w="57150" cap="rnd" cmpd="sng" algn="ctr">
              <a:solidFill>
                <a:schemeClr val="bg1">
                  <a:lumMod val="7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C34B88E4-DFD3-40D8-8A74-73742C63671D}"/>
                </a:ext>
              </a:extLst>
            </p:cNvPr>
            <p:cNvCxnSpPr>
              <a:cxnSpLocks/>
            </p:cNvCxnSpPr>
            <p:nvPr/>
          </p:nvCxnSpPr>
          <p:spPr bwMode="auto">
            <a:xfrm flipV="1">
              <a:off x="8226308" y="4581382"/>
              <a:ext cx="2269692" cy="9099"/>
            </a:xfrm>
            <a:prstGeom prst="line">
              <a:avLst/>
            </a:prstGeom>
            <a:solidFill>
              <a:schemeClr val="accent1"/>
            </a:solidFill>
            <a:ln w="57150" cap="rnd" cmpd="sng" algn="ctr">
              <a:solidFill>
                <a:schemeClr val="bg1">
                  <a:lumMod val="7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AF55D44-CE63-411D-928C-DE5122367103}"/>
                </a:ext>
              </a:extLst>
            </p:cNvPr>
            <p:cNvCxnSpPr>
              <a:cxnSpLocks/>
            </p:cNvCxnSpPr>
            <p:nvPr/>
          </p:nvCxnSpPr>
          <p:spPr bwMode="auto">
            <a:xfrm flipV="1">
              <a:off x="9871515" y="3441320"/>
              <a:ext cx="214409" cy="259252"/>
            </a:xfrm>
            <a:prstGeom prst="line">
              <a:avLst/>
            </a:prstGeom>
            <a:solidFill>
              <a:schemeClr val="accent1"/>
            </a:solidFill>
            <a:ln w="50800" cap="sq" cmpd="sng" algn="ctr">
              <a:solidFill>
                <a:schemeClr val="bg1">
                  <a:lumMod val="7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FEF3E8D4-0943-423E-BE0D-8F371C349820}"/>
                </a:ext>
              </a:extLst>
            </p:cNvPr>
            <p:cNvCxnSpPr>
              <a:cxnSpLocks/>
            </p:cNvCxnSpPr>
            <p:nvPr/>
          </p:nvCxnSpPr>
          <p:spPr bwMode="auto">
            <a:xfrm flipV="1">
              <a:off x="9835379" y="4602188"/>
              <a:ext cx="317201" cy="272348"/>
            </a:xfrm>
            <a:prstGeom prst="line">
              <a:avLst/>
            </a:prstGeom>
            <a:solidFill>
              <a:schemeClr val="accent1"/>
            </a:solidFill>
            <a:ln w="50800" cap="sq" cmpd="sng" algn="ctr">
              <a:solidFill>
                <a:schemeClr val="bg1">
                  <a:lumMod val="75000"/>
                </a:schemeClr>
              </a:solidFill>
              <a:prstDash val="solid"/>
              <a:round/>
              <a:headEnd type="none" w="med" len="med"/>
              <a:tailEnd type="none" w="med" len="med"/>
            </a:ln>
            <a:effectLst/>
          </p:spPr>
        </p:cxnSp>
        <p:pic>
          <p:nvPicPr>
            <p:cNvPr id="81" name="Picture 80">
              <a:extLst>
                <a:ext uri="{FF2B5EF4-FFF2-40B4-BE49-F238E27FC236}">
                  <a16:creationId xmlns:a16="http://schemas.microsoft.com/office/drawing/2014/main" id="{50B8785D-D2C6-47E7-A856-8C20E09082C9}"/>
                </a:ext>
              </a:extLst>
            </p:cNvPr>
            <p:cNvPicPr>
              <a:picLocks/>
            </p:cNvPicPr>
            <p:nvPr/>
          </p:nvPicPr>
          <p:blipFill>
            <a:blip r:embed="rId4"/>
            <a:stretch>
              <a:fillRect/>
            </a:stretch>
          </p:blipFill>
          <p:spPr>
            <a:xfrm>
              <a:off x="9946778" y="2858789"/>
              <a:ext cx="1050326" cy="535119"/>
            </a:xfrm>
            <a:prstGeom prst="rect">
              <a:avLst/>
            </a:prstGeom>
            <a:ln w="28575">
              <a:solidFill>
                <a:schemeClr val="bg1">
                  <a:lumMod val="75000"/>
                </a:schemeClr>
              </a:solidFill>
            </a:ln>
          </p:spPr>
        </p:pic>
        <p:pic>
          <p:nvPicPr>
            <p:cNvPr id="82" name="Picture 81">
              <a:extLst>
                <a:ext uri="{FF2B5EF4-FFF2-40B4-BE49-F238E27FC236}">
                  <a16:creationId xmlns:a16="http://schemas.microsoft.com/office/drawing/2014/main" id="{9F56516D-322B-455E-A4DE-DA467D8E1310}"/>
                </a:ext>
              </a:extLst>
            </p:cNvPr>
            <p:cNvPicPr>
              <a:picLocks noChangeAspect="1"/>
            </p:cNvPicPr>
            <p:nvPr/>
          </p:nvPicPr>
          <p:blipFill>
            <a:blip r:embed="rId5"/>
            <a:stretch>
              <a:fillRect/>
            </a:stretch>
          </p:blipFill>
          <p:spPr>
            <a:xfrm>
              <a:off x="8111758" y="3841933"/>
              <a:ext cx="2263976" cy="689442"/>
            </a:xfrm>
            <a:prstGeom prst="rect">
              <a:avLst/>
            </a:prstGeom>
          </p:spPr>
        </p:pic>
        <p:sp>
          <p:nvSpPr>
            <p:cNvPr id="83" name="Oval 82">
              <a:extLst>
                <a:ext uri="{FF2B5EF4-FFF2-40B4-BE49-F238E27FC236}">
                  <a16:creationId xmlns:a16="http://schemas.microsoft.com/office/drawing/2014/main" id="{ED68B5F1-B3B7-49E2-AFEF-B1BE86988103}"/>
                </a:ext>
              </a:extLst>
            </p:cNvPr>
            <p:cNvSpPr/>
            <p:nvPr/>
          </p:nvSpPr>
          <p:spPr bwMode="auto">
            <a:xfrm>
              <a:off x="9710028" y="2569770"/>
              <a:ext cx="400238" cy="393700"/>
            </a:xfrm>
            <a:prstGeom prst="ellipse">
              <a:avLst/>
            </a:prstGeom>
            <a:solidFill>
              <a:schemeClr val="accent3"/>
            </a:solidFill>
            <a:ln>
              <a:solidFill>
                <a:schemeClr val="bg1"/>
              </a:solid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algn="ctr" eaLnBrk="0" hangingPunct="0">
                <a:spcBef>
                  <a:spcPct val="20000"/>
                </a:spcBef>
              </a:pPr>
              <a:r>
                <a:rPr lang="en-BG" sz="2800" b="1"/>
                <a:t>2</a:t>
              </a:r>
            </a:p>
          </p:txBody>
        </p:sp>
        <p:sp>
          <p:nvSpPr>
            <p:cNvPr id="84" name="Rectangle 83">
              <a:extLst>
                <a:ext uri="{FF2B5EF4-FFF2-40B4-BE49-F238E27FC236}">
                  <a16:creationId xmlns:a16="http://schemas.microsoft.com/office/drawing/2014/main" id="{FECE50DF-82D0-497E-A518-AC4DDAAE9AE3}"/>
                </a:ext>
              </a:extLst>
            </p:cNvPr>
            <p:cNvSpPr/>
            <p:nvPr/>
          </p:nvSpPr>
          <p:spPr bwMode="auto">
            <a:xfrm>
              <a:off x="7801470" y="4842605"/>
              <a:ext cx="1105200" cy="536400"/>
            </a:xfrm>
            <a:prstGeom prst="rect">
              <a:avLst/>
            </a:prstGeom>
            <a:solidFill>
              <a:schemeClr val="bg1"/>
            </a:solidFill>
            <a:ln w="28575" cap="flat" cmpd="sng" algn="ctr">
              <a:solidFill>
                <a:srgbClr val="BFBFBF"/>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grpSp>
          <p:nvGrpSpPr>
            <p:cNvPr id="85" name="Group 84">
              <a:extLst>
                <a:ext uri="{FF2B5EF4-FFF2-40B4-BE49-F238E27FC236}">
                  <a16:creationId xmlns:a16="http://schemas.microsoft.com/office/drawing/2014/main" id="{249FAEF3-63DE-4487-902E-C26A814B03E0}"/>
                </a:ext>
              </a:extLst>
            </p:cNvPr>
            <p:cNvGrpSpPr/>
            <p:nvPr/>
          </p:nvGrpSpPr>
          <p:grpSpPr>
            <a:xfrm>
              <a:off x="7837397" y="4981973"/>
              <a:ext cx="1029321" cy="284345"/>
              <a:chOff x="6461725" y="5605011"/>
              <a:chExt cx="873876" cy="271393"/>
            </a:xfrm>
          </p:grpSpPr>
          <p:pic>
            <p:nvPicPr>
              <p:cNvPr id="86" name="Picture 85">
                <a:extLst>
                  <a:ext uri="{FF2B5EF4-FFF2-40B4-BE49-F238E27FC236}">
                    <a16:creationId xmlns:a16="http://schemas.microsoft.com/office/drawing/2014/main" id="{D2363BC2-E663-4869-B41D-1955FDF27269}"/>
                  </a:ext>
                </a:extLst>
              </p:cNvPr>
              <p:cNvPicPr>
                <a:picLocks noChangeAspect="1"/>
              </p:cNvPicPr>
              <p:nvPr/>
            </p:nvPicPr>
            <p:blipFill>
              <a:blip r:embed="rId6">
                <a:duotone>
                  <a:prstClr val="black"/>
                  <a:schemeClr val="accent1">
                    <a:tint val="45000"/>
                    <a:satMod val="400000"/>
                  </a:schemeClr>
                </a:duotone>
              </a:blip>
              <a:stretch>
                <a:fillRect/>
              </a:stretch>
            </p:blipFill>
            <p:spPr>
              <a:xfrm rot="5400000">
                <a:off x="6925534" y="5697068"/>
                <a:ext cx="103032" cy="76183"/>
              </a:xfrm>
              <a:prstGeom prst="rect">
                <a:avLst/>
              </a:prstGeom>
            </p:spPr>
          </p:pic>
          <p:sp>
            <p:nvSpPr>
              <p:cNvPr id="87" name="Rounded Rectangle 61">
                <a:extLst>
                  <a:ext uri="{FF2B5EF4-FFF2-40B4-BE49-F238E27FC236}">
                    <a16:creationId xmlns:a16="http://schemas.microsoft.com/office/drawing/2014/main" id="{6DEC7BAB-0675-4AC2-A7F6-A69385261A28}"/>
                  </a:ext>
                </a:extLst>
              </p:cNvPr>
              <p:cNvSpPr/>
              <p:nvPr/>
            </p:nvSpPr>
            <p:spPr bwMode="auto">
              <a:xfrm>
                <a:off x="7026076" y="5777512"/>
                <a:ext cx="309525"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050" b="0" i="0" u="none" strike="noStrike" cap="none" normalizeH="0" baseline="0">
                  <a:ln>
                    <a:noFill/>
                  </a:ln>
                  <a:solidFill>
                    <a:schemeClr val="tx1"/>
                  </a:solidFill>
                  <a:effectLst/>
                  <a:latin typeface="Arial" charset="0"/>
                  <a:cs typeface="Arial" charset="0"/>
                </a:endParaRPr>
              </a:p>
            </p:txBody>
          </p:sp>
          <p:sp>
            <p:nvSpPr>
              <p:cNvPr id="88" name="Rounded Rectangle 62">
                <a:extLst>
                  <a:ext uri="{FF2B5EF4-FFF2-40B4-BE49-F238E27FC236}">
                    <a16:creationId xmlns:a16="http://schemas.microsoft.com/office/drawing/2014/main" id="{A1E4E14F-0B77-4F8D-8134-E361ED0C9A67}"/>
                  </a:ext>
                </a:extLst>
              </p:cNvPr>
              <p:cNvSpPr/>
              <p:nvPr/>
            </p:nvSpPr>
            <p:spPr bwMode="auto">
              <a:xfrm>
                <a:off x="6738047" y="5688487"/>
                <a:ext cx="207952"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050" b="0" i="0" u="none" strike="noStrike" cap="none" normalizeH="0" baseline="0">
                  <a:ln>
                    <a:noFill/>
                  </a:ln>
                  <a:solidFill>
                    <a:schemeClr val="tx1"/>
                  </a:solidFill>
                  <a:effectLst/>
                  <a:latin typeface="Arial" charset="0"/>
                  <a:cs typeface="Arial" charset="0"/>
                </a:endParaRPr>
              </a:p>
            </p:txBody>
          </p:sp>
          <p:sp>
            <p:nvSpPr>
              <p:cNvPr id="89" name="Rounded Rectangle 63">
                <a:extLst>
                  <a:ext uri="{FF2B5EF4-FFF2-40B4-BE49-F238E27FC236}">
                    <a16:creationId xmlns:a16="http://schemas.microsoft.com/office/drawing/2014/main" id="{A49A139C-3197-495D-B160-95C66E244D34}"/>
                  </a:ext>
                </a:extLst>
              </p:cNvPr>
              <p:cNvSpPr/>
              <p:nvPr/>
            </p:nvSpPr>
            <p:spPr bwMode="auto">
              <a:xfrm>
                <a:off x="6461725" y="5687530"/>
                <a:ext cx="207952"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050" b="0" i="0" u="none" strike="noStrike" cap="none" normalizeH="0" baseline="0">
                  <a:ln>
                    <a:noFill/>
                  </a:ln>
                  <a:solidFill>
                    <a:schemeClr val="tx1"/>
                  </a:solidFill>
                  <a:effectLst/>
                  <a:latin typeface="Arial" charset="0"/>
                  <a:cs typeface="Arial" charset="0"/>
                </a:endParaRPr>
              </a:p>
            </p:txBody>
          </p:sp>
          <p:sp>
            <p:nvSpPr>
              <p:cNvPr id="90" name="Rounded Rectangle 64">
                <a:extLst>
                  <a:ext uri="{FF2B5EF4-FFF2-40B4-BE49-F238E27FC236}">
                    <a16:creationId xmlns:a16="http://schemas.microsoft.com/office/drawing/2014/main" id="{DA8FBD97-006B-48D0-A40A-32A12CA562C2}"/>
                  </a:ext>
                </a:extLst>
              </p:cNvPr>
              <p:cNvSpPr/>
              <p:nvPr/>
            </p:nvSpPr>
            <p:spPr bwMode="auto">
              <a:xfrm>
                <a:off x="7026076" y="5605011"/>
                <a:ext cx="309525" cy="98892"/>
              </a:xfrm>
              <a:prstGeom prst="roundRect">
                <a:avLst>
                  <a:gd name="adj" fmla="val 11867"/>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BG" sz="1050" b="0" i="0" u="none" strike="noStrike" cap="none" normalizeH="0" baseline="0">
                  <a:ln>
                    <a:noFill/>
                  </a:ln>
                  <a:solidFill>
                    <a:schemeClr val="tx1"/>
                  </a:solidFill>
                  <a:effectLst/>
                  <a:latin typeface="Arial" charset="0"/>
                  <a:cs typeface="Arial" charset="0"/>
                </a:endParaRPr>
              </a:p>
            </p:txBody>
          </p:sp>
          <p:sp>
            <p:nvSpPr>
              <p:cNvPr id="91" name="Right Arrow 65">
                <a:extLst>
                  <a:ext uri="{FF2B5EF4-FFF2-40B4-BE49-F238E27FC236}">
                    <a16:creationId xmlns:a16="http://schemas.microsoft.com/office/drawing/2014/main" id="{F64731F2-850F-4BCA-92AF-9957A624A2E4}"/>
                  </a:ext>
                </a:extLst>
              </p:cNvPr>
              <p:cNvSpPr/>
              <p:nvPr/>
            </p:nvSpPr>
            <p:spPr bwMode="auto">
              <a:xfrm>
                <a:off x="6680204" y="5721709"/>
                <a:ext cx="48731" cy="31856"/>
              </a:xfrm>
              <a:prstGeom prst="rightArrow">
                <a:avLst/>
              </a:prstGeom>
              <a:solidFill>
                <a:srgbClr val="637AA2"/>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BG" sz="2200" i="1"/>
              </a:p>
            </p:txBody>
          </p:sp>
        </p:grpSp>
        <p:sp>
          <p:nvSpPr>
            <p:cNvPr id="92" name="Oval 91">
              <a:extLst>
                <a:ext uri="{FF2B5EF4-FFF2-40B4-BE49-F238E27FC236}">
                  <a16:creationId xmlns:a16="http://schemas.microsoft.com/office/drawing/2014/main" id="{39B29864-F9B6-4B97-A3A9-BED2151F37CE}"/>
                </a:ext>
              </a:extLst>
            </p:cNvPr>
            <p:cNvSpPr/>
            <p:nvPr/>
          </p:nvSpPr>
          <p:spPr bwMode="auto">
            <a:xfrm>
              <a:off x="7538164" y="5242798"/>
              <a:ext cx="400238" cy="393700"/>
            </a:xfrm>
            <a:prstGeom prst="ellipse">
              <a:avLst/>
            </a:prstGeom>
            <a:solidFill>
              <a:schemeClr val="accent1"/>
            </a:solidFill>
            <a:ln>
              <a:solidFill>
                <a:schemeClr val="bg1"/>
              </a:solid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algn="ctr" eaLnBrk="0" hangingPunct="0">
                <a:spcBef>
                  <a:spcPct val="20000"/>
                </a:spcBef>
              </a:pPr>
              <a:r>
                <a:rPr lang="en-BG" sz="2800" b="1" dirty="0"/>
                <a:t>3</a:t>
              </a:r>
            </a:p>
          </p:txBody>
        </p:sp>
        <p:grpSp>
          <p:nvGrpSpPr>
            <p:cNvPr id="93" name="Group 92">
              <a:extLst>
                <a:ext uri="{FF2B5EF4-FFF2-40B4-BE49-F238E27FC236}">
                  <a16:creationId xmlns:a16="http://schemas.microsoft.com/office/drawing/2014/main" id="{F195710C-1B30-40EE-A4B3-B86C3E2D1C49}"/>
                </a:ext>
              </a:extLst>
            </p:cNvPr>
            <p:cNvGrpSpPr/>
            <p:nvPr/>
          </p:nvGrpSpPr>
          <p:grpSpPr>
            <a:xfrm>
              <a:off x="9710028" y="4855946"/>
              <a:ext cx="1105200" cy="536400"/>
              <a:chOff x="9248948" y="4915122"/>
              <a:chExt cx="2117092" cy="1102904"/>
            </a:xfrm>
          </p:grpSpPr>
          <p:sp>
            <p:nvSpPr>
              <p:cNvPr id="94" name="Rectangle 93">
                <a:extLst>
                  <a:ext uri="{FF2B5EF4-FFF2-40B4-BE49-F238E27FC236}">
                    <a16:creationId xmlns:a16="http://schemas.microsoft.com/office/drawing/2014/main" id="{5C6BCBE8-7A6F-46E4-8E83-C1B762C615AA}"/>
                  </a:ext>
                </a:extLst>
              </p:cNvPr>
              <p:cNvSpPr/>
              <p:nvPr/>
            </p:nvSpPr>
            <p:spPr bwMode="auto">
              <a:xfrm>
                <a:off x="9248948" y="4915122"/>
                <a:ext cx="2117092" cy="1102904"/>
              </a:xfrm>
              <a:prstGeom prst="rect">
                <a:avLst/>
              </a:prstGeom>
              <a:solidFill>
                <a:schemeClr val="bg1"/>
              </a:solidFill>
              <a:ln w="28575" cap="flat" cmpd="sng" algn="ctr">
                <a:solidFill>
                  <a:srgbClr val="BFBFBF"/>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cxnSp>
            <p:nvCxnSpPr>
              <p:cNvPr id="95" name="Straight Connector 94">
                <a:extLst>
                  <a:ext uri="{FF2B5EF4-FFF2-40B4-BE49-F238E27FC236}">
                    <a16:creationId xmlns:a16="http://schemas.microsoft.com/office/drawing/2014/main" id="{392AD6D3-A3AB-4DB9-A522-8D01969D1783}"/>
                  </a:ext>
                </a:extLst>
              </p:cNvPr>
              <p:cNvCxnSpPr>
                <a:cxnSpLocks/>
                <a:stCxn id="103" idx="0"/>
              </p:cNvCxnSpPr>
              <p:nvPr/>
            </p:nvCxnSpPr>
            <p:spPr bwMode="auto">
              <a:xfrm flipV="1">
                <a:off x="10302572" y="5221144"/>
                <a:ext cx="0" cy="75441"/>
              </a:xfrm>
              <a:prstGeom prst="line">
                <a:avLst/>
              </a:prstGeom>
              <a:solidFill>
                <a:schemeClr val="accent1"/>
              </a:solidFill>
              <a:ln w="9525" cap="flat" cmpd="sng" algn="ctr">
                <a:solidFill>
                  <a:srgbClr val="4A8DA5"/>
                </a:solidFill>
                <a:prstDash val="dash"/>
                <a:round/>
                <a:headEnd type="none" w="med" len="med"/>
                <a:tailEnd type="none" w="med" len="med"/>
              </a:ln>
              <a:effectLst/>
            </p:spPr>
          </p:cxnSp>
          <p:cxnSp>
            <p:nvCxnSpPr>
              <p:cNvPr id="96" name="Straight Connector 95">
                <a:extLst>
                  <a:ext uri="{FF2B5EF4-FFF2-40B4-BE49-F238E27FC236}">
                    <a16:creationId xmlns:a16="http://schemas.microsoft.com/office/drawing/2014/main" id="{98FB495F-8EB6-40F5-944B-2128E341192F}"/>
                  </a:ext>
                </a:extLst>
              </p:cNvPr>
              <p:cNvCxnSpPr>
                <a:cxnSpLocks/>
              </p:cNvCxnSpPr>
              <p:nvPr/>
            </p:nvCxnSpPr>
            <p:spPr bwMode="auto">
              <a:xfrm flipH="1">
                <a:off x="9932389" y="5497713"/>
                <a:ext cx="175566" cy="86753"/>
              </a:xfrm>
              <a:prstGeom prst="line">
                <a:avLst/>
              </a:prstGeom>
              <a:solidFill>
                <a:schemeClr val="accent1"/>
              </a:solidFill>
              <a:ln w="9525" cap="flat" cmpd="sng" algn="ctr">
                <a:solidFill>
                  <a:srgbClr val="4A8DA5"/>
                </a:solidFill>
                <a:prstDash val="solid"/>
                <a:round/>
                <a:headEnd type="none" w="med" len="med"/>
                <a:tailEnd type="triangle" w="sm" len="sm"/>
              </a:ln>
              <a:effectLst/>
            </p:spPr>
          </p:cxnSp>
          <p:cxnSp>
            <p:nvCxnSpPr>
              <p:cNvPr id="97" name="Straight Connector 96">
                <a:extLst>
                  <a:ext uri="{FF2B5EF4-FFF2-40B4-BE49-F238E27FC236}">
                    <a16:creationId xmlns:a16="http://schemas.microsoft.com/office/drawing/2014/main" id="{C8195923-237C-405D-8970-E0D1D64FDC47}"/>
                  </a:ext>
                </a:extLst>
              </p:cNvPr>
              <p:cNvCxnSpPr>
                <a:cxnSpLocks/>
              </p:cNvCxnSpPr>
              <p:nvPr/>
            </p:nvCxnSpPr>
            <p:spPr bwMode="auto">
              <a:xfrm>
                <a:off x="10495323" y="5494362"/>
                <a:ext cx="190399" cy="93842"/>
              </a:xfrm>
              <a:prstGeom prst="line">
                <a:avLst/>
              </a:prstGeom>
              <a:solidFill>
                <a:schemeClr val="accent1"/>
              </a:solidFill>
              <a:ln w="9525" cap="flat" cmpd="sng" algn="ctr">
                <a:solidFill>
                  <a:srgbClr val="4A8DA5"/>
                </a:solidFill>
                <a:prstDash val="solid"/>
                <a:round/>
                <a:headEnd type="none" w="med" len="med"/>
                <a:tailEnd type="triangle" w="sm" len="sm"/>
              </a:ln>
              <a:effectLst/>
            </p:spPr>
          </p:cxnSp>
          <p:cxnSp>
            <p:nvCxnSpPr>
              <p:cNvPr id="98" name="Straight Connector 97">
                <a:extLst>
                  <a:ext uri="{FF2B5EF4-FFF2-40B4-BE49-F238E27FC236}">
                    <a16:creationId xmlns:a16="http://schemas.microsoft.com/office/drawing/2014/main" id="{3B226D00-A8D7-4979-BB95-89FFC33ABD82}"/>
                  </a:ext>
                </a:extLst>
              </p:cNvPr>
              <p:cNvCxnSpPr>
                <a:cxnSpLocks/>
              </p:cNvCxnSpPr>
              <p:nvPr/>
            </p:nvCxnSpPr>
            <p:spPr bwMode="auto">
              <a:xfrm flipV="1">
                <a:off x="10497376" y="5312557"/>
                <a:ext cx="143788" cy="81249"/>
              </a:xfrm>
              <a:prstGeom prst="line">
                <a:avLst/>
              </a:prstGeom>
              <a:solidFill>
                <a:schemeClr val="accent1"/>
              </a:solidFill>
              <a:ln w="9525" cap="flat" cmpd="sng" algn="ctr">
                <a:solidFill>
                  <a:srgbClr val="4A8DA5"/>
                </a:solidFill>
                <a:prstDash val="dash"/>
                <a:round/>
                <a:headEnd type="none" w="med" len="med"/>
                <a:tailEnd type="none" w="med" len="med"/>
              </a:ln>
              <a:effectLst/>
            </p:spPr>
          </p:cxnSp>
          <p:cxnSp>
            <p:nvCxnSpPr>
              <p:cNvPr id="99" name="Straight Connector 98">
                <a:extLst>
                  <a:ext uri="{FF2B5EF4-FFF2-40B4-BE49-F238E27FC236}">
                    <a16:creationId xmlns:a16="http://schemas.microsoft.com/office/drawing/2014/main" id="{BE3C8A59-7F27-4200-B593-26E60A0A8CD3}"/>
                  </a:ext>
                </a:extLst>
              </p:cNvPr>
              <p:cNvCxnSpPr>
                <a:cxnSpLocks/>
              </p:cNvCxnSpPr>
              <p:nvPr/>
            </p:nvCxnSpPr>
            <p:spPr bwMode="auto">
              <a:xfrm flipH="1" flipV="1">
                <a:off x="9949698" y="5297281"/>
                <a:ext cx="166002" cy="91982"/>
              </a:xfrm>
              <a:prstGeom prst="line">
                <a:avLst/>
              </a:prstGeom>
              <a:solidFill>
                <a:schemeClr val="accent1"/>
              </a:solidFill>
              <a:ln w="9525" cap="flat" cmpd="sng" algn="ctr">
                <a:solidFill>
                  <a:srgbClr val="4A8DA5"/>
                </a:solidFill>
                <a:prstDash val="dash"/>
                <a:round/>
                <a:headEnd type="none" w="med" len="med"/>
                <a:tailEnd type="none" w="med" len="med"/>
              </a:ln>
              <a:effectLst/>
            </p:spPr>
          </p:cxnSp>
          <p:grpSp>
            <p:nvGrpSpPr>
              <p:cNvPr id="100" name="Group 99">
                <a:extLst>
                  <a:ext uri="{FF2B5EF4-FFF2-40B4-BE49-F238E27FC236}">
                    <a16:creationId xmlns:a16="http://schemas.microsoft.com/office/drawing/2014/main" id="{92E535FE-2955-47DC-8BD6-F17DE8FBAF4F}"/>
                  </a:ext>
                </a:extLst>
              </p:cNvPr>
              <p:cNvGrpSpPr/>
              <p:nvPr/>
            </p:nvGrpSpPr>
            <p:grpSpPr>
              <a:xfrm>
                <a:off x="9923466" y="5663556"/>
                <a:ext cx="774569" cy="295369"/>
                <a:chOff x="7466809" y="4153854"/>
                <a:chExt cx="657707" cy="250806"/>
              </a:xfrm>
            </p:grpSpPr>
            <p:pic>
              <p:nvPicPr>
                <p:cNvPr id="123" name="Picture 122">
                  <a:extLst>
                    <a:ext uri="{FF2B5EF4-FFF2-40B4-BE49-F238E27FC236}">
                      <a16:creationId xmlns:a16="http://schemas.microsoft.com/office/drawing/2014/main" id="{499C8491-07B2-4504-913D-6CD3071911DA}"/>
                    </a:ext>
                  </a:extLst>
                </p:cNvPr>
                <p:cNvPicPr>
                  <a:picLocks noChangeAspect="1"/>
                </p:cNvPicPr>
                <p:nvPr/>
              </p:nvPicPr>
              <p:blipFill>
                <a:blip r:embed="rId7"/>
                <a:stretch>
                  <a:fillRect/>
                </a:stretch>
              </p:blipFill>
              <p:spPr>
                <a:xfrm>
                  <a:off x="7468842" y="4209571"/>
                  <a:ext cx="123361" cy="168143"/>
                </a:xfrm>
                <a:prstGeom prst="rect">
                  <a:avLst/>
                </a:prstGeom>
              </p:spPr>
            </p:pic>
            <p:pic>
              <p:nvPicPr>
                <p:cNvPr id="124" name="Picture 123">
                  <a:extLst>
                    <a:ext uri="{FF2B5EF4-FFF2-40B4-BE49-F238E27FC236}">
                      <a16:creationId xmlns:a16="http://schemas.microsoft.com/office/drawing/2014/main" id="{50AA8BCE-E829-4CF4-82EA-50A7DB44B6AB}"/>
                    </a:ext>
                  </a:extLst>
                </p:cNvPr>
                <p:cNvPicPr>
                  <a:picLocks noChangeAspect="1"/>
                </p:cNvPicPr>
                <p:nvPr/>
              </p:nvPicPr>
              <p:blipFill>
                <a:blip r:embed="rId8"/>
                <a:stretch>
                  <a:fillRect/>
                </a:stretch>
              </p:blipFill>
              <p:spPr>
                <a:xfrm flipH="1">
                  <a:off x="7605130" y="4153854"/>
                  <a:ext cx="29837" cy="224378"/>
                </a:xfrm>
                <a:prstGeom prst="rect">
                  <a:avLst/>
                </a:prstGeom>
              </p:spPr>
            </p:pic>
            <p:pic>
              <p:nvPicPr>
                <p:cNvPr id="125" name="Picture 124">
                  <a:extLst>
                    <a:ext uri="{FF2B5EF4-FFF2-40B4-BE49-F238E27FC236}">
                      <a16:creationId xmlns:a16="http://schemas.microsoft.com/office/drawing/2014/main" id="{C79F904B-4E59-4337-B56B-EB9864A400CE}"/>
                    </a:ext>
                  </a:extLst>
                </p:cNvPr>
                <p:cNvPicPr>
                  <a:picLocks noChangeAspect="1"/>
                </p:cNvPicPr>
                <p:nvPr/>
              </p:nvPicPr>
              <p:blipFill>
                <a:blip r:embed="rId9"/>
                <a:stretch>
                  <a:fillRect/>
                </a:stretch>
              </p:blipFill>
              <p:spPr>
                <a:xfrm>
                  <a:off x="8094679" y="4153854"/>
                  <a:ext cx="29837" cy="224378"/>
                </a:xfrm>
                <a:prstGeom prst="rect">
                  <a:avLst/>
                </a:prstGeom>
              </p:spPr>
            </p:pic>
            <p:pic>
              <p:nvPicPr>
                <p:cNvPr id="126" name="Picture 125">
                  <a:extLst>
                    <a:ext uri="{FF2B5EF4-FFF2-40B4-BE49-F238E27FC236}">
                      <a16:creationId xmlns:a16="http://schemas.microsoft.com/office/drawing/2014/main" id="{E5C59E1E-E26B-44E8-A2AC-CCC153FD9C7A}"/>
                    </a:ext>
                  </a:extLst>
                </p:cNvPr>
                <p:cNvPicPr>
                  <a:picLocks noChangeAspect="1"/>
                </p:cNvPicPr>
                <p:nvPr/>
              </p:nvPicPr>
              <p:blipFill>
                <a:blip r:embed="rId10"/>
                <a:stretch>
                  <a:fillRect/>
                </a:stretch>
              </p:blipFill>
              <p:spPr>
                <a:xfrm>
                  <a:off x="7694259" y="4193073"/>
                  <a:ext cx="11222" cy="185158"/>
                </a:xfrm>
                <a:prstGeom prst="rect">
                  <a:avLst/>
                </a:prstGeom>
              </p:spPr>
            </p:pic>
            <p:pic>
              <p:nvPicPr>
                <p:cNvPr id="127" name="Picture 126">
                  <a:extLst>
                    <a:ext uri="{FF2B5EF4-FFF2-40B4-BE49-F238E27FC236}">
                      <a16:creationId xmlns:a16="http://schemas.microsoft.com/office/drawing/2014/main" id="{ED1ACE6C-26A7-43EE-9326-22DAA44A75F1}"/>
                    </a:ext>
                  </a:extLst>
                </p:cNvPr>
                <p:cNvPicPr>
                  <a:picLocks noChangeAspect="1"/>
                </p:cNvPicPr>
                <p:nvPr/>
              </p:nvPicPr>
              <p:blipFill>
                <a:blip r:embed="rId10"/>
                <a:stretch>
                  <a:fillRect/>
                </a:stretch>
              </p:blipFill>
              <p:spPr>
                <a:xfrm>
                  <a:off x="7784638" y="4193073"/>
                  <a:ext cx="11222" cy="185158"/>
                </a:xfrm>
                <a:prstGeom prst="rect">
                  <a:avLst/>
                </a:prstGeom>
              </p:spPr>
            </p:pic>
            <p:pic>
              <p:nvPicPr>
                <p:cNvPr id="128" name="Picture 127">
                  <a:extLst>
                    <a:ext uri="{FF2B5EF4-FFF2-40B4-BE49-F238E27FC236}">
                      <a16:creationId xmlns:a16="http://schemas.microsoft.com/office/drawing/2014/main" id="{B0DFF677-36CF-412F-83C1-F577DBB0A90E}"/>
                    </a:ext>
                  </a:extLst>
                </p:cNvPr>
                <p:cNvPicPr>
                  <a:picLocks noChangeAspect="1"/>
                </p:cNvPicPr>
                <p:nvPr/>
              </p:nvPicPr>
              <p:blipFill>
                <a:blip r:embed="rId10"/>
                <a:stretch>
                  <a:fillRect/>
                </a:stretch>
              </p:blipFill>
              <p:spPr>
                <a:xfrm>
                  <a:off x="7875017" y="4193073"/>
                  <a:ext cx="11222" cy="185158"/>
                </a:xfrm>
                <a:prstGeom prst="rect">
                  <a:avLst/>
                </a:prstGeom>
              </p:spPr>
            </p:pic>
            <p:pic>
              <p:nvPicPr>
                <p:cNvPr id="129" name="Picture 128">
                  <a:extLst>
                    <a:ext uri="{FF2B5EF4-FFF2-40B4-BE49-F238E27FC236}">
                      <a16:creationId xmlns:a16="http://schemas.microsoft.com/office/drawing/2014/main" id="{EE87901C-5548-46EC-BCEE-34EA162C971C}"/>
                    </a:ext>
                  </a:extLst>
                </p:cNvPr>
                <p:cNvPicPr>
                  <a:picLocks noChangeAspect="1"/>
                </p:cNvPicPr>
                <p:nvPr/>
              </p:nvPicPr>
              <p:blipFill>
                <a:blip r:embed="rId7"/>
                <a:stretch>
                  <a:fillRect/>
                </a:stretch>
              </p:blipFill>
              <p:spPr>
                <a:xfrm>
                  <a:off x="7954356" y="4209571"/>
                  <a:ext cx="123361" cy="168143"/>
                </a:xfrm>
                <a:prstGeom prst="rect">
                  <a:avLst/>
                </a:prstGeom>
              </p:spPr>
            </p:pic>
            <p:cxnSp>
              <p:nvCxnSpPr>
                <p:cNvPr id="130" name="Straight Connector 129">
                  <a:extLst>
                    <a:ext uri="{FF2B5EF4-FFF2-40B4-BE49-F238E27FC236}">
                      <a16:creationId xmlns:a16="http://schemas.microsoft.com/office/drawing/2014/main" id="{B8A948AA-B2DC-40B8-9B5D-035FD9E33A0B}"/>
                    </a:ext>
                  </a:extLst>
                </p:cNvPr>
                <p:cNvCxnSpPr/>
                <p:nvPr/>
              </p:nvCxnSpPr>
              <p:spPr bwMode="auto">
                <a:xfrm>
                  <a:off x="7466809" y="4404660"/>
                  <a:ext cx="655919" cy="0"/>
                </a:xfrm>
                <a:prstGeom prst="line">
                  <a:avLst/>
                </a:prstGeom>
                <a:solidFill>
                  <a:schemeClr val="accent1"/>
                </a:solidFill>
                <a:ln w="9525" cap="flat" cmpd="sng" algn="ctr">
                  <a:solidFill>
                    <a:schemeClr val="tx1">
                      <a:lumMod val="40000"/>
                      <a:lumOff val="60000"/>
                    </a:schemeClr>
                  </a:solidFill>
                  <a:prstDash val="solid"/>
                  <a:round/>
                  <a:headEnd type="none" w="med" len="med"/>
                  <a:tailEnd type="none" w="med" len="med"/>
                </a:ln>
                <a:effectLst/>
              </p:spPr>
            </p:cxnSp>
          </p:grpSp>
          <p:grpSp>
            <p:nvGrpSpPr>
              <p:cNvPr id="101" name="Group 100">
                <a:extLst>
                  <a:ext uri="{FF2B5EF4-FFF2-40B4-BE49-F238E27FC236}">
                    <a16:creationId xmlns:a16="http://schemas.microsoft.com/office/drawing/2014/main" id="{223895D9-79FD-4A1A-B5AD-35F458B8F16C}"/>
                  </a:ext>
                </a:extLst>
              </p:cNvPr>
              <p:cNvGrpSpPr/>
              <p:nvPr/>
            </p:nvGrpSpPr>
            <p:grpSpPr>
              <a:xfrm>
                <a:off x="9842589" y="5558292"/>
                <a:ext cx="358600" cy="163108"/>
                <a:chOff x="7424662" y="2644669"/>
                <a:chExt cx="438040" cy="199241"/>
              </a:xfrm>
            </p:grpSpPr>
            <p:grpSp>
              <p:nvGrpSpPr>
                <p:cNvPr id="116" name="Group 115">
                  <a:extLst>
                    <a:ext uri="{FF2B5EF4-FFF2-40B4-BE49-F238E27FC236}">
                      <a16:creationId xmlns:a16="http://schemas.microsoft.com/office/drawing/2014/main" id="{54EAF313-51D4-40D1-994D-460D5AFF897E}"/>
                    </a:ext>
                  </a:extLst>
                </p:cNvPr>
                <p:cNvGrpSpPr/>
                <p:nvPr/>
              </p:nvGrpSpPr>
              <p:grpSpPr>
                <a:xfrm>
                  <a:off x="7526255" y="2711788"/>
                  <a:ext cx="182287" cy="116944"/>
                  <a:chOff x="7526255" y="2320682"/>
                  <a:chExt cx="791925" cy="508050"/>
                </a:xfrm>
              </p:grpSpPr>
              <p:cxnSp>
                <p:nvCxnSpPr>
                  <p:cNvPr id="118" name="Straight Connector 117">
                    <a:extLst>
                      <a:ext uri="{FF2B5EF4-FFF2-40B4-BE49-F238E27FC236}">
                        <a16:creationId xmlns:a16="http://schemas.microsoft.com/office/drawing/2014/main" id="{BDF31DDD-1997-4588-814C-0C9BFCEFF5E4}"/>
                      </a:ext>
                    </a:extLst>
                  </p:cNvPr>
                  <p:cNvCxnSpPr>
                    <a:cxnSpLocks/>
                  </p:cNvCxnSpPr>
                  <p:nvPr/>
                </p:nvCxnSpPr>
                <p:spPr bwMode="auto">
                  <a:xfrm>
                    <a:off x="7561730" y="2320682"/>
                    <a:ext cx="0" cy="508050"/>
                  </a:xfrm>
                  <a:prstGeom prst="line">
                    <a:avLst/>
                  </a:prstGeom>
                  <a:solidFill>
                    <a:schemeClr val="accent1"/>
                  </a:solidFill>
                  <a:ln w="15875" cap="flat" cmpd="sng" algn="ctr">
                    <a:solidFill>
                      <a:schemeClr val="bg1">
                        <a:lumMod val="8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A8DACB38-39D5-437B-8F22-CDE33C912CCA}"/>
                      </a:ext>
                    </a:extLst>
                  </p:cNvPr>
                  <p:cNvCxnSpPr>
                    <a:cxnSpLocks/>
                  </p:cNvCxnSpPr>
                  <p:nvPr/>
                </p:nvCxnSpPr>
                <p:spPr bwMode="auto">
                  <a:xfrm>
                    <a:off x="7538006" y="2807523"/>
                    <a:ext cx="780174"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113C4EA-E260-45BE-8DD5-8D3F162A885A}"/>
                      </a:ext>
                    </a:extLst>
                  </p:cNvPr>
                  <p:cNvSpPr/>
                  <p:nvPr/>
                </p:nvSpPr>
                <p:spPr bwMode="auto">
                  <a:xfrm>
                    <a:off x="7526255" y="2621780"/>
                    <a:ext cx="376599" cy="202821"/>
                  </a:xfrm>
                  <a:prstGeom prst="rect">
                    <a:avLst/>
                  </a:prstGeom>
                  <a:solidFill>
                    <a:schemeClr val="tx1">
                      <a:lumMod val="20000"/>
                      <a:lumOff val="80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cxnSp>
                <p:nvCxnSpPr>
                  <p:cNvPr id="121" name="Straight Connector 120">
                    <a:extLst>
                      <a:ext uri="{FF2B5EF4-FFF2-40B4-BE49-F238E27FC236}">
                        <a16:creationId xmlns:a16="http://schemas.microsoft.com/office/drawing/2014/main" id="{EBEC644A-D6B7-4825-B7CA-CCA33D165F28}"/>
                      </a:ext>
                    </a:extLst>
                  </p:cNvPr>
                  <p:cNvCxnSpPr>
                    <a:cxnSpLocks/>
                  </p:cNvCxnSpPr>
                  <p:nvPr/>
                </p:nvCxnSpPr>
                <p:spPr bwMode="auto">
                  <a:xfrm>
                    <a:off x="7561730" y="2622534"/>
                    <a:ext cx="0" cy="202821"/>
                  </a:xfrm>
                  <a:prstGeom prst="line">
                    <a:avLst/>
                  </a:prstGeom>
                  <a:solidFill>
                    <a:schemeClr val="accent1"/>
                  </a:solidFill>
                  <a:ln w="15875" cap="flat" cmpd="sng" algn="ctr">
                    <a:solidFill>
                      <a:schemeClr val="tx1">
                        <a:lumMod val="60000"/>
                        <a:lumOff val="40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7F6C4757-6FCF-4E6A-86C7-AA69297F89DB}"/>
                      </a:ext>
                    </a:extLst>
                  </p:cNvPr>
                  <p:cNvCxnSpPr>
                    <a:cxnSpLocks/>
                  </p:cNvCxnSpPr>
                  <p:nvPr/>
                </p:nvCxnSpPr>
                <p:spPr bwMode="auto">
                  <a:xfrm>
                    <a:off x="7528480" y="2808825"/>
                    <a:ext cx="348423" cy="0"/>
                  </a:xfrm>
                  <a:prstGeom prst="line">
                    <a:avLst/>
                  </a:prstGeom>
                  <a:solidFill>
                    <a:schemeClr val="accent1"/>
                  </a:solidFill>
                  <a:ln w="9525" cap="flat" cmpd="sng" algn="ctr">
                    <a:solidFill>
                      <a:schemeClr val="tx1">
                        <a:lumMod val="60000"/>
                        <a:lumOff val="40000"/>
                      </a:schemeClr>
                    </a:solidFill>
                    <a:prstDash val="solid"/>
                    <a:round/>
                    <a:headEnd type="none" w="med" len="med"/>
                    <a:tailEnd type="none" w="med" len="med"/>
                  </a:ln>
                  <a:effectLst/>
                </p:spPr>
              </p:cxnSp>
            </p:grpSp>
            <p:sp>
              <p:nvSpPr>
                <p:cNvPr id="117" name="TextBox 116">
                  <a:extLst>
                    <a:ext uri="{FF2B5EF4-FFF2-40B4-BE49-F238E27FC236}">
                      <a16:creationId xmlns:a16="http://schemas.microsoft.com/office/drawing/2014/main" id="{76C57452-EFEA-4388-B250-F7C9C5B52EA6}"/>
                    </a:ext>
                  </a:extLst>
                </p:cNvPr>
                <p:cNvSpPr txBox="1"/>
                <p:nvPr/>
              </p:nvSpPr>
              <p:spPr>
                <a:xfrm>
                  <a:off x="7424662" y="2644669"/>
                  <a:ext cx="438040" cy="199241"/>
                </a:xfrm>
                <a:prstGeom prst="rect">
                  <a:avLst/>
                </a:prstGeom>
                <a:noFill/>
              </p:spPr>
              <p:txBody>
                <a:bodyPr wrap="square" rtlCol="0">
                  <a:spAutoFit/>
                </a:bodyPr>
                <a:lstStyle/>
                <a:p>
                  <a:pPr algn="l"/>
                  <a:r>
                    <a:rPr lang="en-US" sz="300" b="1" i="1" dirty="0"/>
                    <a:t>WSJF</a:t>
                  </a:r>
                </a:p>
              </p:txBody>
            </p:sp>
          </p:grpSp>
          <p:grpSp>
            <p:nvGrpSpPr>
              <p:cNvPr id="102" name="Group 101">
                <a:extLst>
                  <a:ext uri="{FF2B5EF4-FFF2-40B4-BE49-F238E27FC236}">
                    <a16:creationId xmlns:a16="http://schemas.microsoft.com/office/drawing/2014/main" id="{76BB8E38-EA55-40FE-912B-F2257FD5DAD8}"/>
                  </a:ext>
                </a:extLst>
              </p:cNvPr>
              <p:cNvGrpSpPr/>
              <p:nvPr/>
            </p:nvGrpSpPr>
            <p:grpSpPr>
              <a:xfrm>
                <a:off x="10414791" y="5558292"/>
                <a:ext cx="358600" cy="163108"/>
                <a:chOff x="7424662" y="2644669"/>
                <a:chExt cx="438040" cy="199241"/>
              </a:xfrm>
            </p:grpSpPr>
            <p:grpSp>
              <p:nvGrpSpPr>
                <p:cNvPr id="109" name="Group 108">
                  <a:extLst>
                    <a:ext uri="{FF2B5EF4-FFF2-40B4-BE49-F238E27FC236}">
                      <a16:creationId xmlns:a16="http://schemas.microsoft.com/office/drawing/2014/main" id="{4C375EAA-359E-46B4-BAE9-954DD1C3C159}"/>
                    </a:ext>
                  </a:extLst>
                </p:cNvPr>
                <p:cNvGrpSpPr/>
                <p:nvPr/>
              </p:nvGrpSpPr>
              <p:grpSpPr>
                <a:xfrm>
                  <a:off x="7526255" y="2711788"/>
                  <a:ext cx="182287" cy="116944"/>
                  <a:chOff x="7526255" y="2320682"/>
                  <a:chExt cx="791925" cy="508050"/>
                </a:xfrm>
              </p:grpSpPr>
              <p:cxnSp>
                <p:nvCxnSpPr>
                  <p:cNvPr id="111" name="Straight Connector 110">
                    <a:extLst>
                      <a:ext uri="{FF2B5EF4-FFF2-40B4-BE49-F238E27FC236}">
                        <a16:creationId xmlns:a16="http://schemas.microsoft.com/office/drawing/2014/main" id="{BE96FF6E-9AA8-4803-9E1D-E90986919EF0}"/>
                      </a:ext>
                    </a:extLst>
                  </p:cNvPr>
                  <p:cNvCxnSpPr>
                    <a:cxnSpLocks/>
                  </p:cNvCxnSpPr>
                  <p:nvPr/>
                </p:nvCxnSpPr>
                <p:spPr bwMode="auto">
                  <a:xfrm>
                    <a:off x="7561730" y="2320682"/>
                    <a:ext cx="0" cy="508050"/>
                  </a:xfrm>
                  <a:prstGeom prst="line">
                    <a:avLst/>
                  </a:prstGeom>
                  <a:solidFill>
                    <a:schemeClr val="accent1"/>
                  </a:solidFill>
                  <a:ln w="15875" cap="flat" cmpd="sng" algn="ctr">
                    <a:solidFill>
                      <a:schemeClr val="bg1">
                        <a:lumMod val="85000"/>
                      </a:schemeClr>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B034F031-3035-428E-9B92-D6A9BE3CD67C}"/>
                      </a:ext>
                    </a:extLst>
                  </p:cNvPr>
                  <p:cNvCxnSpPr>
                    <a:cxnSpLocks/>
                  </p:cNvCxnSpPr>
                  <p:nvPr/>
                </p:nvCxnSpPr>
                <p:spPr bwMode="auto">
                  <a:xfrm>
                    <a:off x="7538006" y="2807523"/>
                    <a:ext cx="780174"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13" name="Rectangle 112">
                    <a:extLst>
                      <a:ext uri="{FF2B5EF4-FFF2-40B4-BE49-F238E27FC236}">
                        <a16:creationId xmlns:a16="http://schemas.microsoft.com/office/drawing/2014/main" id="{5C8749E7-0235-4760-BCBB-E548010DF21F}"/>
                      </a:ext>
                    </a:extLst>
                  </p:cNvPr>
                  <p:cNvSpPr/>
                  <p:nvPr/>
                </p:nvSpPr>
                <p:spPr bwMode="auto">
                  <a:xfrm>
                    <a:off x="7526255" y="2621780"/>
                    <a:ext cx="376599" cy="202821"/>
                  </a:xfrm>
                  <a:prstGeom prst="rect">
                    <a:avLst/>
                  </a:prstGeom>
                  <a:solidFill>
                    <a:schemeClr val="tx1">
                      <a:lumMod val="20000"/>
                      <a:lumOff val="80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cxnSp>
                <p:nvCxnSpPr>
                  <p:cNvPr id="114" name="Straight Connector 113">
                    <a:extLst>
                      <a:ext uri="{FF2B5EF4-FFF2-40B4-BE49-F238E27FC236}">
                        <a16:creationId xmlns:a16="http://schemas.microsoft.com/office/drawing/2014/main" id="{D17D370E-2CE4-4F48-8FE8-C54AF4649D06}"/>
                      </a:ext>
                    </a:extLst>
                  </p:cNvPr>
                  <p:cNvCxnSpPr>
                    <a:cxnSpLocks/>
                  </p:cNvCxnSpPr>
                  <p:nvPr/>
                </p:nvCxnSpPr>
                <p:spPr bwMode="auto">
                  <a:xfrm>
                    <a:off x="7561730" y="2622534"/>
                    <a:ext cx="0" cy="202821"/>
                  </a:xfrm>
                  <a:prstGeom prst="line">
                    <a:avLst/>
                  </a:prstGeom>
                  <a:solidFill>
                    <a:schemeClr val="accent1"/>
                  </a:solidFill>
                  <a:ln w="15875" cap="flat" cmpd="sng" algn="ctr">
                    <a:solidFill>
                      <a:schemeClr val="tx1">
                        <a:lumMod val="60000"/>
                        <a:lumOff val="40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0EB74278-8B0A-44B8-8B5A-4AF45CDC4456}"/>
                      </a:ext>
                    </a:extLst>
                  </p:cNvPr>
                  <p:cNvCxnSpPr>
                    <a:cxnSpLocks/>
                  </p:cNvCxnSpPr>
                  <p:nvPr/>
                </p:nvCxnSpPr>
                <p:spPr bwMode="auto">
                  <a:xfrm>
                    <a:off x="7528480" y="2808825"/>
                    <a:ext cx="348423" cy="0"/>
                  </a:xfrm>
                  <a:prstGeom prst="line">
                    <a:avLst/>
                  </a:prstGeom>
                  <a:solidFill>
                    <a:schemeClr val="accent1"/>
                  </a:solidFill>
                  <a:ln w="9525" cap="flat" cmpd="sng" algn="ctr">
                    <a:solidFill>
                      <a:schemeClr val="tx1">
                        <a:lumMod val="60000"/>
                        <a:lumOff val="40000"/>
                      </a:schemeClr>
                    </a:solidFill>
                    <a:prstDash val="solid"/>
                    <a:round/>
                    <a:headEnd type="none" w="med" len="med"/>
                    <a:tailEnd type="none" w="med" len="med"/>
                  </a:ln>
                  <a:effectLst/>
                </p:spPr>
              </p:cxnSp>
            </p:grpSp>
            <p:sp>
              <p:nvSpPr>
                <p:cNvPr id="110" name="TextBox 109">
                  <a:extLst>
                    <a:ext uri="{FF2B5EF4-FFF2-40B4-BE49-F238E27FC236}">
                      <a16:creationId xmlns:a16="http://schemas.microsoft.com/office/drawing/2014/main" id="{DF48E75A-94DC-4B7C-93CE-4B2FFA26827D}"/>
                    </a:ext>
                  </a:extLst>
                </p:cNvPr>
                <p:cNvSpPr txBox="1"/>
                <p:nvPr/>
              </p:nvSpPr>
              <p:spPr>
                <a:xfrm>
                  <a:off x="7424662" y="2644669"/>
                  <a:ext cx="438040" cy="199241"/>
                </a:xfrm>
                <a:prstGeom prst="rect">
                  <a:avLst/>
                </a:prstGeom>
                <a:noFill/>
              </p:spPr>
              <p:txBody>
                <a:bodyPr wrap="square" rtlCol="0">
                  <a:spAutoFit/>
                </a:bodyPr>
                <a:lstStyle/>
                <a:p>
                  <a:pPr algn="l"/>
                  <a:r>
                    <a:rPr lang="en-US" sz="300" b="1" i="1" dirty="0"/>
                    <a:t>WSJF</a:t>
                  </a:r>
                </a:p>
              </p:txBody>
            </p:sp>
          </p:grpSp>
          <p:pic>
            <p:nvPicPr>
              <p:cNvPr id="103" name="Picture 102">
                <a:extLst>
                  <a:ext uri="{FF2B5EF4-FFF2-40B4-BE49-F238E27FC236}">
                    <a16:creationId xmlns:a16="http://schemas.microsoft.com/office/drawing/2014/main" id="{12B4D380-5839-4867-8EE7-7C8433001E3D}"/>
                  </a:ext>
                </a:extLst>
              </p:cNvPr>
              <p:cNvPicPr>
                <a:picLocks noChangeAspect="1"/>
              </p:cNvPicPr>
              <p:nvPr/>
            </p:nvPicPr>
            <p:blipFill>
              <a:blip r:embed="rId11"/>
              <a:stretch>
                <a:fillRect/>
              </a:stretch>
            </p:blipFill>
            <p:spPr>
              <a:xfrm>
                <a:off x="10145433" y="5296585"/>
                <a:ext cx="314277" cy="231718"/>
              </a:xfrm>
              <a:prstGeom prst="rect">
                <a:avLst/>
              </a:prstGeom>
            </p:spPr>
          </p:pic>
          <p:pic>
            <p:nvPicPr>
              <p:cNvPr id="104" name="Picture 103">
                <a:extLst>
                  <a:ext uri="{FF2B5EF4-FFF2-40B4-BE49-F238E27FC236}">
                    <a16:creationId xmlns:a16="http://schemas.microsoft.com/office/drawing/2014/main" id="{15EA337B-18D8-4B0C-B478-84D0DFA0D57A}"/>
                  </a:ext>
                </a:extLst>
              </p:cNvPr>
              <p:cNvPicPr>
                <a:picLocks noChangeAspect="1"/>
              </p:cNvPicPr>
              <p:nvPr/>
            </p:nvPicPr>
            <p:blipFill>
              <a:blip r:embed="rId12"/>
              <a:stretch>
                <a:fillRect/>
              </a:stretch>
            </p:blipFill>
            <p:spPr>
              <a:xfrm flipH="1">
                <a:off x="10220059" y="4975779"/>
                <a:ext cx="162538" cy="240242"/>
              </a:xfrm>
              <a:prstGeom prst="rect">
                <a:avLst/>
              </a:prstGeom>
            </p:spPr>
          </p:pic>
          <p:pic>
            <p:nvPicPr>
              <p:cNvPr id="105" name="Picture 104">
                <a:extLst>
                  <a:ext uri="{FF2B5EF4-FFF2-40B4-BE49-F238E27FC236}">
                    <a16:creationId xmlns:a16="http://schemas.microsoft.com/office/drawing/2014/main" id="{72343C99-ACFF-491B-9487-CE35AE52A086}"/>
                  </a:ext>
                </a:extLst>
              </p:cNvPr>
              <p:cNvPicPr>
                <a:picLocks noChangeAspect="1"/>
              </p:cNvPicPr>
              <p:nvPr/>
            </p:nvPicPr>
            <p:blipFill>
              <a:blip r:embed="rId13"/>
              <a:stretch>
                <a:fillRect/>
              </a:stretch>
            </p:blipFill>
            <p:spPr>
              <a:xfrm>
                <a:off x="10699897" y="5127147"/>
                <a:ext cx="483824" cy="273466"/>
              </a:xfrm>
              <a:prstGeom prst="rect">
                <a:avLst/>
              </a:prstGeom>
            </p:spPr>
          </p:pic>
          <p:grpSp>
            <p:nvGrpSpPr>
              <p:cNvPr id="106" name="Group 105">
                <a:extLst>
                  <a:ext uri="{FF2B5EF4-FFF2-40B4-BE49-F238E27FC236}">
                    <a16:creationId xmlns:a16="http://schemas.microsoft.com/office/drawing/2014/main" id="{A2DD6070-0BA8-41A8-8BA1-8267F786A3E9}"/>
                  </a:ext>
                </a:extLst>
              </p:cNvPr>
              <p:cNvGrpSpPr/>
              <p:nvPr/>
            </p:nvGrpSpPr>
            <p:grpSpPr>
              <a:xfrm>
                <a:off x="9561938" y="5123044"/>
                <a:ext cx="342422" cy="235396"/>
                <a:chOff x="5025817" y="3659300"/>
                <a:chExt cx="249535" cy="171541"/>
              </a:xfrm>
            </p:grpSpPr>
            <p:pic>
              <p:nvPicPr>
                <p:cNvPr id="107" name="Picture 106">
                  <a:extLst>
                    <a:ext uri="{FF2B5EF4-FFF2-40B4-BE49-F238E27FC236}">
                      <a16:creationId xmlns:a16="http://schemas.microsoft.com/office/drawing/2014/main" id="{CAE21F1B-E025-4218-A121-4DCA9C39137D}"/>
                    </a:ext>
                  </a:extLst>
                </p:cNvPr>
                <p:cNvPicPr>
                  <a:picLocks noChangeAspect="1"/>
                </p:cNvPicPr>
                <p:nvPr/>
              </p:nvPicPr>
              <p:blipFill>
                <a:blip r:embed="rId14"/>
                <a:stretch>
                  <a:fillRect/>
                </a:stretch>
              </p:blipFill>
              <p:spPr>
                <a:xfrm>
                  <a:off x="5149646" y="3663416"/>
                  <a:ext cx="125706" cy="167425"/>
                </a:xfrm>
                <a:prstGeom prst="rect">
                  <a:avLst/>
                </a:prstGeom>
              </p:spPr>
            </p:pic>
            <p:pic>
              <p:nvPicPr>
                <p:cNvPr id="108" name="Picture 107">
                  <a:extLst>
                    <a:ext uri="{FF2B5EF4-FFF2-40B4-BE49-F238E27FC236}">
                      <a16:creationId xmlns:a16="http://schemas.microsoft.com/office/drawing/2014/main" id="{FEF45506-667F-4BDA-9F45-D4EE8919611E}"/>
                    </a:ext>
                  </a:extLst>
                </p:cNvPr>
                <p:cNvPicPr>
                  <a:picLocks noChangeAspect="1"/>
                </p:cNvPicPr>
                <p:nvPr/>
              </p:nvPicPr>
              <p:blipFill>
                <a:blip r:embed="rId15"/>
                <a:stretch>
                  <a:fillRect/>
                </a:stretch>
              </p:blipFill>
              <p:spPr>
                <a:xfrm>
                  <a:off x="5025817" y="3659300"/>
                  <a:ext cx="120752" cy="171541"/>
                </a:xfrm>
                <a:prstGeom prst="rect">
                  <a:avLst/>
                </a:prstGeom>
              </p:spPr>
            </p:pic>
          </p:grpSp>
        </p:grpSp>
        <p:sp>
          <p:nvSpPr>
            <p:cNvPr id="131" name="Oval 130">
              <a:extLst>
                <a:ext uri="{FF2B5EF4-FFF2-40B4-BE49-F238E27FC236}">
                  <a16:creationId xmlns:a16="http://schemas.microsoft.com/office/drawing/2014/main" id="{25945DB3-BE00-4346-8B28-5882310B8A63}"/>
                </a:ext>
              </a:extLst>
            </p:cNvPr>
            <p:cNvSpPr/>
            <p:nvPr/>
          </p:nvSpPr>
          <p:spPr bwMode="auto">
            <a:xfrm>
              <a:off x="9509909" y="5242798"/>
              <a:ext cx="400238" cy="393700"/>
            </a:xfrm>
            <a:prstGeom prst="ellipse">
              <a:avLst/>
            </a:prstGeom>
            <a:solidFill>
              <a:schemeClr val="accent2"/>
            </a:solidFill>
            <a:ln>
              <a:solidFill>
                <a:schemeClr val="bg1"/>
              </a:solid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algn="ctr" eaLnBrk="0" hangingPunct="0">
                <a:spcBef>
                  <a:spcPct val="20000"/>
                </a:spcBef>
              </a:pPr>
              <a:r>
                <a:rPr lang="en-BG" sz="2800" b="1"/>
                <a:t>4</a:t>
              </a:r>
            </a:p>
          </p:txBody>
        </p:sp>
        <p:sp>
          <p:nvSpPr>
            <p:cNvPr id="132" name="Oval 131">
              <a:extLst>
                <a:ext uri="{FF2B5EF4-FFF2-40B4-BE49-F238E27FC236}">
                  <a16:creationId xmlns:a16="http://schemas.microsoft.com/office/drawing/2014/main" id="{8FD1A1F9-A71B-49C9-A5EA-C10CA4D894F7}"/>
                </a:ext>
              </a:extLst>
            </p:cNvPr>
            <p:cNvSpPr/>
            <p:nvPr/>
          </p:nvSpPr>
          <p:spPr bwMode="auto">
            <a:xfrm>
              <a:off x="7538548" y="2569770"/>
              <a:ext cx="400238" cy="393700"/>
            </a:xfrm>
            <a:prstGeom prst="ellipse">
              <a:avLst/>
            </a:prstGeom>
            <a:solidFill>
              <a:schemeClr val="accent5"/>
            </a:solidFill>
            <a:ln>
              <a:solidFill>
                <a:schemeClr val="bg1"/>
              </a:solid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algn="ctr" eaLnBrk="0" hangingPunct="0">
                <a:spcBef>
                  <a:spcPct val="20000"/>
                </a:spcBef>
              </a:pPr>
              <a:r>
                <a:rPr lang="en-BG" sz="2800" b="1" dirty="0"/>
                <a:t>1</a:t>
              </a:r>
            </a:p>
          </p:txBody>
        </p:sp>
      </p:grpSp>
      <p:sp>
        <p:nvSpPr>
          <p:cNvPr id="64" name="Slide Number Placeholder 1">
            <a:extLst>
              <a:ext uri="{FF2B5EF4-FFF2-40B4-BE49-F238E27FC236}">
                <a16:creationId xmlns:a16="http://schemas.microsoft.com/office/drawing/2014/main" id="{E38BC07B-ED1B-4EC9-97F2-424CA05BAD1E}"/>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31</a:t>
            </a:fld>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a:t>
            </a:r>
            <a:r>
              <a:rPr lang="en-US" dirty="0"/>
              <a:t>6</a:t>
            </a:r>
            <a:r>
              <a:rPr dirty="0"/>
              <a:t> Establishing portfolio flow</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32</a:t>
            </a:fld>
            <a:endParaRPr lang="en-US"/>
          </a:p>
        </p:txBody>
      </p:sp>
      <p:sp>
        <p:nvSpPr>
          <p:cNvPr id="10080" name="NewShape"/>
          <p:cNvSpPr txBox="1"/>
          <p:nvPr/>
        </p:nvSpPr>
        <p:spPr>
          <a:xfrm>
            <a:off x="1571604" y="1285860"/>
            <a:ext cx="3643338" cy="369332"/>
          </a:xfrm>
          <a:prstGeom prst="rect">
            <a:avLst/>
          </a:prstGeom>
          <a:noFill/>
        </p:spPr>
        <p:txBody>
          <a:bodyPr wrap="square" rtlCol="0"/>
          <a:lstStyle/>
          <a:p>
            <a:pPr marL="0" indent="0">
              <a:buNone/>
            </a:pPr>
            <a:endParaRPr/>
          </a:p>
        </p:txBody>
      </p:sp>
    </p:spTree>
    <p:extLst>
      <p:ext uri="{BB962C8B-B14F-4D97-AF65-F5344CB8AC3E}">
        <p14:creationId xmlns:p14="http://schemas.microsoft.com/office/powerpoint/2010/main" val="143103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169|95">
            <a:extLst>
              <a:ext uri="{FF2B5EF4-FFF2-40B4-BE49-F238E27FC236}">
                <a16:creationId xmlns:a16="http://schemas.microsoft.com/office/drawing/2014/main" id="{FE00D659-25B9-C742-860B-6B6A84586B15}"/>
              </a:ext>
            </a:extLst>
          </p:cNvPr>
          <p:cNvPicPr>
            <a:picLocks noGrp="1" noChangeAspect="1"/>
          </p:cNvPicPr>
          <p:nvPr>
            <p:ph type="pic" sz="quarter" idx="14"/>
          </p:nvPr>
        </p:nvPicPr>
        <p:blipFill>
          <a:blip r:embed="rId3"/>
          <a:stretch>
            <a:fillRect/>
          </a:stretch>
        </p:blipFill>
        <p:spPr>
          <a:xfrm>
            <a:off x="8728610" y="2918830"/>
            <a:ext cx="2995752" cy="1635352"/>
          </a:xfrm>
          <a:prstGeom prst="rect">
            <a:avLst/>
          </a:prstGeom>
        </p:spPr>
      </p:pic>
      <p:sp>
        <p:nvSpPr>
          <p:cNvPr id="7" name="Content Placeholder 5">
            <a:extLst>
              <a:ext uri="{FF2B5EF4-FFF2-40B4-BE49-F238E27FC236}">
                <a16:creationId xmlns:a16="http://schemas.microsoft.com/office/drawing/2014/main" id="{95ED1B29-A126-7541-8F0E-A659E0F79346}"/>
              </a:ext>
            </a:extLst>
          </p:cNvPr>
          <p:cNvSpPr>
            <a:spLocks noGrp="1"/>
          </p:cNvSpPr>
          <p:nvPr>
            <p:ph sz="quarter" idx="11"/>
          </p:nvPr>
        </p:nvSpPr>
        <p:spPr>
          <a:xfrm>
            <a:off x="525516" y="1110915"/>
            <a:ext cx="8088832" cy="5251187"/>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dirty="0"/>
              <a:t>Makes largest business initiatives visible</a:t>
            </a:r>
          </a:p>
          <a:p>
            <a:pPr>
              <a:buClr>
                <a:srgbClr val="FFFFFF">
                  <a:lumMod val="65000"/>
                </a:srgbClr>
              </a:buClr>
              <a:buSzPct val="75000"/>
            </a:pPr>
            <a:r>
              <a:rPr sz="2400" dirty="0"/>
              <a:t>Brings structure to analysis and decision-making</a:t>
            </a:r>
          </a:p>
          <a:p>
            <a:pPr>
              <a:buClr>
                <a:srgbClr val="FFFFFF">
                  <a:lumMod val="65000"/>
                </a:srgbClr>
              </a:buClr>
              <a:buSzPct val="75000"/>
            </a:pPr>
            <a:r>
              <a:rPr sz="2400" dirty="0"/>
              <a:t>Provides WIP limits to ensure the teams analyze responsibly</a:t>
            </a:r>
          </a:p>
          <a:p>
            <a:pPr>
              <a:buClr>
                <a:srgbClr val="FFFFFF">
                  <a:lumMod val="65000"/>
                </a:srgbClr>
              </a:buClr>
              <a:buSzPct val="75000"/>
            </a:pPr>
            <a:r>
              <a:rPr sz="2400" dirty="0"/>
              <a:t>Helps prevent unrealistic expectations </a:t>
            </a:r>
          </a:p>
          <a:p>
            <a:pPr>
              <a:buClr>
                <a:srgbClr val="FFFFFF">
                  <a:lumMod val="65000"/>
                </a:srgbClr>
              </a:buClr>
              <a:buSzPct val="75000"/>
            </a:pPr>
            <a:r>
              <a:rPr sz="2400" dirty="0"/>
              <a:t>Helps drive collaboration among the key stakeholders</a:t>
            </a:r>
          </a:p>
          <a:p>
            <a:pPr>
              <a:buClr>
                <a:srgbClr val="FFFFFF">
                  <a:lumMod val="65000"/>
                </a:srgbClr>
              </a:buClr>
              <a:buSzPct val="75000"/>
            </a:pPr>
            <a:r>
              <a:rPr sz="2400" dirty="0"/>
              <a:t>Provides a transparent and quantitative basis for economic decision-making</a:t>
            </a:r>
          </a:p>
        </p:txBody>
      </p:sp>
      <p:sp>
        <p:nvSpPr>
          <p:cNvPr id="8" name="Title Placeholder 4">
            <a:extLst>
              <a:ext uri="{FF2B5EF4-FFF2-40B4-BE49-F238E27FC236}">
                <a16:creationId xmlns:a16="http://schemas.microsoft.com/office/drawing/2014/main" id="{93E901A1-D498-3E4E-AE1A-7AC7FB72F56E}"/>
              </a:ext>
            </a:extLst>
          </p:cNvPr>
          <p:cNvSpPr>
            <a:spLocks noGrp="1"/>
          </p:cNvSpPr>
          <p:nvPr>
            <p:ph type="title"/>
          </p:nvPr>
        </p:nvSpPr>
        <p:spPr>
          <a:xfrm>
            <a:off x="524254" y="228431"/>
            <a:ext cx="6814366" cy="424732"/>
          </a:xfrm>
          <a:prstGeom prst="rect">
            <a:avLst/>
          </a:prstGeom>
        </p:spPr>
        <p:txBody>
          <a:bodyPr vert="horz" lIns="0" tIns="36576" rIns="0" bIns="0" rtlCol="0" anchor="ctr">
            <a:spAutoFit/>
          </a:bodyPr>
          <a:lstStyle>
            <a:lvl1pPr>
              <a:defRPr sz="2800"/>
            </a:lvl1pPr>
          </a:lstStyle>
          <a:p>
            <a:r>
              <a:t>Govern Epic flow with the Portfolio Kanban</a:t>
            </a:r>
          </a:p>
        </p:txBody>
      </p:sp>
      <p:sp>
        <p:nvSpPr>
          <p:cNvPr id="2" name="Slide Number Placeholder 1">
            <a:extLst>
              <a:ext uri="{FF2B5EF4-FFF2-40B4-BE49-F238E27FC236}">
                <a16:creationId xmlns:a16="http://schemas.microsoft.com/office/drawing/2014/main" id="{3734E5F9-627A-8D4E-951C-DF885F9BFBC2}"/>
              </a:ext>
            </a:extLst>
          </p:cNvPr>
          <p:cNvSpPr>
            <a:spLocks noGrp="1"/>
          </p:cNvSpPr>
          <p:nvPr>
            <p:ph type="sldNum" sz="quarter" idx="15"/>
          </p:nvPr>
        </p:nvSpPr>
        <p:spPr/>
        <p:txBody>
          <a:bodyPr/>
          <a:lstStyle/>
          <a:p>
            <a:fld id="{46FDB4EE-536A-4449-BF24-E81C662A4DA7}" type="slidenum">
              <a:rPr lang="en-US" smtClean="0"/>
              <a:t>33</a:t>
            </a:fld>
            <a:endParaRPr lang="en-US" dirty="0"/>
          </a:p>
        </p:txBody>
      </p:sp>
    </p:spTree>
    <p:extLst>
      <p:ext uri="{BB962C8B-B14F-4D97-AF65-F5344CB8AC3E}">
        <p14:creationId xmlns:p14="http://schemas.microsoft.com/office/powerpoint/2010/main" val="89638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206887"/>
            <a:ext cx="6296596" cy="467820"/>
          </a:xfrm>
          <a:prstGeom prst="rect">
            <a:avLst/>
          </a:prstGeom>
        </p:spPr>
        <p:txBody>
          <a:bodyPr vert="horz" lIns="0" tIns="36576" rIns="0" bIns="0" rtlCol="0" anchor="ctr">
            <a:spAutoFit/>
          </a:bodyPr>
          <a:lstStyle/>
          <a:p>
            <a:r>
              <a:rPr lang="en-US" dirty="0"/>
              <a:t>Epics flow through the Portfolio Kanban</a:t>
            </a:r>
            <a:endParaRPr dirty="0"/>
          </a:p>
        </p:txBody>
      </p:sp>
      <p:sp>
        <p:nvSpPr>
          <p:cNvPr id="2" name="TextBox 1">
            <a:extLst>
              <a:ext uri="{FF2B5EF4-FFF2-40B4-BE49-F238E27FC236}">
                <a16:creationId xmlns:a16="http://schemas.microsoft.com/office/drawing/2014/main" id="{A61ED27A-6AED-7D40-ADEC-D9C9DDAF1349}"/>
              </a:ext>
            </a:extLst>
          </p:cNvPr>
          <p:cNvSpPr txBox="1"/>
          <p:nvPr/>
        </p:nvSpPr>
        <p:spPr>
          <a:xfrm>
            <a:off x="524255" y="905369"/>
            <a:ext cx="11178371" cy="937949"/>
          </a:xfrm>
          <a:prstGeom prst="rect">
            <a:avLst/>
          </a:prstGeom>
          <a:noFill/>
        </p:spPr>
        <p:txBody>
          <a:bodyPr wrap="square" rtlCol="0">
            <a:spAutoFit/>
          </a:bodyPr>
          <a:lstStyle/>
          <a:p>
            <a:pPr>
              <a:lnSpc>
                <a:spcPct val="120000"/>
              </a:lnSpc>
            </a:pPr>
            <a:r>
              <a:rPr lang="en-US" sz="2400" kern="0" dirty="0">
                <a:latin typeface="Arial" panose="020B0604020202020204" pitchFamily="34" charset="0"/>
                <a:cs typeface="Arial" panose="020B0604020202020204" pitchFamily="34" charset="0"/>
              </a:rPr>
              <a:t>The Portfolio Kanban system describes the process states that an Epic goes through from the funnel to done.</a:t>
            </a:r>
            <a:endParaRPr kumimoji="0" lang="en-US" sz="2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9" name="Rounded Rectangle 78">
            <a:extLst>
              <a:ext uri="{FF2B5EF4-FFF2-40B4-BE49-F238E27FC236}">
                <a16:creationId xmlns:a16="http://schemas.microsoft.com/office/drawing/2014/main" id="{2F200A26-668A-8242-BC43-8F3D6E40053D}"/>
              </a:ext>
            </a:extLst>
          </p:cNvPr>
          <p:cNvSpPr/>
          <p:nvPr/>
        </p:nvSpPr>
        <p:spPr bwMode="auto">
          <a:xfrm>
            <a:off x="4253677" y="3072376"/>
            <a:ext cx="1405865" cy="3146951"/>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80" name="TextBox 79">
            <a:extLst>
              <a:ext uri="{FF2B5EF4-FFF2-40B4-BE49-F238E27FC236}">
                <a16:creationId xmlns:a16="http://schemas.microsoft.com/office/drawing/2014/main" id="{B90EE748-A46D-0E43-9E6E-04EB4F3F560D}"/>
              </a:ext>
            </a:extLst>
          </p:cNvPr>
          <p:cNvSpPr txBox="1"/>
          <p:nvPr/>
        </p:nvSpPr>
        <p:spPr>
          <a:xfrm flipH="1">
            <a:off x="4245239" y="3100707"/>
            <a:ext cx="1522052" cy="2585323"/>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Solution alternatives</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kern="0" dirty="0">
                <a:latin typeface="Arial" panose="020B0604020202020204" pitchFamily="34" charset="0"/>
                <a:cs typeface="Arial" panose="020B0604020202020204" pitchFamily="34" charset="0"/>
              </a:rPr>
              <a:t>Refined cost estimates and WSJF</a:t>
            </a:r>
            <a:endParaRPr lang="en-US" sz="1100" dirty="0"/>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Define MVP</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Create Lean business </a:t>
            </a:r>
            <a:br>
              <a:rPr lang="en-US" sz="1100" dirty="0"/>
            </a:br>
            <a:r>
              <a:rPr lang="en-US" sz="1100" dirty="0"/>
              <a:t>case</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Go/no-go decision</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WIP limited</a:t>
            </a:r>
          </a:p>
          <a:p>
            <a:pPr marL="179388" indent="-171450" fontAlgn="base">
              <a:spcBef>
                <a:spcPts val="300"/>
              </a:spcBef>
              <a:spcAft>
                <a:spcPts val="300"/>
              </a:spcAft>
              <a:buClr>
                <a:schemeClr val="bg1">
                  <a:lumMod val="65000"/>
                </a:schemeClr>
              </a:buClr>
              <a:buSzPct val="100000"/>
              <a:buFont typeface="Arial" panose="020B0604020202020204" pitchFamily="34" charset="0"/>
              <a:buChar char="•"/>
            </a:pPr>
            <a:endParaRPr lang="en-US" sz="1100" dirty="0"/>
          </a:p>
        </p:txBody>
      </p:sp>
      <p:sp>
        <p:nvSpPr>
          <p:cNvPr id="81" name="Rounded Rectangle 80">
            <a:extLst>
              <a:ext uri="{FF2B5EF4-FFF2-40B4-BE49-F238E27FC236}">
                <a16:creationId xmlns:a16="http://schemas.microsoft.com/office/drawing/2014/main" id="{599EB36D-4150-9B40-96A6-0080C1FDA719}"/>
              </a:ext>
            </a:extLst>
          </p:cNvPr>
          <p:cNvSpPr/>
          <p:nvPr/>
        </p:nvSpPr>
        <p:spPr bwMode="auto">
          <a:xfrm>
            <a:off x="9835329" y="3043898"/>
            <a:ext cx="1451410" cy="3136862"/>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82" name="TextBox 81">
            <a:extLst>
              <a:ext uri="{FF2B5EF4-FFF2-40B4-BE49-F238E27FC236}">
                <a16:creationId xmlns:a16="http://schemas.microsoft.com/office/drawing/2014/main" id="{617BBBC3-D61A-DF4B-97CE-93DE8D744B84}"/>
              </a:ext>
            </a:extLst>
          </p:cNvPr>
          <p:cNvSpPr txBox="1"/>
          <p:nvPr/>
        </p:nvSpPr>
        <p:spPr>
          <a:xfrm flipH="1">
            <a:off x="9840546" y="3100707"/>
            <a:ext cx="1557738" cy="600164"/>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Done when LPM governance is no longer required</a:t>
            </a:r>
          </a:p>
        </p:txBody>
      </p:sp>
      <p:cxnSp>
        <p:nvCxnSpPr>
          <p:cNvPr id="83" name="Straight Connector 82">
            <a:extLst>
              <a:ext uri="{FF2B5EF4-FFF2-40B4-BE49-F238E27FC236}">
                <a16:creationId xmlns:a16="http://schemas.microsoft.com/office/drawing/2014/main" id="{F0C7A70C-1A71-F749-B7B0-C57EA67AAC64}"/>
              </a:ext>
            </a:extLst>
          </p:cNvPr>
          <p:cNvCxnSpPr>
            <a:cxnSpLocks/>
          </p:cNvCxnSpPr>
          <p:nvPr/>
        </p:nvCxnSpPr>
        <p:spPr bwMode="auto">
          <a:xfrm>
            <a:off x="4268506" y="5460622"/>
            <a:ext cx="1366365" cy="0"/>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55929D81-BD3B-9D45-B621-7B48EE45D74E}"/>
              </a:ext>
            </a:extLst>
          </p:cNvPr>
          <p:cNvCxnSpPr>
            <a:cxnSpLocks/>
          </p:cNvCxnSpPr>
          <p:nvPr/>
        </p:nvCxnSpPr>
        <p:spPr bwMode="auto">
          <a:xfrm>
            <a:off x="9847521" y="5462999"/>
            <a:ext cx="1437484" cy="7509"/>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sp>
        <p:nvSpPr>
          <p:cNvPr id="85" name="TextBox 84">
            <a:extLst>
              <a:ext uri="{FF2B5EF4-FFF2-40B4-BE49-F238E27FC236}">
                <a16:creationId xmlns:a16="http://schemas.microsoft.com/office/drawing/2014/main" id="{B4167403-A47F-5746-92CD-CAFAF39A7398}"/>
              </a:ext>
            </a:extLst>
          </p:cNvPr>
          <p:cNvSpPr txBox="1"/>
          <p:nvPr/>
        </p:nvSpPr>
        <p:spPr>
          <a:xfrm flipH="1">
            <a:off x="4242532" y="5515618"/>
            <a:ext cx="1366364"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an Epic Owner has capacity</a:t>
            </a:r>
          </a:p>
        </p:txBody>
      </p:sp>
      <p:sp>
        <p:nvSpPr>
          <p:cNvPr id="86" name="TextBox 85">
            <a:extLst>
              <a:ext uri="{FF2B5EF4-FFF2-40B4-BE49-F238E27FC236}">
                <a16:creationId xmlns:a16="http://schemas.microsoft.com/office/drawing/2014/main" id="{83E31341-3062-784B-BDD6-8D54CE3C0CC3}"/>
              </a:ext>
            </a:extLst>
          </p:cNvPr>
          <p:cNvSpPr txBox="1"/>
          <p:nvPr/>
        </p:nvSpPr>
        <p:spPr>
          <a:xfrm flipH="1">
            <a:off x="9877019" y="5515618"/>
            <a:ext cx="1405559"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Epic is no longer a portfolio concern</a:t>
            </a:r>
          </a:p>
        </p:txBody>
      </p:sp>
      <p:pic>
        <p:nvPicPr>
          <p:cNvPr id="87" name="Picture 86" descr="A screenshot of a cell phone&#10;&#10;Description automatically generated">
            <a:extLst>
              <a:ext uri="{FF2B5EF4-FFF2-40B4-BE49-F238E27FC236}">
                <a16:creationId xmlns:a16="http://schemas.microsoft.com/office/drawing/2014/main" id="{A26D8FA7-5C83-344A-9A2B-ED0F40D9AF37}"/>
              </a:ext>
            </a:extLst>
          </p:cNvPr>
          <p:cNvPicPr>
            <a:picLocks noChangeAspect="1"/>
          </p:cNvPicPr>
          <p:nvPr/>
        </p:nvPicPr>
        <p:blipFill rotWithShape="1">
          <a:blip r:embed="rId3">
            <a:extLst>
              <a:ext uri="{28A0092B-C50C-407E-A947-70E740481C1C}">
                <a14:useLocalDpi xmlns:a14="http://schemas.microsoft.com/office/drawing/2010/main" val="0"/>
              </a:ext>
            </a:extLst>
          </a:blip>
          <a:srcRect l="33289" t="2618" r="58020" b="83290"/>
          <a:stretch/>
        </p:blipFill>
        <p:spPr>
          <a:xfrm>
            <a:off x="4537926" y="2187986"/>
            <a:ext cx="832442" cy="566365"/>
          </a:xfrm>
          <a:prstGeom prst="rect">
            <a:avLst/>
          </a:prstGeom>
        </p:spPr>
      </p:pic>
      <p:pic>
        <p:nvPicPr>
          <p:cNvPr id="88" name="Picture 87" descr="A screenshot of a cell phone&#10;&#10;Description automatically generated">
            <a:extLst>
              <a:ext uri="{FF2B5EF4-FFF2-40B4-BE49-F238E27FC236}">
                <a16:creationId xmlns:a16="http://schemas.microsoft.com/office/drawing/2014/main" id="{C13C6AD0-8DC4-924D-AA57-F8619659FDCD}"/>
              </a:ext>
            </a:extLst>
          </p:cNvPr>
          <p:cNvPicPr>
            <a:picLocks noChangeAspect="1"/>
          </p:cNvPicPr>
          <p:nvPr/>
        </p:nvPicPr>
        <p:blipFill rotWithShape="1">
          <a:blip r:embed="rId3">
            <a:extLst>
              <a:ext uri="{28A0092B-C50C-407E-A947-70E740481C1C}">
                <a14:useLocalDpi xmlns:a14="http://schemas.microsoft.com/office/drawing/2010/main" val="0"/>
              </a:ext>
            </a:extLst>
          </a:blip>
          <a:srcRect l="89084" t="2618" r="4571" b="84200"/>
          <a:stretch/>
        </p:blipFill>
        <p:spPr>
          <a:xfrm>
            <a:off x="10225423" y="2187987"/>
            <a:ext cx="607678" cy="529814"/>
          </a:xfrm>
          <a:prstGeom prst="rect">
            <a:avLst/>
          </a:prstGeom>
        </p:spPr>
      </p:pic>
      <p:sp>
        <p:nvSpPr>
          <p:cNvPr id="89" name="Rounded Rectangle 88">
            <a:extLst>
              <a:ext uri="{FF2B5EF4-FFF2-40B4-BE49-F238E27FC236}">
                <a16:creationId xmlns:a16="http://schemas.microsoft.com/office/drawing/2014/main" id="{0C70D250-2309-5546-A3BB-78A2D197ECD2}"/>
              </a:ext>
            </a:extLst>
          </p:cNvPr>
          <p:cNvSpPr/>
          <p:nvPr/>
        </p:nvSpPr>
        <p:spPr bwMode="auto">
          <a:xfrm>
            <a:off x="7161137" y="3043898"/>
            <a:ext cx="2574839" cy="3170611"/>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90" name="TextBox 89">
            <a:extLst>
              <a:ext uri="{FF2B5EF4-FFF2-40B4-BE49-F238E27FC236}">
                <a16:creationId xmlns:a16="http://schemas.microsoft.com/office/drawing/2014/main" id="{683EF55A-48B4-EC4F-9344-E27DCE332377}"/>
              </a:ext>
            </a:extLst>
          </p:cNvPr>
          <p:cNvSpPr txBox="1"/>
          <p:nvPr/>
        </p:nvSpPr>
        <p:spPr>
          <a:xfrm flipH="1">
            <a:off x="7129588" y="3403062"/>
            <a:ext cx="1350877" cy="1261884"/>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Build and evaluate MVP</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Pivot or persevere decision made</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Pulled by teams</a:t>
            </a:r>
          </a:p>
        </p:txBody>
      </p:sp>
      <p:cxnSp>
        <p:nvCxnSpPr>
          <p:cNvPr id="91" name="Straight Connector 90">
            <a:extLst>
              <a:ext uri="{FF2B5EF4-FFF2-40B4-BE49-F238E27FC236}">
                <a16:creationId xmlns:a16="http://schemas.microsoft.com/office/drawing/2014/main" id="{6A75028D-3D60-3D45-BAFD-5A4206C5816C}"/>
              </a:ext>
            </a:extLst>
          </p:cNvPr>
          <p:cNvCxnSpPr>
            <a:cxnSpLocks/>
          </p:cNvCxnSpPr>
          <p:nvPr/>
        </p:nvCxnSpPr>
        <p:spPr bwMode="auto">
          <a:xfrm>
            <a:off x="8410780" y="3040100"/>
            <a:ext cx="16111" cy="3195798"/>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92" name="Rectangle 91">
            <a:extLst>
              <a:ext uri="{FF2B5EF4-FFF2-40B4-BE49-F238E27FC236}">
                <a16:creationId xmlns:a16="http://schemas.microsoft.com/office/drawing/2014/main" id="{5051CF89-B618-224A-A869-D100A2E1861D}"/>
              </a:ext>
            </a:extLst>
          </p:cNvPr>
          <p:cNvSpPr/>
          <p:nvPr/>
        </p:nvSpPr>
        <p:spPr>
          <a:xfrm>
            <a:off x="7264740" y="3112135"/>
            <a:ext cx="2240714" cy="498598"/>
          </a:xfrm>
          <a:prstGeom prst="rect">
            <a:avLst/>
          </a:prstGeom>
        </p:spPr>
        <p:txBody>
          <a:bodyPr wrap="square">
            <a:spAutoFit/>
          </a:bodyPr>
          <a:lstStyle/>
          <a:p>
            <a:pPr eaLnBrk="0" hangingPunct="0">
              <a:spcBef>
                <a:spcPct val="20000"/>
              </a:spcBef>
            </a:pPr>
            <a:r>
              <a:rPr lang="en-US" sz="1200" dirty="0">
                <a:latin typeface="Arial Rounded MT Bold" panose="020F0704030504030204" pitchFamily="34" charset="77"/>
              </a:rPr>
              <a:t>        MVP                 Persevere</a:t>
            </a:r>
          </a:p>
          <a:p>
            <a:pPr algn="ctr" eaLnBrk="0" hangingPunct="0">
              <a:spcBef>
                <a:spcPct val="20000"/>
              </a:spcBef>
            </a:pPr>
            <a:endParaRPr lang="en-US" sz="1200" dirty="0">
              <a:latin typeface="Arial Rounded MT Bold" panose="020F0704030504030204" pitchFamily="34" charset="77"/>
            </a:endParaRPr>
          </a:p>
        </p:txBody>
      </p:sp>
      <p:sp>
        <p:nvSpPr>
          <p:cNvPr id="93" name="TextBox 92">
            <a:extLst>
              <a:ext uri="{FF2B5EF4-FFF2-40B4-BE49-F238E27FC236}">
                <a16:creationId xmlns:a16="http://schemas.microsoft.com/office/drawing/2014/main" id="{48D76534-5C6B-804D-9414-D42DABF30F99}"/>
              </a:ext>
            </a:extLst>
          </p:cNvPr>
          <p:cNvSpPr txBox="1"/>
          <p:nvPr/>
        </p:nvSpPr>
        <p:spPr>
          <a:xfrm flipH="1">
            <a:off x="8414906" y="3380837"/>
            <a:ext cx="1352618" cy="2523768"/>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Affected ARTs or Solution Trains reserve capacity for the Epic</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Continue Feature implementation until WSJF determines otherwise</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endParaRPr lang="en-US" sz="1100" dirty="0"/>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endParaRPr lang="en-US" sz="1100" dirty="0"/>
          </a:p>
        </p:txBody>
      </p:sp>
      <p:cxnSp>
        <p:nvCxnSpPr>
          <p:cNvPr id="94" name="Straight Connector 93">
            <a:extLst>
              <a:ext uri="{FF2B5EF4-FFF2-40B4-BE49-F238E27FC236}">
                <a16:creationId xmlns:a16="http://schemas.microsoft.com/office/drawing/2014/main" id="{31BD1ECB-445A-8F47-A346-99D7E36AFF8D}"/>
              </a:ext>
            </a:extLst>
          </p:cNvPr>
          <p:cNvCxnSpPr>
            <a:cxnSpLocks/>
          </p:cNvCxnSpPr>
          <p:nvPr/>
        </p:nvCxnSpPr>
        <p:spPr bwMode="auto">
          <a:xfrm>
            <a:off x="7136753" y="5468131"/>
            <a:ext cx="2574839" cy="0"/>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sp>
        <p:nvSpPr>
          <p:cNvPr id="95" name="TextBox 94">
            <a:extLst>
              <a:ext uri="{FF2B5EF4-FFF2-40B4-BE49-F238E27FC236}">
                <a16:creationId xmlns:a16="http://schemas.microsoft.com/office/drawing/2014/main" id="{3E577D9C-DCDD-304E-BED9-8F80E54D5365}"/>
              </a:ext>
            </a:extLst>
          </p:cNvPr>
          <p:cNvSpPr txBox="1"/>
          <p:nvPr/>
        </p:nvSpPr>
        <p:spPr>
          <a:xfrm flipH="1">
            <a:off x="7074906" y="5515618"/>
            <a:ext cx="1405559"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train capacity and budget available</a:t>
            </a:r>
          </a:p>
        </p:txBody>
      </p:sp>
      <p:sp>
        <p:nvSpPr>
          <p:cNvPr id="96" name="TextBox 95">
            <a:extLst>
              <a:ext uri="{FF2B5EF4-FFF2-40B4-BE49-F238E27FC236}">
                <a16:creationId xmlns:a16="http://schemas.microsoft.com/office/drawing/2014/main" id="{09288B51-8EB8-714A-9420-0B79DC976B4A}"/>
              </a:ext>
            </a:extLst>
          </p:cNvPr>
          <p:cNvSpPr txBox="1"/>
          <p:nvPr/>
        </p:nvSpPr>
        <p:spPr>
          <a:xfrm flipH="1">
            <a:off x="8356640" y="5515618"/>
            <a:ext cx="1310562"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MVP hypothesis proven true</a:t>
            </a:r>
          </a:p>
        </p:txBody>
      </p:sp>
      <p:pic>
        <p:nvPicPr>
          <p:cNvPr id="97" name="Picture 96" descr="A screenshot of a cell phone&#10;&#10;Description automatically generated">
            <a:extLst>
              <a:ext uri="{FF2B5EF4-FFF2-40B4-BE49-F238E27FC236}">
                <a16:creationId xmlns:a16="http://schemas.microsoft.com/office/drawing/2014/main" id="{959C8BAB-CACC-EC45-A25F-84A92F5610B2}"/>
              </a:ext>
            </a:extLst>
          </p:cNvPr>
          <p:cNvPicPr>
            <a:picLocks noChangeAspect="1"/>
          </p:cNvPicPr>
          <p:nvPr/>
        </p:nvPicPr>
        <p:blipFill rotWithShape="1">
          <a:blip r:embed="rId3">
            <a:extLst>
              <a:ext uri="{28A0092B-C50C-407E-A947-70E740481C1C}">
                <a14:useLocalDpi xmlns:a14="http://schemas.microsoft.com/office/drawing/2010/main" val="0"/>
              </a:ext>
            </a:extLst>
          </a:blip>
          <a:srcRect l="66484" t="2618" r="21610" b="83290"/>
          <a:stretch/>
        </p:blipFill>
        <p:spPr>
          <a:xfrm>
            <a:off x="7823051" y="2187986"/>
            <a:ext cx="1140394" cy="566365"/>
          </a:xfrm>
          <a:prstGeom prst="rect">
            <a:avLst/>
          </a:prstGeom>
        </p:spPr>
      </p:pic>
      <p:cxnSp>
        <p:nvCxnSpPr>
          <p:cNvPr id="98" name="Straight Connector 97">
            <a:extLst>
              <a:ext uri="{FF2B5EF4-FFF2-40B4-BE49-F238E27FC236}">
                <a16:creationId xmlns:a16="http://schemas.microsoft.com/office/drawing/2014/main" id="{02AAF1BE-87F6-1847-BE19-662ECD482663}"/>
              </a:ext>
            </a:extLst>
          </p:cNvPr>
          <p:cNvCxnSpPr>
            <a:cxnSpLocks/>
          </p:cNvCxnSpPr>
          <p:nvPr/>
        </p:nvCxnSpPr>
        <p:spPr bwMode="auto">
          <a:xfrm>
            <a:off x="7142849" y="3377203"/>
            <a:ext cx="2574839" cy="0"/>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sp>
        <p:nvSpPr>
          <p:cNvPr id="99" name="Rounded Rectangle 98">
            <a:extLst>
              <a:ext uri="{FF2B5EF4-FFF2-40B4-BE49-F238E27FC236}">
                <a16:creationId xmlns:a16="http://schemas.microsoft.com/office/drawing/2014/main" id="{72035F2A-B3FE-A842-ACF1-40187D94C1E0}"/>
              </a:ext>
            </a:extLst>
          </p:cNvPr>
          <p:cNvSpPr/>
          <p:nvPr/>
        </p:nvSpPr>
        <p:spPr bwMode="auto">
          <a:xfrm>
            <a:off x="5778963" y="3082465"/>
            <a:ext cx="1262754" cy="3136862"/>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100" name="TextBox 99">
            <a:extLst>
              <a:ext uri="{FF2B5EF4-FFF2-40B4-BE49-F238E27FC236}">
                <a16:creationId xmlns:a16="http://schemas.microsoft.com/office/drawing/2014/main" id="{F83A40D5-B6E9-9940-B6B2-39D776926ABF}"/>
              </a:ext>
            </a:extLst>
          </p:cNvPr>
          <p:cNvSpPr txBox="1"/>
          <p:nvPr/>
        </p:nvSpPr>
        <p:spPr>
          <a:xfrm flipH="1">
            <a:off x="5789679" y="3100707"/>
            <a:ext cx="1283932" cy="1015663"/>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Epics  approved by LPM</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kern="0" dirty="0">
                <a:latin typeface="Arial" panose="020B0604020202020204" pitchFamily="34" charset="0"/>
                <a:cs typeface="Arial" panose="020B0604020202020204" pitchFamily="34" charset="0"/>
              </a:rPr>
              <a:t>Sequenced using WSJF</a:t>
            </a:r>
          </a:p>
        </p:txBody>
      </p:sp>
      <p:cxnSp>
        <p:nvCxnSpPr>
          <p:cNvPr id="101" name="Straight Connector 100">
            <a:extLst>
              <a:ext uri="{FF2B5EF4-FFF2-40B4-BE49-F238E27FC236}">
                <a16:creationId xmlns:a16="http://schemas.microsoft.com/office/drawing/2014/main" id="{EF7AA2B7-8998-3A46-9F08-99F0B5DE9C2F}"/>
              </a:ext>
            </a:extLst>
          </p:cNvPr>
          <p:cNvCxnSpPr>
            <a:cxnSpLocks/>
          </p:cNvCxnSpPr>
          <p:nvPr/>
        </p:nvCxnSpPr>
        <p:spPr bwMode="auto">
          <a:xfrm>
            <a:off x="5789679" y="5463188"/>
            <a:ext cx="1250628" cy="0"/>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sp>
        <p:nvSpPr>
          <p:cNvPr id="102" name="TextBox 101">
            <a:extLst>
              <a:ext uri="{FF2B5EF4-FFF2-40B4-BE49-F238E27FC236}">
                <a16:creationId xmlns:a16="http://schemas.microsoft.com/office/drawing/2014/main" id="{C7F88669-0C75-644D-B5DC-E0C735B269F0}"/>
              </a:ext>
            </a:extLst>
          </p:cNvPr>
          <p:cNvSpPr txBox="1"/>
          <p:nvPr/>
        </p:nvSpPr>
        <p:spPr>
          <a:xfrm flipH="1">
            <a:off x="5791676" y="5515618"/>
            <a:ext cx="1189340"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approved by LPM</a:t>
            </a:r>
          </a:p>
        </p:txBody>
      </p:sp>
      <p:pic>
        <p:nvPicPr>
          <p:cNvPr id="103" name="Picture 102" descr="A screenshot of a cell phone&#10;&#10;Description automatically generated">
            <a:extLst>
              <a:ext uri="{FF2B5EF4-FFF2-40B4-BE49-F238E27FC236}">
                <a16:creationId xmlns:a16="http://schemas.microsoft.com/office/drawing/2014/main" id="{6B789659-154F-8A44-BCF6-1D7B9284913E}"/>
              </a:ext>
            </a:extLst>
          </p:cNvPr>
          <p:cNvPicPr>
            <a:picLocks noChangeAspect="1"/>
          </p:cNvPicPr>
          <p:nvPr/>
        </p:nvPicPr>
        <p:blipFill rotWithShape="1">
          <a:blip r:embed="rId3">
            <a:extLst>
              <a:ext uri="{28A0092B-C50C-407E-A947-70E740481C1C}">
                <a14:useLocalDpi xmlns:a14="http://schemas.microsoft.com/office/drawing/2010/main" val="0"/>
              </a:ext>
            </a:extLst>
          </a:blip>
          <a:srcRect l="44988" t="2618" r="40444" b="83100"/>
          <a:stretch/>
        </p:blipFill>
        <p:spPr>
          <a:xfrm>
            <a:off x="5755662" y="2187986"/>
            <a:ext cx="1395400" cy="574015"/>
          </a:xfrm>
          <a:prstGeom prst="rect">
            <a:avLst/>
          </a:prstGeom>
        </p:spPr>
      </p:pic>
      <p:sp>
        <p:nvSpPr>
          <p:cNvPr id="104" name="Rounded Rectangle 103">
            <a:extLst>
              <a:ext uri="{FF2B5EF4-FFF2-40B4-BE49-F238E27FC236}">
                <a16:creationId xmlns:a16="http://schemas.microsoft.com/office/drawing/2014/main" id="{7D702C82-3B49-2C4B-B2A6-4866129616C7}"/>
              </a:ext>
            </a:extLst>
          </p:cNvPr>
          <p:cNvSpPr/>
          <p:nvPr/>
        </p:nvSpPr>
        <p:spPr bwMode="auto">
          <a:xfrm>
            <a:off x="1008272" y="3070058"/>
            <a:ext cx="1648952" cy="3177747"/>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105" name="TextBox 104">
            <a:extLst>
              <a:ext uri="{FF2B5EF4-FFF2-40B4-BE49-F238E27FC236}">
                <a16:creationId xmlns:a16="http://schemas.microsoft.com/office/drawing/2014/main" id="{B54DE95F-15BB-1A43-A871-6FC8A886692A}"/>
              </a:ext>
            </a:extLst>
          </p:cNvPr>
          <p:cNvSpPr txBox="1"/>
          <p:nvPr/>
        </p:nvSpPr>
        <p:spPr>
          <a:xfrm flipH="1">
            <a:off x="1035008" y="3100707"/>
            <a:ext cx="1633419" cy="2416046"/>
          </a:xfrm>
          <a:prstGeom prst="rect">
            <a:avLst/>
          </a:prstGeom>
          <a:noFill/>
        </p:spPr>
        <p:txBody>
          <a:bodyPr wrap="square" rtlCol="0">
            <a:spAutoFit/>
          </a:bodyPr>
          <a:lstStyle/>
          <a:p>
            <a:pPr marL="7938" fontAlgn="base">
              <a:spcBef>
                <a:spcPts val="300"/>
              </a:spcBef>
              <a:spcAft>
                <a:spcPts val="300"/>
              </a:spcAft>
              <a:buClr>
                <a:schemeClr val="bg1">
                  <a:lumMod val="65000"/>
                </a:schemeClr>
              </a:buClr>
              <a:buSzPct val="100000"/>
            </a:pPr>
            <a:r>
              <a:rPr lang="en-US" sz="1100" dirty="0"/>
              <a:t>All big ideas are captured, such as:  </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New business opportunities</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Cost savings</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Marketplace changes</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Mergers and acquisitions</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Problems with existing Solutions</a:t>
            </a:r>
          </a:p>
          <a:p>
            <a:pPr marL="7938" fontAlgn="base">
              <a:spcBef>
                <a:spcPts val="300"/>
              </a:spcBef>
              <a:spcAft>
                <a:spcPts val="300"/>
              </a:spcAft>
              <a:buClr>
                <a:schemeClr val="bg1">
                  <a:lumMod val="65000"/>
                </a:schemeClr>
              </a:buClr>
              <a:buSzPct val="100000"/>
            </a:pPr>
            <a:endParaRPr lang="en-US" sz="1100" dirty="0"/>
          </a:p>
        </p:txBody>
      </p:sp>
      <p:pic>
        <p:nvPicPr>
          <p:cNvPr id="106" name="Picture 105" descr="A screenshot of a cell phone&#10;&#10;Description automatically generated">
            <a:extLst>
              <a:ext uri="{FF2B5EF4-FFF2-40B4-BE49-F238E27FC236}">
                <a16:creationId xmlns:a16="http://schemas.microsoft.com/office/drawing/2014/main" id="{F62EDA7F-9A5C-C24C-803D-BA11F47B5941}"/>
              </a:ext>
            </a:extLst>
          </p:cNvPr>
          <p:cNvPicPr>
            <a:picLocks noChangeAspect="1"/>
          </p:cNvPicPr>
          <p:nvPr/>
        </p:nvPicPr>
        <p:blipFill rotWithShape="1">
          <a:blip r:embed="rId3">
            <a:extLst>
              <a:ext uri="{28A0092B-C50C-407E-A947-70E740481C1C}">
                <a14:useLocalDpi xmlns:a14="http://schemas.microsoft.com/office/drawing/2010/main" val="0"/>
              </a:ext>
            </a:extLst>
          </a:blip>
          <a:srcRect l="4218" t="2618" r="89836" b="84200"/>
          <a:stretch/>
        </p:blipFill>
        <p:spPr>
          <a:xfrm>
            <a:off x="1513335" y="2187986"/>
            <a:ext cx="569466" cy="529814"/>
          </a:xfrm>
          <a:prstGeom prst="rect">
            <a:avLst/>
          </a:prstGeom>
        </p:spPr>
      </p:pic>
      <p:sp>
        <p:nvSpPr>
          <p:cNvPr id="107" name="Rounded Rectangle 106">
            <a:extLst>
              <a:ext uri="{FF2B5EF4-FFF2-40B4-BE49-F238E27FC236}">
                <a16:creationId xmlns:a16="http://schemas.microsoft.com/office/drawing/2014/main" id="{87CE4BF6-C07D-5E44-B5D1-F1B270B5D908}"/>
              </a:ext>
            </a:extLst>
          </p:cNvPr>
          <p:cNvSpPr/>
          <p:nvPr/>
        </p:nvSpPr>
        <p:spPr bwMode="auto">
          <a:xfrm>
            <a:off x="2763027" y="3072376"/>
            <a:ext cx="1366365" cy="3175429"/>
          </a:xfrm>
          <a:prstGeom prst="roundRect">
            <a:avLst>
              <a:gd name="adj" fmla="val 9750"/>
            </a:avLst>
          </a:prstGeom>
          <a:solidFill>
            <a:schemeClr val="bg1">
              <a:lumMod val="95000"/>
            </a:schemeClr>
          </a:solidFill>
          <a:ln w="28575" cap="flat" cmpd="sng" algn="ctr">
            <a:solidFill>
              <a:schemeClr val="tx2">
                <a:lumMod val="50000"/>
                <a:lumOff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p>
        </p:txBody>
      </p:sp>
      <p:sp>
        <p:nvSpPr>
          <p:cNvPr id="108" name="TextBox 107">
            <a:extLst>
              <a:ext uri="{FF2B5EF4-FFF2-40B4-BE49-F238E27FC236}">
                <a16:creationId xmlns:a16="http://schemas.microsoft.com/office/drawing/2014/main" id="{348B0329-3C45-804E-85DF-BB686DB69913}"/>
              </a:ext>
            </a:extLst>
          </p:cNvPr>
          <p:cNvSpPr txBox="1"/>
          <p:nvPr/>
        </p:nvSpPr>
        <p:spPr>
          <a:xfrm flipH="1">
            <a:off x="2764536" y="3100707"/>
            <a:ext cx="1410859" cy="2015936"/>
          </a:xfrm>
          <a:prstGeom prst="rect">
            <a:avLst/>
          </a:prstGeom>
          <a:noFill/>
        </p:spPr>
        <p:txBody>
          <a:bodyPr wrap="square" rtlCol="0">
            <a:spAutoFit/>
          </a:bodyPr>
          <a:lstStyle/>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Refine understanding of the Epic</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Create the Epic hypothesis statement</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Preliminary cost estimates and WSJF</a:t>
            </a:r>
          </a:p>
          <a:p>
            <a:pPr marL="115888" indent="-115888" fontAlgn="base">
              <a:spcBef>
                <a:spcPts val="300"/>
              </a:spcBef>
              <a:spcAft>
                <a:spcPts val="300"/>
              </a:spcAft>
              <a:buClr>
                <a:schemeClr val="bg1">
                  <a:lumMod val="65000"/>
                </a:schemeClr>
              </a:buClr>
              <a:buSzPct val="100000"/>
              <a:buFont typeface="Arial" panose="020B0604020202020204" pitchFamily="34" charset="0"/>
              <a:buChar char="•"/>
            </a:pPr>
            <a:r>
              <a:rPr lang="en-US" sz="1100" dirty="0"/>
              <a:t>WIP limited</a:t>
            </a:r>
          </a:p>
        </p:txBody>
      </p:sp>
      <p:cxnSp>
        <p:nvCxnSpPr>
          <p:cNvPr id="109" name="Straight Connector 108">
            <a:extLst>
              <a:ext uri="{FF2B5EF4-FFF2-40B4-BE49-F238E27FC236}">
                <a16:creationId xmlns:a16="http://schemas.microsoft.com/office/drawing/2014/main" id="{B8B793B9-89AC-9745-8756-FD143709C362}"/>
              </a:ext>
            </a:extLst>
          </p:cNvPr>
          <p:cNvCxnSpPr>
            <a:cxnSpLocks/>
          </p:cNvCxnSpPr>
          <p:nvPr/>
        </p:nvCxnSpPr>
        <p:spPr bwMode="auto">
          <a:xfrm>
            <a:off x="2763027" y="5462999"/>
            <a:ext cx="1366365" cy="0"/>
          </a:xfrm>
          <a:prstGeom prst="line">
            <a:avLst/>
          </a:prstGeom>
          <a:solidFill>
            <a:schemeClr val="accent1"/>
          </a:solidFill>
          <a:ln w="25400" cap="flat" cmpd="sng" algn="ctr">
            <a:solidFill>
              <a:schemeClr val="tx2">
                <a:lumMod val="50000"/>
                <a:lumOff val="50000"/>
              </a:schemeClr>
            </a:solidFill>
            <a:prstDash val="solid"/>
            <a:round/>
            <a:headEnd type="none" w="med" len="med"/>
            <a:tailEnd type="none" w="med" len="med"/>
          </a:ln>
          <a:effectLst/>
        </p:spPr>
      </p:cxnSp>
      <p:sp>
        <p:nvSpPr>
          <p:cNvPr id="110" name="TextBox 109">
            <a:extLst>
              <a:ext uri="{FF2B5EF4-FFF2-40B4-BE49-F238E27FC236}">
                <a16:creationId xmlns:a16="http://schemas.microsoft.com/office/drawing/2014/main" id="{AD9774C0-22B2-D941-8092-2E380493C887}"/>
              </a:ext>
            </a:extLst>
          </p:cNvPr>
          <p:cNvSpPr txBox="1"/>
          <p:nvPr/>
        </p:nvSpPr>
        <p:spPr>
          <a:xfrm flipH="1">
            <a:off x="2802877" y="5515618"/>
            <a:ext cx="1286909" cy="600164"/>
          </a:xfrm>
          <a:prstGeom prst="rect">
            <a:avLst/>
          </a:prstGeom>
          <a:noFill/>
        </p:spPr>
        <p:txBody>
          <a:bodyPr wrap="square" rtlCol="0">
            <a:spAutoFit/>
          </a:bodyPr>
          <a:lstStyle/>
          <a:p>
            <a:pPr algn="ctr" fontAlgn="base">
              <a:spcBef>
                <a:spcPts val="300"/>
              </a:spcBef>
              <a:spcAft>
                <a:spcPts val="300"/>
              </a:spcAft>
              <a:buClr>
                <a:schemeClr val="bg1">
                  <a:lumMod val="65000"/>
                </a:schemeClr>
              </a:buClr>
              <a:buSzPct val="100000"/>
            </a:pPr>
            <a:r>
              <a:rPr lang="en-US" sz="1100" dirty="0"/>
              <a:t>Pull when an Epic Owner is available</a:t>
            </a:r>
          </a:p>
        </p:txBody>
      </p:sp>
      <p:pic>
        <p:nvPicPr>
          <p:cNvPr id="111" name="Picture 110" descr="A screenshot of a cell phone&#10;&#10;Description automatically generated">
            <a:extLst>
              <a:ext uri="{FF2B5EF4-FFF2-40B4-BE49-F238E27FC236}">
                <a16:creationId xmlns:a16="http://schemas.microsoft.com/office/drawing/2014/main" id="{023FE3A6-0DEC-EE48-9DFC-F6BE58005901}"/>
              </a:ext>
            </a:extLst>
          </p:cNvPr>
          <p:cNvPicPr>
            <a:picLocks noChangeAspect="1"/>
          </p:cNvPicPr>
          <p:nvPr/>
        </p:nvPicPr>
        <p:blipFill rotWithShape="1">
          <a:blip r:embed="rId3">
            <a:extLst>
              <a:ext uri="{28A0092B-C50C-407E-A947-70E740481C1C}">
                <a14:useLocalDpi xmlns:a14="http://schemas.microsoft.com/office/drawing/2010/main" val="0"/>
              </a:ext>
            </a:extLst>
          </a:blip>
          <a:srcRect l="19133" t="2618" r="72387" b="83291"/>
          <a:stretch/>
        </p:blipFill>
        <p:spPr>
          <a:xfrm>
            <a:off x="3056400" y="2187986"/>
            <a:ext cx="812233" cy="566365"/>
          </a:xfrm>
          <a:prstGeom prst="rect">
            <a:avLst/>
          </a:prstGeom>
        </p:spPr>
      </p:pic>
      <p:sp>
        <p:nvSpPr>
          <p:cNvPr id="37" name="Slide Number Placeholder 1">
            <a:extLst>
              <a:ext uri="{FF2B5EF4-FFF2-40B4-BE49-F238E27FC236}">
                <a16:creationId xmlns:a16="http://schemas.microsoft.com/office/drawing/2014/main" id="{5251566D-675E-4552-95B5-FEA4B669A254}"/>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34</a:t>
            </a:fld>
            <a:endParaRPr lang="en-US" sz="1200" dirty="0"/>
          </a:p>
        </p:txBody>
      </p:sp>
      <p:sp>
        <p:nvSpPr>
          <p:cNvPr id="3" name="TextBox 2">
            <a:extLst>
              <a:ext uri="{FF2B5EF4-FFF2-40B4-BE49-F238E27FC236}">
                <a16:creationId xmlns:a16="http://schemas.microsoft.com/office/drawing/2014/main" id="{033E84A0-88C8-E64F-90CD-C7EB7D8E3D00}"/>
              </a:ext>
            </a:extLst>
          </p:cNvPr>
          <p:cNvSpPr txBox="1"/>
          <p:nvPr/>
        </p:nvSpPr>
        <p:spPr>
          <a:xfrm>
            <a:off x="1389265" y="2717800"/>
            <a:ext cx="886965" cy="307777"/>
          </a:xfrm>
          <a:prstGeom prst="rect">
            <a:avLst/>
          </a:prstGeom>
          <a:noFill/>
        </p:spPr>
        <p:txBody>
          <a:bodyPr wrap="square" rtlCol="0">
            <a:spAutoFit/>
          </a:bodyPr>
          <a:lstStyle/>
          <a:p>
            <a:r>
              <a:rPr lang="en-US" sz="1400" b="1" dirty="0"/>
              <a:t>Funnel</a:t>
            </a:r>
          </a:p>
        </p:txBody>
      </p:sp>
      <p:sp>
        <p:nvSpPr>
          <p:cNvPr id="39" name="TextBox 38">
            <a:extLst>
              <a:ext uri="{FF2B5EF4-FFF2-40B4-BE49-F238E27FC236}">
                <a16:creationId xmlns:a16="http://schemas.microsoft.com/office/drawing/2014/main" id="{A25003AC-2164-234B-A6FD-38C9048DF5CD}"/>
              </a:ext>
            </a:extLst>
          </p:cNvPr>
          <p:cNvSpPr txBox="1"/>
          <p:nvPr/>
        </p:nvSpPr>
        <p:spPr>
          <a:xfrm>
            <a:off x="2900727" y="2691799"/>
            <a:ext cx="1137168" cy="307777"/>
          </a:xfrm>
          <a:prstGeom prst="rect">
            <a:avLst/>
          </a:prstGeom>
          <a:noFill/>
        </p:spPr>
        <p:txBody>
          <a:bodyPr wrap="square" rtlCol="0">
            <a:spAutoFit/>
          </a:bodyPr>
          <a:lstStyle/>
          <a:p>
            <a:r>
              <a:rPr lang="en-US" sz="1400" b="1" dirty="0"/>
              <a:t>Reviewing</a:t>
            </a:r>
          </a:p>
        </p:txBody>
      </p:sp>
      <p:sp>
        <p:nvSpPr>
          <p:cNvPr id="40" name="TextBox 39">
            <a:extLst>
              <a:ext uri="{FF2B5EF4-FFF2-40B4-BE49-F238E27FC236}">
                <a16:creationId xmlns:a16="http://schemas.microsoft.com/office/drawing/2014/main" id="{5CF3CDBD-0E25-1C48-A745-C7E792C27423}"/>
              </a:ext>
            </a:extLst>
          </p:cNvPr>
          <p:cNvSpPr txBox="1"/>
          <p:nvPr/>
        </p:nvSpPr>
        <p:spPr>
          <a:xfrm>
            <a:off x="4447897" y="2691799"/>
            <a:ext cx="1136903" cy="307777"/>
          </a:xfrm>
          <a:prstGeom prst="rect">
            <a:avLst/>
          </a:prstGeom>
          <a:noFill/>
        </p:spPr>
        <p:txBody>
          <a:bodyPr wrap="square" rtlCol="0">
            <a:spAutoFit/>
          </a:bodyPr>
          <a:lstStyle/>
          <a:p>
            <a:r>
              <a:rPr lang="en-US" sz="1400" b="1" dirty="0"/>
              <a:t>Analyzing</a:t>
            </a:r>
          </a:p>
        </p:txBody>
      </p:sp>
      <p:sp>
        <p:nvSpPr>
          <p:cNvPr id="41" name="TextBox 40">
            <a:extLst>
              <a:ext uri="{FF2B5EF4-FFF2-40B4-BE49-F238E27FC236}">
                <a16:creationId xmlns:a16="http://schemas.microsoft.com/office/drawing/2014/main" id="{162DCA0F-CE25-B445-BAC9-5845CBB3BA26}"/>
              </a:ext>
            </a:extLst>
          </p:cNvPr>
          <p:cNvSpPr txBox="1"/>
          <p:nvPr/>
        </p:nvSpPr>
        <p:spPr>
          <a:xfrm>
            <a:off x="5557278" y="2704691"/>
            <a:ext cx="1771983" cy="307777"/>
          </a:xfrm>
          <a:prstGeom prst="rect">
            <a:avLst/>
          </a:prstGeom>
          <a:noFill/>
        </p:spPr>
        <p:txBody>
          <a:bodyPr wrap="square" rtlCol="0">
            <a:spAutoFit/>
          </a:bodyPr>
          <a:lstStyle/>
          <a:p>
            <a:pPr algn="ctr"/>
            <a:r>
              <a:rPr lang="en-US" sz="1400" b="1" dirty="0"/>
              <a:t>Portfolio Backlog</a:t>
            </a:r>
          </a:p>
        </p:txBody>
      </p:sp>
      <p:sp>
        <p:nvSpPr>
          <p:cNvPr id="42" name="TextBox 41">
            <a:extLst>
              <a:ext uri="{FF2B5EF4-FFF2-40B4-BE49-F238E27FC236}">
                <a16:creationId xmlns:a16="http://schemas.microsoft.com/office/drawing/2014/main" id="{BE89415B-2347-504D-B6A9-2BAF2C1451A6}"/>
              </a:ext>
            </a:extLst>
          </p:cNvPr>
          <p:cNvSpPr txBox="1"/>
          <p:nvPr/>
        </p:nvSpPr>
        <p:spPr>
          <a:xfrm>
            <a:off x="7777685" y="2691799"/>
            <a:ext cx="1422391" cy="307777"/>
          </a:xfrm>
          <a:prstGeom prst="rect">
            <a:avLst/>
          </a:prstGeom>
          <a:noFill/>
        </p:spPr>
        <p:txBody>
          <a:bodyPr wrap="square" rtlCol="0">
            <a:spAutoFit/>
          </a:bodyPr>
          <a:lstStyle/>
          <a:p>
            <a:r>
              <a:rPr lang="en-US" sz="1400" b="1" dirty="0"/>
              <a:t>Implementing</a:t>
            </a:r>
          </a:p>
        </p:txBody>
      </p:sp>
      <p:sp>
        <p:nvSpPr>
          <p:cNvPr id="43" name="TextBox 42">
            <a:extLst>
              <a:ext uri="{FF2B5EF4-FFF2-40B4-BE49-F238E27FC236}">
                <a16:creationId xmlns:a16="http://schemas.microsoft.com/office/drawing/2014/main" id="{D4444133-996B-CA4A-B90E-43EC2126F60C}"/>
              </a:ext>
            </a:extLst>
          </p:cNvPr>
          <p:cNvSpPr txBox="1"/>
          <p:nvPr/>
        </p:nvSpPr>
        <p:spPr>
          <a:xfrm>
            <a:off x="10085779" y="2691799"/>
            <a:ext cx="886965" cy="307777"/>
          </a:xfrm>
          <a:prstGeom prst="rect">
            <a:avLst/>
          </a:prstGeom>
          <a:noFill/>
        </p:spPr>
        <p:txBody>
          <a:bodyPr wrap="square" rtlCol="0">
            <a:spAutoFit/>
          </a:bodyPr>
          <a:lstStyle/>
          <a:p>
            <a:pPr algn="ctr"/>
            <a:r>
              <a:rPr lang="en-US" sz="1400" b="1" dirty="0"/>
              <a:t>Done</a:t>
            </a:r>
          </a:p>
        </p:txBody>
      </p:sp>
    </p:spTree>
    <p:extLst>
      <p:ext uri="{BB962C8B-B14F-4D97-AF65-F5344CB8AC3E}">
        <p14:creationId xmlns:p14="http://schemas.microsoft.com/office/powerpoint/2010/main" val="2159363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a:extLst>
              <a:ext uri="{FF2B5EF4-FFF2-40B4-BE49-F238E27FC236}">
                <a16:creationId xmlns:a16="http://schemas.microsoft.com/office/drawing/2014/main" id="{5DF3EABB-EC50-934E-8E8A-1CF03654C526}"/>
              </a:ext>
            </a:extLst>
          </p:cNvPr>
          <p:cNvSpPr/>
          <p:nvPr/>
        </p:nvSpPr>
        <p:spPr bwMode="auto">
          <a:xfrm>
            <a:off x="1438035" y="3998727"/>
            <a:ext cx="4727809" cy="2009541"/>
          </a:xfrm>
          <a:prstGeom prst="roundRect">
            <a:avLst>
              <a:gd name="adj" fmla="val 7349"/>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1400" i="1"/>
          </a:p>
        </p:txBody>
      </p:sp>
      <p:pic>
        <p:nvPicPr>
          <p:cNvPr id="72" name="Picture 71">
            <a:extLst>
              <a:ext uri="{FF2B5EF4-FFF2-40B4-BE49-F238E27FC236}">
                <a16:creationId xmlns:a16="http://schemas.microsoft.com/office/drawing/2014/main" id="{1C2F454E-35A0-0940-A2D9-01EA70463DE1}"/>
              </a:ext>
            </a:extLst>
          </p:cNvPr>
          <p:cNvPicPr>
            <a:picLocks noChangeAspect="1"/>
          </p:cNvPicPr>
          <p:nvPr/>
        </p:nvPicPr>
        <p:blipFill>
          <a:blip r:embed="rId3"/>
          <a:stretch>
            <a:fillRect/>
          </a:stretch>
        </p:blipFill>
        <p:spPr>
          <a:xfrm>
            <a:off x="1781037" y="4080502"/>
            <a:ext cx="503691" cy="370126"/>
          </a:xfrm>
          <a:prstGeom prst="rect">
            <a:avLst/>
          </a:prstGeom>
        </p:spPr>
      </p:pic>
      <p:pic>
        <p:nvPicPr>
          <p:cNvPr id="73" name="Picture 72">
            <a:extLst>
              <a:ext uri="{FF2B5EF4-FFF2-40B4-BE49-F238E27FC236}">
                <a16:creationId xmlns:a16="http://schemas.microsoft.com/office/drawing/2014/main" id="{2BA322FF-9568-9D4F-A62B-E7CE15866188}"/>
              </a:ext>
            </a:extLst>
          </p:cNvPr>
          <p:cNvPicPr>
            <a:picLocks noChangeAspect="1"/>
          </p:cNvPicPr>
          <p:nvPr/>
        </p:nvPicPr>
        <p:blipFill>
          <a:blip r:embed="rId4"/>
          <a:stretch>
            <a:fillRect/>
          </a:stretch>
        </p:blipFill>
        <p:spPr>
          <a:xfrm>
            <a:off x="1784040" y="5113697"/>
            <a:ext cx="541025" cy="458724"/>
          </a:xfrm>
          <a:prstGeom prst="rect">
            <a:avLst/>
          </a:prstGeom>
        </p:spPr>
      </p:pic>
      <p:sp>
        <p:nvSpPr>
          <p:cNvPr id="74" name="TextBox 73">
            <a:extLst>
              <a:ext uri="{FF2B5EF4-FFF2-40B4-BE49-F238E27FC236}">
                <a16:creationId xmlns:a16="http://schemas.microsoft.com/office/drawing/2014/main" id="{7FFC5493-D480-FE45-B0AD-55550A4202E1}"/>
              </a:ext>
            </a:extLst>
          </p:cNvPr>
          <p:cNvSpPr txBox="1"/>
          <p:nvPr/>
        </p:nvSpPr>
        <p:spPr>
          <a:xfrm>
            <a:off x="1533790" y="5535805"/>
            <a:ext cx="1084089" cy="452022"/>
          </a:xfrm>
          <a:prstGeom prst="rect">
            <a:avLst/>
          </a:prstGeom>
          <a:noFill/>
        </p:spPr>
        <p:txBody>
          <a:bodyPr wrap="square" rtlCol="0">
            <a:spAutoFit/>
          </a:bodyPr>
          <a:lstStyle/>
          <a:p>
            <a:pPr algn="ctr"/>
            <a:r>
              <a:rPr lang="en-US" sz="900" b="1" dirty="0"/>
              <a:t>Solution Roadmap</a:t>
            </a:r>
          </a:p>
        </p:txBody>
      </p:sp>
      <p:sp>
        <p:nvSpPr>
          <p:cNvPr id="50" name="TextBox 49">
            <a:extLst>
              <a:ext uri="{FF2B5EF4-FFF2-40B4-BE49-F238E27FC236}">
                <a16:creationId xmlns:a16="http://schemas.microsoft.com/office/drawing/2014/main" id="{0ADBA110-608A-FE46-AAE5-504CB17FBE8D}"/>
              </a:ext>
            </a:extLst>
          </p:cNvPr>
          <p:cNvSpPr txBox="1"/>
          <p:nvPr/>
        </p:nvSpPr>
        <p:spPr>
          <a:xfrm>
            <a:off x="1613022" y="4436118"/>
            <a:ext cx="833088" cy="452022"/>
          </a:xfrm>
          <a:prstGeom prst="rect">
            <a:avLst/>
          </a:prstGeom>
          <a:noFill/>
        </p:spPr>
        <p:txBody>
          <a:bodyPr wrap="square" rtlCol="0">
            <a:spAutoFit/>
          </a:bodyPr>
          <a:lstStyle/>
          <a:p>
            <a:pPr algn="ctr"/>
            <a:r>
              <a:rPr lang="en-US" sz="900" b="1" dirty="0"/>
              <a:t>Solution Vision</a:t>
            </a:r>
          </a:p>
        </p:txBody>
      </p:sp>
      <p:pic>
        <p:nvPicPr>
          <p:cNvPr id="52" name="Picture 51">
            <a:extLst>
              <a:ext uri="{FF2B5EF4-FFF2-40B4-BE49-F238E27FC236}">
                <a16:creationId xmlns:a16="http://schemas.microsoft.com/office/drawing/2014/main" id="{29D70A41-5247-8446-ACD7-3D5FB38F340D}"/>
              </a:ext>
            </a:extLst>
          </p:cNvPr>
          <p:cNvPicPr>
            <a:picLocks noChangeAspect="1"/>
          </p:cNvPicPr>
          <p:nvPr/>
        </p:nvPicPr>
        <p:blipFill rotWithShape="1">
          <a:blip r:embed="rId5"/>
          <a:srcRect l="6348" t="5040"/>
          <a:stretch/>
        </p:blipFill>
        <p:spPr>
          <a:xfrm>
            <a:off x="2802990" y="2182692"/>
            <a:ext cx="607998" cy="527239"/>
          </a:xfrm>
          <a:prstGeom prst="rect">
            <a:avLst/>
          </a:prstGeom>
        </p:spPr>
      </p:pic>
      <p:pic>
        <p:nvPicPr>
          <p:cNvPr id="53" name="Picture 52">
            <a:extLst>
              <a:ext uri="{FF2B5EF4-FFF2-40B4-BE49-F238E27FC236}">
                <a16:creationId xmlns:a16="http://schemas.microsoft.com/office/drawing/2014/main" id="{74C8F55C-91A7-0D4C-B361-176A87A881FD}"/>
              </a:ext>
            </a:extLst>
          </p:cNvPr>
          <p:cNvPicPr>
            <a:picLocks noChangeAspect="1"/>
          </p:cNvPicPr>
          <p:nvPr/>
        </p:nvPicPr>
        <p:blipFill rotWithShape="1">
          <a:blip r:embed="rId5"/>
          <a:srcRect l="6348" t="5040"/>
          <a:stretch/>
        </p:blipFill>
        <p:spPr>
          <a:xfrm>
            <a:off x="3995102" y="1845906"/>
            <a:ext cx="607998" cy="527239"/>
          </a:xfrm>
          <a:prstGeom prst="rect">
            <a:avLst/>
          </a:prstGeom>
        </p:spPr>
      </p:pic>
      <p:pic>
        <p:nvPicPr>
          <p:cNvPr id="54" name="Picture 53">
            <a:extLst>
              <a:ext uri="{FF2B5EF4-FFF2-40B4-BE49-F238E27FC236}">
                <a16:creationId xmlns:a16="http://schemas.microsoft.com/office/drawing/2014/main" id="{7DE460C1-F317-7644-88C8-E512094BB980}"/>
              </a:ext>
            </a:extLst>
          </p:cNvPr>
          <p:cNvPicPr>
            <a:picLocks noChangeAspect="1"/>
          </p:cNvPicPr>
          <p:nvPr/>
        </p:nvPicPr>
        <p:blipFill rotWithShape="1">
          <a:blip r:embed="rId5"/>
          <a:srcRect l="6348" t="5040"/>
          <a:stretch/>
        </p:blipFill>
        <p:spPr>
          <a:xfrm>
            <a:off x="3995102" y="2348767"/>
            <a:ext cx="607998" cy="527239"/>
          </a:xfrm>
          <a:prstGeom prst="rect">
            <a:avLst/>
          </a:prstGeom>
        </p:spPr>
      </p:pic>
      <p:pic>
        <p:nvPicPr>
          <p:cNvPr id="55" name="Picture 54">
            <a:extLst>
              <a:ext uri="{FF2B5EF4-FFF2-40B4-BE49-F238E27FC236}">
                <a16:creationId xmlns:a16="http://schemas.microsoft.com/office/drawing/2014/main" id="{9E57FB1A-A8D0-F548-A90D-55B8BD4D0C6A}"/>
              </a:ext>
            </a:extLst>
          </p:cNvPr>
          <p:cNvPicPr>
            <a:picLocks noChangeAspect="1"/>
          </p:cNvPicPr>
          <p:nvPr/>
        </p:nvPicPr>
        <p:blipFill rotWithShape="1">
          <a:blip r:embed="rId5"/>
          <a:srcRect l="6348" t="5040"/>
          <a:stretch/>
        </p:blipFill>
        <p:spPr>
          <a:xfrm>
            <a:off x="3995102" y="2851626"/>
            <a:ext cx="607998" cy="527239"/>
          </a:xfrm>
          <a:prstGeom prst="rect">
            <a:avLst/>
          </a:prstGeom>
        </p:spPr>
      </p:pic>
      <p:pic>
        <p:nvPicPr>
          <p:cNvPr id="56" name="Picture 55">
            <a:extLst>
              <a:ext uri="{FF2B5EF4-FFF2-40B4-BE49-F238E27FC236}">
                <a16:creationId xmlns:a16="http://schemas.microsoft.com/office/drawing/2014/main" id="{D7FC78D6-660B-D54E-B709-CE51536119D1}"/>
              </a:ext>
            </a:extLst>
          </p:cNvPr>
          <p:cNvPicPr>
            <a:picLocks noChangeAspect="1"/>
          </p:cNvPicPr>
          <p:nvPr/>
        </p:nvPicPr>
        <p:blipFill rotWithShape="1">
          <a:blip r:embed="rId5"/>
          <a:srcRect l="6348" t="5040"/>
          <a:stretch/>
        </p:blipFill>
        <p:spPr>
          <a:xfrm>
            <a:off x="5207636" y="2182692"/>
            <a:ext cx="607998" cy="527239"/>
          </a:xfrm>
          <a:prstGeom prst="rect">
            <a:avLst/>
          </a:prstGeom>
        </p:spPr>
      </p:pic>
      <p:grpSp>
        <p:nvGrpSpPr>
          <p:cNvPr id="57" name="Group 56">
            <a:extLst>
              <a:ext uri="{FF2B5EF4-FFF2-40B4-BE49-F238E27FC236}">
                <a16:creationId xmlns:a16="http://schemas.microsoft.com/office/drawing/2014/main" id="{27F4BB8B-2ACC-164E-9919-69C65B01EEC9}"/>
              </a:ext>
            </a:extLst>
          </p:cNvPr>
          <p:cNvGrpSpPr/>
          <p:nvPr/>
        </p:nvGrpSpPr>
        <p:grpSpPr>
          <a:xfrm>
            <a:off x="3422237" y="2038147"/>
            <a:ext cx="502322" cy="897772"/>
            <a:chOff x="2856854" y="3595606"/>
            <a:chExt cx="878238" cy="1263673"/>
          </a:xfrm>
        </p:grpSpPr>
        <p:pic>
          <p:nvPicPr>
            <p:cNvPr id="68" name="Text Placeholder 3|500|224">
              <a:extLst>
                <a:ext uri="{FF2B5EF4-FFF2-40B4-BE49-F238E27FC236}">
                  <a16:creationId xmlns:a16="http://schemas.microsoft.com/office/drawing/2014/main" id="{0DC4628E-AEB7-EB4B-BB89-C08CF9C3C184}"/>
                </a:ext>
              </a:extLst>
            </p:cNvPr>
            <p:cNvPicPr>
              <a:picLocks noChangeAspect="1"/>
            </p:cNvPicPr>
            <p:nvPr/>
          </p:nvPicPr>
          <p:blipFill rotWithShape="1">
            <a:blip r:embed="rId6">
              <a:extLst>
                <a:ext uri="{28A0092B-C50C-407E-A947-70E740481C1C}">
                  <a14:useLocalDpi xmlns:a14="http://schemas.microsoft.com/office/drawing/2010/main"/>
                </a:ext>
              </a:extLst>
            </a:blip>
            <a:srcRect l="16237" t="30632" r="73391" b="35686"/>
            <a:stretch/>
          </p:blipFill>
          <p:spPr>
            <a:xfrm>
              <a:off x="2867186" y="3595606"/>
              <a:ext cx="867906" cy="1263673"/>
            </a:xfrm>
            <a:prstGeom prst="rect">
              <a:avLst/>
            </a:prstGeom>
          </p:spPr>
        </p:pic>
        <p:pic>
          <p:nvPicPr>
            <p:cNvPr id="69" name="Picture 68">
              <a:extLst>
                <a:ext uri="{FF2B5EF4-FFF2-40B4-BE49-F238E27FC236}">
                  <a16:creationId xmlns:a16="http://schemas.microsoft.com/office/drawing/2014/main" id="{2844D51C-6235-DC43-8B12-A9AFC74F2844}"/>
                </a:ext>
              </a:extLst>
            </p:cNvPr>
            <p:cNvPicPr>
              <a:picLocks noChangeAspect="1"/>
            </p:cNvPicPr>
            <p:nvPr/>
          </p:nvPicPr>
          <p:blipFill>
            <a:blip r:embed="rId7"/>
            <a:stretch>
              <a:fillRect/>
            </a:stretch>
          </p:blipFill>
          <p:spPr>
            <a:xfrm>
              <a:off x="2856854" y="3595606"/>
              <a:ext cx="355600" cy="228600"/>
            </a:xfrm>
            <a:prstGeom prst="rect">
              <a:avLst/>
            </a:prstGeom>
          </p:spPr>
        </p:pic>
      </p:grpSp>
      <p:grpSp>
        <p:nvGrpSpPr>
          <p:cNvPr id="58" name="Group 57">
            <a:extLst>
              <a:ext uri="{FF2B5EF4-FFF2-40B4-BE49-F238E27FC236}">
                <a16:creationId xmlns:a16="http://schemas.microsoft.com/office/drawing/2014/main" id="{5A509756-4315-7B42-B7D8-0D51DD0530E3}"/>
              </a:ext>
            </a:extLst>
          </p:cNvPr>
          <p:cNvGrpSpPr/>
          <p:nvPr/>
        </p:nvGrpSpPr>
        <p:grpSpPr>
          <a:xfrm>
            <a:off x="4645730" y="2045527"/>
            <a:ext cx="508232" cy="930804"/>
            <a:chOff x="5517108" y="3687377"/>
            <a:chExt cx="888569" cy="1310167"/>
          </a:xfrm>
        </p:grpSpPr>
        <p:pic>
          <p:nvPicPr>
            <p:cNvPr id="66" name="Text Placeholder 3|500|224">
              <a:extLst>
                <a:ext uri="{FF2B5EF4-FFF2-40B4-BE49-F238E27FC236}">
                  <a16:creationId xmlns:a16="http://schemas.microsoft.com/office/drawing/2014/main" id="{561A4FC2-B306-A74E-8C24-17C396453F83}"/>
                </a:ext>
              </a:extLst>
            </p:cNvPr>
            <p:cNvPicPr>
              <a:picLocks noChangeAspect="1"/>
            </p:cNvPicPr>
            <p:nvPr/>
          </p:nvPicPr>
          <p:blipFill rotWithShape="1">
            <a:blip r:embed="rId6">
              <a:extLst>
                <a:ext uri="{28A0092B-C50C-407E-A947-70E740481C1C}">
                  <a14:useLocalDpi xmlns:a14="http://schemas.microsoft.com/office/drawing/2010/main"/>
                </a:ext>
              </a:extLst>
            </a:blip>
            <a:srcRect l="42351" t="28980" r="47030" b="36099"/>
            <a:stretch/>
          </p:blipFill>
          <p:spPr>
            <a:xfrm>
              <a:off x="5517108" y="3687377"/>
              <a:ext cx="888569" cy="1310167"/>
            </a:xfrm>
            <a:prstGeom prst="rect">
              <a:avLst/>
            </a:prstGeom>
          </p:spPr>
        </p:pic>
        <p:pic>
          <p:nvPicPr>
            <p:cNvPr id="67" name="Picture 66">
              <a:extLst>
                <a:ext uri="{FF2B5EF4-FFF2-40B4-BE49-F238E27FC236}">
                  <a16:creationId xmlns:a16="http://schemas.microsoft.com/office/drawing/2014/main" id="{A1868831-8395-0D47-AF3C-A3C7DD2076AE}"/>
                </a:ext>
              </a:extLst>
            </p:cNvPr>
            <p:cNvPicPr>
              <a:picLocks noChangeAspect="1"/>
            </p:cNvPicPr>
            <p:nvPr/>
          </p:nvPicPr>
          <p:blipFill>
            <a:blip r:embed="rId8"/>
            <a:stretch>
              <a:fillRect/>
            </a:stretch>
          </p:blipFill>
          <p:spPr>
            <a:xfrm>
              <a:off x="5985788" y="3687377"/>
              <a:ext cx="406400" cy="186816"/>
            </a:xfrm>
            <a:prstGeom prst="rect">
              <a:avLst/>
            </a:prstGeom>
          </p:spPr>
        </p:pic>
      </p:grpSp>
      <p:sp>
        <p:nvSpPr>
          <p:cNvPr id="59" name="TextBox 58">
            <a:extLst>
              <a:ext uri="{FF2B5EF4-FFF2-40B4-BE49-F238E27FC236}">
                <a16:creationId xmlns:a16="http://schemas.microsoft.com/office/drawing/2014/main" id="{E8725940-B7CE-C64E-A0F7-1A9554F5FB67}"/>
              </a:ext>
            </a:extLst>
          </p:cNvPr>
          <p:cNvSpPr txBox="1"/>
          <p:nvPr/>
        </p:nvSpPr>
        <p:spPr>
          <a:xfrm>
            <a:off x="4778306" y="2696709"/>
            <a:ext cx="1458215" cy="414353"/>
          </a:xfrm>
          <a:prstGeom prst="rect">
            <a:avLst/>
          </a:prstGeom>
          <a:noFill/>
        </p:spPr>
        <p:txBody>
          <a:bodyPr vert="horz" wrap="square" rtlCol="0">
            <a:spAutoFit/>
          </a:bodyPr>
          <a:lstStyle/>
          <a:p>
            <a:pPr algn="ctr" fontAlgn="auto">
              <a:spcBef>
                <a:spcPts val="0"/>
              </a:spcBef>
              <a:spcAft>
                <a:spcPts val="0"/>
              </a:spcAft>
            </a:pPr>
            <a:r>
              <a:rPr lang="en-US" sz="800" b="1" dirty="0">
                <a:latin typeface="+mj-lt"/>
              </a:rPr>
              <a:t>Future State</a:t>
            </a:r>
          </a:p>
          <a:p>
            <a:pPr algn="ctr" fontAlgn="auto">
              <a:spcBef>
                <a:spcPts val="0"/>
              </a:spcBef>
              <a:spcAft>
                <a:spcPts val="0"/>
              </a:spcAft>
            </a:pPr>
            <a:r>
              <a:rPr lang="en-US" sz="800" b="1" dirty="0">
                <a:latin typeface="+mj-lt"/>
              </a:rPr>
              <a:t> Portfolio Canvas</a:t>
            </a:r>
          </a:p>
        </p:txBody>
      </p:sp>
      <p:sp>
        <p:nvSpPr>
          <p:cNvPr id="60" name="TextBox 59">
            <a:extLst>
              <a:ext uri="{FF2B5EF4-FFF2-40B4-BE49-F238E27FC236}">
                <a16:creationId xmlns:a16="http://schemas.microsoft.com/office/drawing/2014/main" id="{2ED9AD43-FC2B-514E-8745-B2A673AB996C}"/>
              </a:ext>
            </a:extLst>
          </p:cNvPr>
          <p:cNvSpPr txBox="1"/>
          <p:nvPr/>
        </p:nvSpPr>
        <p:spPr>
          <a:xfrm>
            <a:off x="2404030" y="2696709"/>
            <a:ext cx="1326252" cy="414353"/>
          </a:xfrm>
          <a:prstGeom prst="rect">
            <a:avLst/>
          </a:prstGeom>
          <a:noFill/>
        </p:spPr>
        <p:txBody>
          <a:bodyPr vert="horz" wrap="none" rtlCol="0">
            <a:spAutoFit/>
          </a:bodyPr>
          <a:lstStyle/>
          <a:p>
            <a:pPr algn="ctr" fontAlgn="auto">
              <a:spcBef>
                <a:spcPts val="0"/>
              </a:spcBef>
              <a:spcAft>
                <a:spcPts val="0"/>
              </a:spcAft>
            </a:pPr>
            <a:r>
              <a:rPr lang="en-US" sz="800" b="1" dirty="0">
                <a:latin typeface="+mj-lt"/>
              </a:rPr>
              <a:t>Current State</a:t>
            </a:r>
          </a:p>
          <a:p>
            <a:pPr algn="ctr" fontAlgn="auto">
              <a:spcBef>
                <a:spcPts val="0"/>
              </a:spcBef>
              <a:spcAft>
                <a:spcPts val="0"/>
              </a:spcAft>
            </a:pPr>
            <a:r>
              <a:rPr lang="en-US" sz="800" b="1" dirty="0">
                <a:latin typeface="+mj-lt"/>
              </a:rPr>
              <a:t> Portfolio Canvas</a:t>
            </a:r>
          </a:p>
        </p:txBody>
      </p:sp>
      <p:sp>
        <p:nvSpPr>
          <p:cNvPr id="61" name="Rounded Rectangle 60">
            <a:extLst>
              <a:ext uri="{FF2B5EF4-FFF2-40B4-BE49-F238E27FC236}">
                <a16:creationId xmlns:a16="http://schemas.microsoft.com/office/drawing/2014/main" id="{0FF0F2D4-0031-D548-A151-6709508614D4}"/>
              </a:ext>
            </a:extLst>
          </p:cNvPr>
          <p:cNvSpPr/>
          <p:nvPr/>
        </p:nvSpPr>
        <p:spPr bwMode="auto">
          <a:xfrm>
            <a:off x="1396859" y="1675298"/>
            <a:ext cx="4727809" cy="2009541"/>
          </a:xfrm>
          <a:prstGeom prst="roundRect">
            <a:avLst>
              <a:gd name="adj" fmla="val 7349"/>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1400" i="1"/>
          </a:p>
        </p:txBody>
      </p:sp>
      <p:pic>
        <p:nvPicPr>
          <p:cNvPr id="62" name="Picture 61">
            <a:extLst>
              <a:ext uri="{FF2B5EF4-FFF2-40B4-BE49-F238E27FC236}">
                <a16:creationId xmlns:a16="http://schemas.microsoft.com/office/drawing/2014/main" id="{DA57E013-E3D2-124F-BCE7-5524C9182FEB}"/>
              </a:ext>
            </a:extLst>
          </p:cNvPr>
          <p:cNvPicPr>
            <a:picLocks noChangeAspect="1"/>
          </p:cNvPicPr>
          <p:nvPr/>
        </p:nvPicPr>
        <p:blipFill>
          <a:blip r:embed="rId4"/>
          <a:stretch>
            <a:fillRect/>
          </a:stretch>
        </p:blipFill>
        <p:spPr>
          <a:xfrm>
            <a:off x="1783078" y="2797623"/>
            <a:ext cx="541025" cy="458724"/>
          </a:xfrm>
          <a:prstGeom prst="rect">
            <a:avLst/>
          </a:prstGeom>
        </p:spPr>
      </p:pic>
      <p:sp>
        <p:nvSpPr>
          <p:cNvPr id="63" name="TextBox 62">
            <a:extLst>
              <a:ext uri="{FF2B5EF4-FFF2-40B4-BE49-F238E27FC236}">
                <a16:creationId xmlns:a16="http://schemas.microsoft.com/office/drawing/2014/main" id="{AB10A7F1-B02C-0243-9F4F-195BFCB9A573}"/>
              </a:ext>
            </a:extLst>
          </p:cNvPr>
          <p:cNvSpPr txBox="1"/>
          <p:nvPr/>
        </p:nvSpPr>
        <p:spPr>
          <a:xfrm>
            <a:off x="1568387" y="3208761"/>
            <a:ext cx="1006249" cy="452022"/>
          </a:xfrm>
          <a:prstGeom prst="rect">
            <a:avLst/>
          </a:prstGeom>
          <a:noFill/>
        </p:spPr>
        <p:txBody>
          <a:bodyPr wrap="square" rtlCol="0">
            <a:spAutoFit/>
          </a:bodyPr>
          <a:lstStyle/>
          <a:p>
            <a:pPr algn="ctr"/>
            <a:r>
              <a:rPr lang="en-US" sz="900" b="1" dirty="0"/>
              <a:t>Portfolio Roadmap</a:t>
            </a:r>
          </a:p>
        </p:txBody>
      </p:sp>
      <p:sp>
        <p:nvSpPr>
          <p:cNvPr id="64" name="TextBox 63">
            <a:extLst>
              <a:ext uri="{FF2B5EF4-FFF2-40B4-BE49-F238E27FC236}">
                <a16:creationId xmlns:a16="http://schemas.microsoft.com/office/drawing/2014/main" id="{68BA772B-C46A-9442-929C-7902418A7761}"/>
              </a:ext>
            </a:extLst>
          </p:cNvPr>
          <p:cNvSpPr txBox="1"/>
          <p:nvPr/>
        </p:nvSpPr>
        <p:spPr>
          <a:xfrm>
            <a:off x="1611630" y="2125797"/>
            <a:ext cx="847120" cy="452022"/>
          </a:xfrm>
          <a:prstGeom prst="rect">
            <a:avLst/>
          </a:prstGeom>
          <a:noFill/>
        </p:spPr>
        <p:txBody>
          <a:bodyPr wrap="square" rtlCol="0">
            <a:spAutoFit/>
          </a:bodyPr>
          <a:lstStyle/>
          <a:p>
            <a:pPr algn="ctr"/>
            <a:r>
              <a:rPr lang="en-US" sz="900" b="1" dirty="0"/>
              <a:t>Portfolio Vision</a:t>
            </a:r>
          </a:p>
        </p:txBody>
      </p:sp>
      <p:pic>
        <p:nvPicPr>
          <p:cNvPr id="65" name="Picture 64">
            <a:extLst>
              <a:ext uri="{FF2B5EF4-FFF2-40B4-BE49-F238E27FC236}">
                <a16:creationId xmlns:a16="http://schemas.microsoft.com/office/drawing/2014/main" id="{EF658851-5CB2-9340-87D5-5734CCE0790E}"/>
              </a:ext>
            </a:extLst>
          </p:cNvPr>
          <p:cNvPicPr>
            <a:picLocks noChangeAspect="1"/>
          </p:cNvPicPr>
          <p:nvPr/>
        </p:nvPicPr>
        <p:blipFill>
          <a:blip r:embed="rId3"/>
          <a:stretch>
            <a:fillRect/>
          </a:stretch>
        </p:blipFill>
        <p:spPr>
          <a:xfrm>
            <a:off x="1797373" y="1771753"/>
            <a:ext cx="503691" cy="370126"/>
          </a:xfrm>
          <a:prstGeom prst="rect">
            <a:avLst/>
          </a:prstGeom>
        </p:spPr>
      </p:pic>
      <p:grpSp>
        <p:nvGrpSpPr>
          <p:cNvPr id="17" name="Group 16">
            <a:extLst>
              <a:ext uri="{FF2B5EF4-FFF2-40B4-BE49-F238E27FC236}">
                <a16:creationId xmlns:a16="http://schemas.microsoft.com/office/drawing/2014/main" id="{B9D54FD7-8B3C-2245-BF5F-E703DF3DFCD4}"/>
              </a:ext>
            </a:extLst>
          </p:cNvPr>
          <p:cNvGrpSpPr/>
          <p:nvPr/>
        </p:nvGrpSpPr>
        <p:grpSpPr>
          <a:xfrm>
            <a:off x="3050897" y="4362945"/>
            <a:ext cx="2451100" cy="317500"/>
            <a:chOff x="3050897" y="3979350"/>
            <a:chExt cx="2451100" cy="317500"/>
          </a:xfrm>
        </p:grpSpPr>
        <p:pic>
          <p:nvPicPr>
            <p:cNvPr id="7" name="Picture 6">
              <a:extLst>
                <a:ext uri="{FF2B5EF4-FFF2-40B4-BE49-F238E27FC236}">
                  <a16:creationId xmlns:a16="http://schemas.microsoft.com/office/drawing/2014/main" id="{9E9658A6-80CE-1C4C-9737-3EC3F4CB8E91}"/>
                </a:ext>
              </a:extLst>
            </p:cNvPr>
            <p:cNvPicPr>
              <a:picLocks noChangeAspect="1"/>
            </p:cNvPicPr>
            <p:nvPr/>
          </p:nvPicPr>
          <p:blipFill>
            <a:blip r:embed="rId9"/>
            <a:stretch>
              <a:fillRect/>
            </a:stretch>
          </p:blipFill>
          <p:spPr>
            <a:xfrm>
              <a:off x="3050897" y="3979350"/>
              <a:ext cx="2451100" cy="317500"/>
            </a:xfrm>
            <a:prstGeom prst="rect">
              <a:avLst/>
            </a:prstGeom>
          </p:spPr>
        </p:pic>
        <p:sp>
          <p:nvSpPr>
            <p:cNvPr id="6" name="TextBox 5">
              <a:extLst>
                <a:ext uri="{FF2B5EF4-FFF2-40B4-BE49-F238E27FC236}">
                  <a16:creationId xmlns:a16="http://schemas.microsoft.com/office/drawing/2014/main" id="{6955F61E-5367-A143-94E9-FA5524273DCD}"/>
                </a:ext>
              </a:extLst>
            </p:cNvPr>
            <p:cNvSpPr txBox="1"/>
            <p:nvPr/>
          </p:nvSpPr>
          <p:spPr>
            <a:xfrm>
              <a:off x="3503970" y="3999245"/>
              <a:ext cx="1590261" cy="226472"/>
            </a:xfrm>
            <a:prstGeom prst="rect">
              <a:avLst/>
            </a:prstGeom>
            <a:noFill/>
          </p:spPr>
          <p:txBody>
            <a:bodyPr wrap="square" rtlCol="0">
              <a:spAutoFit/>
            </a:bodyPr>
            <a:lstStyle/>
            <a:p>
              <a:pPr marL="0" marR="0" indent="0" algn="ctr" defTabSz="914400" eaLnBrk="1" fontAlgn="auto" latinLnBrk="0" hangingPunct="1">
                <a:lnSpc>
                  <a:spcPct val="120000"/>
                </a:lnSpc>
                <a:spcBef>
                  <a:spcPts val="0"/>
                </a:spcBef>
                <a:spcAft>
                  <a:spcPts val="0"/>
                </a:spcAft>
                <a:buClrTx/>
                <a:buSzTx/>
                <a:buFontTx/>
                <a:buNone/>
                <a:tabLst/>
              </a:pPr>
              <a:r>
                <a:rPr kumimoji="0" lang="en-US" sz="800" b="1" i="1" u="none" strike="noStrike" kern="0" cap="none" spc="0" normalizeH="0" baseline="0" noProof="0" dirty="0">
                  <a:ln>
                    <a:noFill/>
                  </a:ln>
                  <a:effectLst/>
                  <a:uLnTx/>
                  <a:uFillTx/>
                  <a:latin typeface="Arial" panose="020B0604020202020204" pitchFamily="34" charset="0"/>
                  <a:cs typeface="Arial" panose="020B0604020202020204" pitchFamily="34" charset="0"/>
                </a:rPr>
                <a:t>ART 3</a:t>
              </a:r>
            </a:p>
          </p:txBody>
        </p:sp>
      </p:grpSp>
      <p:grpSp>
        <p:nvGrpSpPr>
          <p:cNvPr id="18" name="Group 17">
            <a:extLst>
              <a:ext uri="{FF2B5EF4-FFF2-40B4-BE49-F238E27FC236}">
                <a16:creationId xmlns:a16="http://schemas.microsoft.com/office/drawing/2014/main" id="{3308C286-F7B5-7B40-A884-CD3A20E6FFBE}"/>
              </a:ext>
            </a:extLst>
          </p:cNvPr>
          <p:cNvGrpSpPr/>
          <p:nvPr/>
        </p:nvGrpSpPr>
        <p:grpSpPr>
          <a:xfrm>
            <a:off x="3050897" y="4865044"/>
            <a:ext cx="2451100" cy="317500"/>
            <a:chOff x="3050897" y="4407521"/>
            <a:chExt cx="2451100" cy="317500"/>
          </a:xfrm>
        </p:grpSpPr>
        <p:pic>
          <p:nvPicPr>
            <p:cNvPr id="13" name="Picture 12">
              <a:extLst>
                <a:ext uri="{FF2B5EF4-FFF2-40B4-BE49-F238E27FC236}">
                  <a16:creationId xmlns:a16="http://schemas.microsoft.com/office/drawing/2014/main" id="{60505632-3251-D742-BA04-1902E54CBBD8}"/>
                </a:ext>
              </a:extLst>
            </p:cNvPr>
            <p:cNvPicPr>
              <a:picLocks noChangeAspect="1"/>
            </p:cNvPicPr>
            <p:nvPr/>
          </p:nvPicPr>
          <p:blipFill>
            <a:blip r:embed="rId10"/>
            <a:stretch>
              <a:fillRect/>
            </a:stretch>
          </p:blipFill>
          <p:spPr>
            <a:xfrm>
              <a:off x="3050897" y="4407521"/>
              <a:ext cx="2451100" cy="317500"/>
            </a:xfrm>
            <a:prstGeom prst="rect">
              <a:avLst/>
            </a:prstGeom>
          </p:spPr>
        </p:pic>
        <p:sp>
          <p:nvSpPr>
            <p:cNvPr id="70" name="TextBox 69">
              <a:extLst>
                <a:ext uri="{FF2B5EF4-FFF2-40B4-BE49-F238E27FC236}">
                  <a16:creationId xmlns:a16="http://schemas.microsoft.com/office/drawing/2014/main" id="{CBFE765B-CD0B-4241-A75C-FDFFDEDEC85C}"/>
                </a:ext>
              </a:extLst>
            </p:cNvPr>
            <p:cNvSpPr txBox="1"/>
            <p:nvPr/>
          </p:nvSpPr>
          <p:spPr>
            <a:xfrm>
              <a:off x="3481316" y="4425288"/>
              <a:ext cx="1590261" cy="226472"/>
            </a:xfrm>
            <a:prstGeom prst="rect">
              <a:avLst/>
            </a:prstGeom>
            <a:noFill/>
          </p:spPr>
          <p:txBody>
            <a:bodyPr wrap="square" rtlCol="0">
              <a:spAutoFit/>
            </a:bodyPr>
            <a:lstStyle/>
            <a:p>
              <a:pPr marL="0" marR="0" indent="0" algn="ctr" defTabSz="914400" eaLnBrk="1" fontAlgn="auto" latinLnBrk="0" hangingPunct="1">
                <a:lnSpc>
                  <a:spcPct val="120000"/>
                </a:lnSpc>
                <a:spcBef>
                  <a:spcPts val="0"/>
                </a:spcBef>
                <a:spcAft>
                  <a:spcPts val="0"/>
                </a:spcAft>
                <a:buClrTx/>
                <a:buSzTx/>
                <a:buFontTx/>
                <a:buNone/>
                <a:tabLst/>
              </a:pPr>
              <a:r>
                <a:rPr kumimoji="0" lang="en-US" sz="800" b="1" i="1" u="none" strike="noStrike" kern="0" cap="none" spc="0" normalizeH="0" baseline="0" noProof="0" dirty="0">
                  <a:ln>
                    <a:noFill/>
                  </a:ln>
                  <a:effectLst/>
                  <a:uLnTx/>
                  <a:uFillTx/>
                  <a:latin typeface="Arial" panose="020B0604020202020204" pitchFamily="34" charset="0"/>
                  <a:cs typeface="Arial" panose="020B0604020202020204" pitchFamily="34" charset="0"/>
                </a:rPr>
                <a:t>ART 2</a:t>
              </a:r>
            </a:p>
          </p:txBody>
        </p:sp>
      </p:grpSp>
      <p:grpSp>
        <p:nvGrpSpPr>
          <p:cNvPr id="19" name="Group 18">
            <a:extLst>
              <a:ext uri="{FF2B5EF4-FFF2-40B4-BE49-F238E27FC236}">
                <a16:creationId xmlns:a16="http://schemas.microsoft.com/office/drawing/2014/main" id="{BD218412-2C91-BB47-9482-E591263D6769}"/>
              </a:ext>
            </a:extLst>
          </p:cNvPr>
          <p:cNvGrpSpPr/>
          <p:nvPr/>
        </p:nvGrpSpPr>
        <p:grpSpPr>
          <a:xfrm>
            <a:off x="3050897" y="5343059"/>
            <a:ext cx="2451100" cy="317500"/>
            <a:chOff x="3050897" y="4769632"/>
            <a:chExt cx="2451100" cy="317500"/>
          </a:xfrm>
        </p:grpSpPr>
        <p:pic>
          <p:nvPicPr>
            <p:cNvPr id="15" name="Picture 14">
              <a:extLst>
                <a:ext uri="{FF2B5EF4-FFF2-40B4-BE49-F238E27FC236}">
                  <a16:creationId xmlns:a16="http://schemas.microsoft.com/office/drawing/2014/main" id="{56E6FD54-A44B-2240-A51B-0B562EA11499}"/>
                </a:ext>
              </a:extLst>
            </p:cNvPr>
            <p:cNvPicPr>
              <a:picLocks noChangeAspect="1"/>
            </p:cNvPicPr>
            <p:nvPr/>
          </p:nvPicPr>
          <p:blipFill>
            <a:blip r:embed="rId11"/>
            <a:stretch>
              <a:fillRect/>
            </a:stretch>
          </p:blipFill>
          <p:spPr>
            <a:xfrm>
              <a:off x="3050897" y="4769632"/>
              <a:ext cx="2451100" cy="317500"/>
            </a:xfrm>
            <a:prstGeom prst="rect">
              <a:avLst/>
            </a:prstGeom>
          </p:spPr>
        </p:pic>
        <p:sp>
          <p:nvSpPr>
            <p:cNvPr id="75" name="TextBox 74">
              <a:extLst>
                <a:ext uri="{FF2B5EF4-FFF2-40B4-BE49-F238E27FC236}">
                  <a16:creationId xmlns:a16="http://schemas.microsoft.com/office/drawing/2014/main" id="{E7A0E28B-29AF-BA4A-B47A-A11CEAB3E13A}"/>
                </a:ext>
              </a:extLst>
            </p:cNvPr>
            <p:cNvSpPr txBox="1"/>
            <p:nvPr/>
          </p:nvSpPr>
          <p:spPr>
            <a:xfrm>
              <a:off x="3446348" y="4789082"/>
              <a:ext cx="1590261" cy="226472"/>
            </a:xfrm>
            <a:prstGeom prst="rect">
              <a:avLst/>
            </a:prstGeom>
            <a:noFill/>
          </p:spPr>
          <p:txBody>
            <a:bodyPr wrap="square" rtlCol="0">
              <a:spAutoFit/>
            </a:bodyPr>
            <a:lstStyle/>
            <a:p>
              <a:pPr marL="0" marR="0" indent="0" algn="ctr" defTabSz="914400" eaLnBrk="1" fontAlgn="auto" latinLnBrk="0" hangingPunct="1">
                <a:lnSpc>
                  <a:spcPct val="120000"/>
                </a:lnSpc>
                <a:spcBef>
                  <a:spcPts val="0"/>
                </a:spcBef>
                <a:spcAft>
                  <a:spcPts val="0"/>
                </a:spcAft>
                <a:buClrTx/>
                <a:buSzTx/>
                <a:buFontTx/>
                <a:buNone/>
                <a:tabLst/>
              </a:pPr>
              <a:r>
                <a:rPr kumimoji="0" lang="en-US" sz="800" b="1" i="1" u="none" strike="noStrike" kern="0" cap="none" spc="0" normalizeH="0" baseline="0" noProof="0" dirty="0">
                  <a:ln>
                    <a:noFill/>
                  </a:ln>
                  <a:effectLst/>
                  <a:uLnTx/>
                  <a:uFillTx/>
                  <a:latin typeface="Arial" panose="020B0604020202020204" pitchFamily="34" charset="0"/>
                  <a:cs typeface="Arial" panose="020B0604020202020204" pitchFamily="34" charset="0"/>
                </a:rPr>
                <a:t>ART 1</a:t>
              </a:r>
            </a:p>
          </p:txBody>
        </p:sp>
      </p:grpSp>
      <p:pic>
        <p:nvPicPr>
          <p:cNvPr id="2" name="Picture 1">
            <a:extLst>
              <a:ext uri="{FF2B5EF4-FFF2-40B4-BE49-F238E27FC236}">
                <a16:creationId xmlns:a16="http://schemas.microsoft.com/office/drawing/2014/main" id="{C26D2D09-4A6E-7F4E-A4DF-C5AC1355C780}"/>
              </a:ext>
            </a:extLst>
          </p:cNvPr>
          <p:cNvPicPr>
            <a:picLocks noChangeAspect="1"/>
          </p:cNvPicPr>
          <p:nvPr/>
        </p:nvPicPr>
        <p:blipFill>
          <a:blip r:embed="rId12"/>
          <a:stretch>
            <a:fillRect/>
          </a:stretch>
        </p:blipFill>
        <p:spPr>
          <a:xfrm>
            <a:off x="2886875" y="4156009"/>
            <a:ext cx="2691992" cy="1628342"/>
          </a:xfrm>
          <a:prstGeom prst="rect">
            <a:avLst/>
          </a:prstGeom>
        </p:spPr>
      </p:pic>
      <p:grpSp>
        <p:nvGrpSpPr>
          <p:cNvPr id="37" name="Group 36">
            <a:extLst>
              <a:ext uri="{FF2B5EF4-FFF2-40B4-BE49-F238E27FC236}">
                <a16:creationId xmlns:a16="http://schemas.microsoft.com/office/drawing/2014/main" id="{25B5909F-7D6B-6141-9DA5-6E7892A331BA}"/>
              </a:ext>
            </a:extLst>
          </p:cNvPr>
          <p:cNvGrpSpPr/>
          <p:nvPr/>
        </p:nvGrpSpPr>
        <p:grpSpPr>
          <a:xfrm>
            <a:off x="2544479" y="4047078"/>
            <a:ext cx="3532340" cy="1906782"/>
            <a:chOff x="2191011" y="3813912"/>
            <a:chExt cx="3532340" cy="1906782"/>
          </a:xfrm>
        </p:grpSpPr>
        <p:pic>
          <p:nvPicPr>
            <p:cNvPr id="38" name="Picture 4">
              <a:extLst>
                <a:ext uri="{FF2B5EF4-FFF2-40B4-BE49-F238E27FC236}">
                  <a16:creationId xmlns:a16="http://schemas.microsoft.com/office/drawing/2014/main" id="{88EE275E-F181-F548-AD19-B4B444EE672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4041" t="36132" r="16987" b="54316"/>
            <a:stretch/>
          </p:blipFill>
          <p:spPr bwMode="auto">
            <a:xfrm>
              <a:off x="2191011" y="3813912"/>
              <a:ext cx="3532340" cy="6012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48FC220-F3D1-D948-B1EE-95E5260817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4041" t="36132" r="16987" b="54316"/>
            <a:stretch/>
          </p:blipFill>
          <p:spPr bwMode="auto">
            <a:xfrm>
              <a:off x="2191011" y="4466679"/>
              <a:ext cx="3532340" cy="6012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D775697B-30E5-9141-A577-442F33BF2BD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4041" t="36132" r="16987" b="54316"/>
            <a:stretch/>
          </p:blipFill>
          <p:spPr bwMode="auto">
            <a:xfrm>
              <a:off x="2191011" y="5119446"/>
              <a:ext cx="3532340" cy="60124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a:extLst>
              <a:ext uri="{FF2B5EF4-FFF2-40B4-BE49-F238E27FC236}">
                <a16:creationId xmlns:a16="http://schemas.microsoft.com/office/drawing/2014/main" id="{A5E40C28-9A49-DB4D-AFDE-D4F9D07DC5B4}"/>
              </a:ext>
            </a:extLst>
          </p:cNvPr>
          <p:cNvSpPr>
            <a:spLocks noGrp="1"/>
          </p:cNvSpPr>
          <p:nvPr>
            <p:ph type="title"/>
          </p:nvPr>
        </p:nvSpPr>
        <p:spPr/>
        <p:txBody>
          <a:bodyPr/>
          <a:lstStyle/>
          <a:p>
            <a:r>
              <a:rPr lang="en-US" dirty="0"/>
              <a:t>Feed the portfolio funnel</a:t>
            </a:r>
          </a:p>
        </p:txBody>
      </p:sp>
      <p:sp>
        <p:nvSpPr>
          <p:cNvPr id="42" name="Slide Number Placeholder 1">
            <a:extLst>
              <a:ext uri="{FF2B5EF4-FFF2-40B4-BE49-F238E27FC236}">
                <a16:creationId xmlns:a16="http://schemas.microsoft.com/office/drawing/2014/main" id="{C61302E5-E1BF-46BC-A01D-F14F8B4D45F0}"/>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35</a:t>
            </a:fld>
            <a:endParaRPr lang="en-US" sz="1200" dirty="0"/>
          </a:p>
        </p:txBody>
      </p:sp>
      <p:grpSp>
        <p:nvGrpSpPr>
          <p:cNvPr id="9" name="Group 8">
            <a:extLst>
              <a:ext uri="{FF2B5EF4-FFF2-40B4-BE49-F238E27FC236}">
                <a16:creationId xmlns:a16="http://schemas.microsoft.com/office/drawing/2014/main" id="{34AEC6E7-BB21-8D42-AFBC-6DBEE0AF385C}"/>
              </a:ext>
            </a:extLst>
          </p:cNvPr>
          <p:cNvGrpSpPr/>
          <p:nvPr/>
        </p:nvGrpSpPr>
        <p:grpSpPr>
          <a:xfrm>
            <a:off x="6165844" y="1747019"/>
            <a:ext cx="5551157" cy="4817979"/>
            <a:chOff x="6189334" y="2033661"/>
            <a:chExt cx="4166549" cy="3616245"/>
          </a:xfrm>
        </p:grpSpPr>
        <p:pic>
          <p:nvPicPr>
            <p:cNvPr id="51" name="Picture 50">
              <a:extLst>
                <a:ext uri="{FF2B5EF4-FFF2-40B4-BE49-F238E27FC236}">
                  <a16:creationId xmlns:a16="http://schemas.microsoft.com/office/drawing/2014/main" id="{3341303D-B20B-9945-BC52-2B2B62E2C31F}"/>
                </a:ext>
              </a:extLst>
            </p:cNvPr>
            <p:cNvPicPr>
              <a:picLocks noChangeAspect="1"/>
            </p:cNvPicPr>
            <p:nvPr/>
          </p:nvPicPr>
          <p:blipFill rotWithShape="1">
            <a:blip r:embed="rId14"/>
            <a:srcRect l="3976" t="-2806" r="-964" b="-12655"/>
            <a:stretch/>
          </p:blipFill>
          <p:spPr>
            <a:xfrm>
              <a:off x="6189334" y="2033661"/>
              <a:ext cx="4166549" cy="3616245"/>
            </a:xfrm>
            <a:prstGeom prst="rect">
              <a:avLst/>
            </a:prstGeom>
          </p:spPr>
        </p:pic>
        <p:sp>
          <p:nvSpPr>
            <p:cNvPr id="3" name="Rectangle 2">
              <a:extLst>
                <a:ext uri="{FF2B5EF4-FFF2-40B4-BE49-F238E27FC236}">
                  <a16:creationId xmlns:a16="http://schemas.microsoft.com/office/drawing/2014/main" id="{E942D97D-DA18-2E42-8708-5B25073FB828}"/>
                </a:ext>
              </a:extLst>
            </p:cNvPr>
            <p:cNvSpPr/>
            <p:nvPr/>
          </p:nvSpPr>
          <p:spPr>
            <a:xfrm>
              <a:off x="8713381" y="5071730"/>
              <a:ext cx="591744" cy="17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D520A48A-9A6A-CA4A-A08D-B3DEF0FDDD4D}"/>
                </a:ext>
              </a:extLst>
            </p:cNvPr>
            <p:cNvSpPr txBox="1"/>
            <p:nvPr/>
          </p:nvSpPr>
          <p:spPr>
            <a:xfrm>
              <a:off x="8653928" y="5028643"/>
              <a:ext cx="783054" cy="231009"/>
            </a:xfrm>
            <a:prstGeom prst="rect">
              <a:avLst/>
            </a:prstGeom>
            <a:noFill/>
          </p:spPr>
          <p:txBody>
            <a:bodyPr wrap="square" rtlCol="0">
              <a:spAutoFit/>
            </a:bodyPr>
            <a:lstStyle/>
            <a:p>
              <a:pPr algn="ctr"/>
              <a:r>
                <a:rPr lang="en-US" sz="1400" b="1" dirty="0"/>
                <a:t>Funnel</a:t>
              </a:r>
            </a:p>
          </p:txBody>
        </p:sp>
        <p:sp>
          <p:nvSpPr>
            <p:cNvPr id="44" name="Rectangle 43">
              <a:extLst>
                <a:ext uri="{FF2B5EF4-FFF2-40B4-BE49-F238E27FC236}">
                  <a16:creationId xmlns:a16="http://schemas.microsoft.com/office/drawing/2014/main" id="{523DB52C-8C70-B74A-AD83-54DF828D1560}"/>
                </a:ext>
              </a:extLst>
            </p:cNvPr>
            <p:cNvSpPr/>
            <p:nvPr/>
          </p:nvSpPr>
          <p:spPr>
            <a:xfrm>
              <a:off x="6463583" y="3519803"/>
              <a:ext cx="376604" cy="175437"/>
            </a:xfrm>
            <a:prstGeom prst="rect">
              <a:avLst/>
            </a:prstGeom>
            <a:solidFill>
              <a:srgbClr val="596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7A531FB0-C381-F947-B7EF-595CF454D5F7}"/>
                </a:ext>
              </a:extLst>
            </p:cNvPr>
            <p:cNvSpPr/>
            <p:nvPr/>
          </p:nvSpPr>
          <p:spPr>
            <a:xfrm>
              <a:off x="6805593" y="2141879"/>
              <a:ext cx="376604" cy="175437"/>
            </a:xfrm>
            <a:prstGeom prst="rect">
              <a:avLst/>
            </a:prstGeom>
            <a:solidFill>
              <a:srgbClr val="596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63AFAD66-1C41-3C47-93BF-FEC2D0C75C96}"/>
                </a:ext>
              </a:extLst>
            </p:cNvPr>
            <p:cNvSpPr/>
            <p:nvPr/>
          </p:nvSpPr>
          <p:spPr>
            <a:xfrm>
              <a:off x="8056454" y="2232799"/>
              <a:ext cx="376604" cy="175437"/>
            </a:xfrm>
            <a:prstGeom prst="rect">
              <a:avLst/>
            </a:prstGeom>
            <a:solidFill>
              <a:srgbClr val="596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B73CC0F8-DFEA-914B-8745-68D6A4B684AB}"/>
                </a:ext>
              </a:extLst>
            </p:cNvPr>
            <p:cNvSpPr/>
            <p:nvPr/>
          </p:nvSpPr>
          <p:spPr>
            <a:xfrm>
              <a:off x="7109780" y="3076328"/>
              <a:ext cx="435353" cy="180020"/>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6481CE1-B14E-1E4B-B473-605AB3026E1A}"/>
                </a:ext>
              </a:extLst>
            </p:cNvPr>
            <p:cNvSpPr txBox="1"/>
            <p:nvPr/>
          </p:nvSpPr>
          <p:spPr>
            <a:xfrm>
              <a:off x="6247029" y="3494885"/>
              <a:ext cx="783054" cy="184807"/>
            </a:xfrm>
            <a:prstGeom prst="rect">
              <a:avLst/>
            </a:prstGeom>
            <a:noFill/>
          </p:spPr>
          <p:txBody>
            <a:bodyPr wrap="square" rtlCol="0">
              <a:spAutoFit/>
            </a:bodyPr>
            <a:lstStyle/>
            <a:p>
              <a:pPr algn="ctr"/>
              <a:r>
                <a:rPr lang="en-US" sz="1000" b="1" dirty="0">
                  <a:solidFill>
                    <a:schemeClr val="bg1"/>
                  </a:solidFill>
                </a:rPr>
                <a:t>Epic</a:t>
              </a:r>
            </a:p>
          </p:txBody>
        </p:sp>
        <p:sp>
          <p:nvSpPr>
            <p:cNvPr id="76" name="TextBox 75">
              <a:extLst>
                <a:ext uri="{FF2B5EF4-FFF2-40B4-BE49-F238E27FC236}">
                  <a16:creationId xmlns:a16="http://schemas.microsoft.com/office/drawing/2014/main" id="{17EE67A0-0470-964F-BE38-AA9DA2C33B0A}"/>
                </a:ext>
              </a:extLst>
            </p:cNvPr>
            <p:cNvSpPr txBox="1"/>
            <p:nvPr/>
          </p:nvSpPr>
          <p:spPr>
            <a:xfrm>
              <a:off x="6627551" y="2117877"/>
              <a:ext cx="783054" cy="184807"/>
            </a:xfrm>
            <a:prstGeom prst="rect">
              <a:avLst/>
            </a:prstGeom>
            <a:noFill/>
          </p:spPr>
          <p:txBody>
            <a:bodyPr wrap="square" rtlCol="0">
              <a:spAutoFit/>
            </a:bodyPr>
            <a:lstStyle/>
            <a:p>
              <a:pPr algn="ctr"/>
              <a:r>
                <a:rPr lang="en-US" sz="1000" b="1" dirty="0">
                  <a:solidFill>
                    <a:schemeClr val="bg1"/>
                  </a:solidFill>
                </a:rPr>
                <a:t>Epic</a:t>
              </a:r>
            </a:p>
          </p:txBody>
        </p:sp>
        <p:sp>
          <p:nvSpPr>
            <p:cNvPr id="77" name="TextBox 76">
              <a:extLst>
                <a:ext uri="{FF2B5EF4-FFF2-40B4-BE49-F238E27FC236}">
                  <a16:creationId xmlns:a16="http://schemas.microsoft.com/office/drawing/2014/main" id="{AF2E4EE4-A997-9241-8831-FEAD97733A75}"/>
                </a:ext>
              </a:extLst>
            </p:cNvPr>
            <p:cNvSpPr txBox="1"/>
            <p:nvPr/>
          </p:nvSpPr>
          <p:spPr>
            <a:xfrm>
              <a:off x="7870874" y="2223429"/>
              <a:ext cx="783054" cy="184807"/>
            </a:xfrm>
            <a:prstGeom prst="rect">
              <a:avLst/>
            </a:prstGeom>
            <a:noFill/>
          </p:spPr>
          <p:txBody>
            <a:bodyPr wrap="square" rtlCol="0">
              <a:spAutoFit/>
            </a:bodyPr>
            <a:lstStyle/>
            <a:p>
              <a:pPr algn="ctr"/>
              <a:r>
                <a:rPr lang="en-US" sz="1000" b="1" dirty="0">
                  <a:solidFill>
                    <a:schemeClr val="bg1"/>
                  </a:solidFill>
                </a:rPr>
                <a:t>Epic</a:t>
              </a:r>
            </a:p>
          </p:txBody>
        </p:sp>
        <p:sp>
          <p:nvSpPr>
            <p:cNvPr id="78" name="TextBox 77">
              <a:extLst>
                <a:ext uri="{FF2B5EF4-FFF2-40B4-BE49-F238E27FC236}">
                  <a16:creationId xmlns:a16="http://schemas.microsoft.com/office/drawing/2014/main" id="{1984CB1D-050F-4043-8911-F4E4A407F004}"/>
                </a:ext>
              </a:extLst>
            </p:cNvPr>
            <p:cNvSpPr txBox="1"/>
            <p:nvPr/>
          </p:nvSpPr>
          <p:spPr>
            <a:xfrm>
              <a:off x="6935929" y="3075588"/>
              <a:ext cx="783054" cy="184807"/>
            </a:xfrm>
            <a:prstGeom prst="rect">
              <a:avLst/>
            </a:prstGeom>
            <a:noFill/>
          </p:spPr>
          <p:txBody>
            <a:bodyPr wrap="square" rtlCol="0">
              <a:spAutoFit/>
            </a:bodyPr>
            <a:lstStyle/>
            <a:p>
              <a:pPr algn="ctr"/>
              <a:r>
                <a:rPr lang="en-US" sz="1000" b="1" dirty="0">
                  <a:solidFill>
                    <a:schemeClr val="bg1"/>
                  </a:solidFill>
                </a:rPr>
                <a:t>Enabler</a:t>
              </a:r>
            </a:p>
          </p:txBody>
        </p:sp>
      </p:grpSp>
    </p:spTree>
    <p:extLst>
      <p:ext uri="{BB962C8B-B14F-4D97-AF65-F5344CB8AC3E}">
        <p14:creationId xmlns:p14="http://schemas.microsoft.com/office/powerpoint/2010/main" val="378782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524255" y="228431"/>
            <a:ext cx="6636432" cy="424732"/>
          </a:xfrm>
          <a:prstGeom prst="rect">
            <a:avLst/>
          </a:prstGeom>
        </p:spPr>
        <p:txBody>
          <a:bodyPr vert="horz" lIns="0" tIns="36576" rIns="0" bIns="0" rtlCol="0" anchor="ctr">
            <a:spAutoFit/>
          </a:bodyPr>
          <a:lstStyle>
            <a:lvl1pPr>
              <a:defRPr sz="2800"/>
            </a:lvl1pPr>
          </a:lstStyle>
          <a:p>
            <a:r>
              <a:t>MVPs foster innovation and control scope</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36</a:t>
            </a:fld>
            <a:endParaRPr lang="en-US"/>
          </a:p>
        </p:txBody>
      </p:sp>
      <p:grpSp>
        <p:nvGrpSpPr>
          <p:cNvPr id="8" name="Group 7">
            <a:extLst>
              <a:ext uri="{FF2B5EF4-FFF2-40B4-BE49-F238E27FC236}">
                <a16:creationId xmlns:a16="http://schemas.microsoft.com/office/drawing/2014/main" id="{21A741D2-C2EF-DC43-91F2-B12B0ADA6079}"/>
              </a:ext>
            </a:extLst>
          </p:cNvPr>
          <p:cNvGrpSpPr/>
          <p:nvPr/>
        </p:nvGrpSpPr>
        <p:grpSpPr>
          <a:xfrm>
            <a:off x="1119192" y="1520054"/>
            <a:ext cx="9898693" cy="4844772"/>
            <a:chOff x="1418402" y="1821490"/>
            <a:chExt cx="9026762" cy="4142475"/>
          </a:xfrm>
        </p:grpSpPr>
        <p:grpSp>
          <p:nvGrpSpPr>
            <p:cNvPr id="9" name="Group 8">
              <a:extLst>
                <a:ext uri="{FF2B5EF4-FFF2-40B4-BE49-F238E27FC236}">
                  <a16:creationId xmlns:a16="http://schemas.microsoft.com/office/drawing/2014/main" id="{B3C5A55E-62B0-F242-8667-E8BB655CFF45}"/>
                </a:ext>
              </a:extLst>
            </p:cNvPr>
            <p:cNvGrpSpPr/>
            <p:nvPr/>
          </p:nvGrpSpPr>
          <p:grpSpPr>
            <a:xfrm>
              <a:off x="1418402" y="1821490"/>
              <a:ext cx="9026762" cy="4142475"/>
              <a:chOff x="1138515" y="2211621"/>
              <a:chExt cx="9026762" cy="4142475"/>
            </a:xfrm>
          </p:grpSpPr>
          <p:grpSp>
            <p:nvGrpSpPr>
              <p:cNvPr id="11" name="Group 10">
                <a:extLst>
                  <a:ext uri="{FF2B5EF4-FFF2-40B4-BE49-F238E27FC236}">
                    <a16:creationId xmlns:a16="http://schemas.microsoft.com/office/drawing/2014/main" id="{8BFDA425-07F1-3F49-AD9D-F45EF5DE94D9}"/>
                  </a:ext>
                </a:extLst>
              </p:cNvPr>
              <p:cNvGrpSpPr/>
              <p:nvPr/>
            </p:nvGrpSpPr>
            <p:grpSpPr>
              <a:xfrm>
                <a:off x="1138515" y="2341137"/>
                <a:ext cx="9026762" cy="4012959"/>
                <a:chOff x="1138515" y="2341137"/>
                <a:chExt cx="9026762" cy="4012959"/>
              </a:xfrm>
            </p:grpSpPr>
            <p:grpSp>
              <p:nvGrpSpPr>
                <p:cNvPr id="16" name="Group 15">
                  <a:extLst>
                    <a:ext uri="{FF2B5EF4-FFF2-40B4-BE49-F238E27FC236}">
                      <a16:creationId xmlns:a16="http://schemas.microsoft.com/office/drawing/2014/main" id="{75139140-948B-A546-944F-38F6707E9750}"/>
                    </a:ext>
                  </a:extLst>
                </p:cNvPr>
                <p:cNvGrpSpPr/>
                <p:nvPr/>
              </p:nvGrpSpPr>
              <p:grpSpPr>
                <a:xfrm>
                  <a:off x="1138515" y="2341137"/>
                  <a:ext cx="9026762" cy="4012959"/>
                  <a:chOff x="336003" y="1082975"/>
                  <a:chExt cx="10681671" cy="5155975"/>
                </a:xfrm>
              </p:grpSpPr>
              <p:pic>
                <p:nvPicPr>
                  <p:cNvPr id="18" name="Picture 17">
                    <a:extLst>
                      <a:ext uri="{FF2B5EF4-FFF2-40B4-BE49-F238E27FC236}">
                        <a16:creationId xmlns:a16="http://schemas.microsoft.com/office/drawing/2014/main" id="{52FD1039-DC62-3840-9A58-6EE3CD71B5A9}"/>
                      </a:ext>
                    </a:extLst>
                  </p:cNvPr>
                  <p:cNvPicPr>
                    <a:picLocks noChangeAspect="1"/>
                  </p:cNvPicPr>
                  <p:nvPr/>
                </p:nvPicPr>
                <p:blipFill>
                  <a:blip r:embed="rId3"/>
                  <a:stretch>
                    <a:fillRect/>
                  </a:stretch>
                </p:blipFill>
                <p:spPr>
                  <a:xfrm>
                    <a:off x="336003" y="1651942"/>
                    <a:ext cx="1841256" cy="769677"/>
                  </a:xfrm>
                  <a:prstGeom prst="rect">
                    <a:avLst/>
                  </a:prstGeom>
                </p:spPr>
              </p:pic>
              <p:pic>
                <p:nvPicPr>
                  <p:cNvPr id="19" name="Picture 18">
                    <a:extLst>
                      <a:ext uri="{FF2B5EF4-FFF2-40B4-BE49-F238E27FC236}">
                        <a16:creationId xmlns:a16="http://schemas.microsoft.com/office/drawing/2014/main" id="{B72D3C88-2765-BF4E-A35E-450D826488C8}"/>
                      </a:ext>
                    </a:extLst>
                  </p:cNvPr>
                  <p:cNvPicPr>
                    <a:picLocks noChangeAspect="1"/>
                  </p:cNvPicPr>
                  <p:nvPr/>
                </p:nvPicPr>
                <p:blipFill>
                  <a:blip r:embed="rId4"/>
                  <a:stretch>
                    <a:fillRect/>
                  </a:stretch>
                </p:blipFill>
                <p:spPr>
                  <a:xfrm>
                    <a:off x="2761003" y="1821148"/>
                    <a:ext cx="1084942" cy="542471"/>
                  </a:xfrm>
                  <a:prstGeom prst="rect">
                    <a:avLst/>
                  </a:prstGeom>
                </p:spPr>
              </p:pic>
              <p:grpSp>
                <p:nvGrpSpPr>
                  <p:cNvPr id="20" name="Group 19">
                    <a:extLst>
                      <a:ext uri="{FF2B5EF4-FFF2-40B4-BE49-F238E27FC236}">
                        <a16:creationId xmlns:a16="http://schemas.microsoft.com/office/drawing/2014/main" id="{68053BE4-AA20-C24E-965E-AD07416F72C6}"/>
                      </a:ext>
                    </a:extLst>
                  </p:cNvPr>
                  <p:cNvGrpSpPr/>
                  <p:nvPr/>
                </p:nvGrpSpPr>
                <p:grpSpPr>
                  <a:xfrm>
                    <a:off x="4579363" y="1668763"/>
                    <a:ext cx="1407885" cy="843299"/>
                    <a:chOff x="5413829" y="1150877"/>
                    <a:chExt cx="1407885" cy="843299"/>
                  </a:xfrm>
                  <a:solidFill>
                    <a:schemeClr val="accent5">
                      <a:lumMod val="20000"/>
                      <a:lumOff val="80000"/>
                    </a:schemeClr>
                  </a:solidFill>
                </p:grpSpPr>
                <p:sp>
                  <p:nvSpPr>
                    <p:cNvPr id="58" name="Rectangle 57">
                      <a:extLst>
                        <a:ext uri="{FF2B5EF4-FFF2-40B4-BE49-F238E27FC236}">
                          <a16:creationId xmlns:a16="http://schemas.microsoft.com/office/drawing/2014/main" id="{A3F08A7D-8AD7-A947-925F-18C42DEA8224}"/>
                        </a:ext>
                      </a:extLst>
                    </p:cNvPr>
                    <p:cNvSpPr/>
                    <p:nvPr/>
                  </p:nvSpPr>
                  <p:spPr>
                    <a:xfrm>
                      <a:off x="5413829" y="1150877"/>
                      <a:ext cx="1407885" cy="8432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9" name="TextBox 58">
                      <a:extLst>
                        <a:ext uri="{FF2B5EF4-FFF2-40B4-BE49-F238E27FC236}">
                          <a16:creationId xmlns:a16="http://schemas.microsoft.com/office/drawing/2014/main" id="{4BA3F9D5-5E7B-C14C-BF6B-3DD243626509}"/>
                        </a:ext>
                      </a:extLst>
                    </p:cNvPr>
                    <p:cNvSpPr txBox="1"/>
                    <p:nvPr/>
                  </p:nvSpPr>
                  <p:spPr>
                    <a:xfrm>
                      <a:off x="5453878" y="1271784"/>
                      <a:ext cx="1329887" cy="591706"/>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Build and evaluate MVP</a:t>
                      </a:r>
                    </a:p>
                    <a:p>
                      <a:pPr algn="ctr"/>
                      <a:r>
                        <a:rPr lang="en-US" sz="900" b="1" dirty="0">
                          <a:solidFill>
                            <a:schemeClr val="accent1">
                              <a:lumMod val="75000"/>
                            </a:schemeClr>
                          </a:solidFill>
                          <a:latin typeface="Arial" panose="020B0604020202020204" pitchFamily="34" charset="0"/>
                          <a:cs typeface="Arial" panose="020B0604020202020204" pitchFamily="34" charset="0"/>
                        </a:rPr>
                        <a:t>Epic state: MVP</a:t>
                      </a:r>
                    </a:p>
                  </p:txBody>
                </p:sp>
              </p:grpSp>
              <p:grpSp>
                <p:nvGrpSpPr>
                  <p:cNvPr id="21" name="Group 20">
                    <a:extLst>
                      <a:ext uri="{FF2B5EF4-FFF2-40B4-BE49-F238E27FC236}">
                        <a16:creationId xmlns:a16="http://schemas.microsoft.com/office/drawing/2014/main" id="{1EAEC383-7482-0245-92D7-CFB66B55F261}"/>
                      </a:ext>
                    </a:extLst>
                  </p:cNvPr>
                  <p:cNvGrpSpPr/>
                  <p:nvPr/>
                </p:nvGrpSpPr>
                <p:grpSpPr>
                  <a:xfrm>
                    <a:off x="6483973" y="1474791"/>
                    <a:ext cx="1788884" cy="1150258"/>
                    <a:chOff x="7867926" y="1014373"/>
                    <a:chExt cx="1788884" cy="1150258"/>
                  </a:xfrm>
                  <a:solidFill>
                    <a:schemeClr val="accent5">
                      <a:lumMod val="20000"/>
                      <a:lumOff val="80000"/>
                    </a:schemeClr>
                  </a:solidFill>
                </p:grpSpPr>
                <p:sp>
                  <p:nvSpPr>
                    <p:cNvPr id="56" name="Diamond 55">
                      <a:extLst>
                        <a:ext uri="{FF2B5EF4-FFF2-40B4-BE49-F238E27FC236}">
                          <a16:creationId xmlns:a16="http://schemas.microsoft.com/office/drawing/2014/main" id="{316C0698-FCB1-5F44-9BA1-A7DE9FF6CFDB}"/>
                        </a:ext>
                      </a:extLst>
                    </p:cNvPr>
                    <p:cNvSpPr/>
                    <p:nvPr/>
                  </p:nvSpPr>
                  <p:spPr>
                    <a:xfrm>
                      <a:off x="7867926" y="1014373"/>
                      <a:ext cx="1788884" cy="1150258"/>
                    </a:xfrm>
                    <a:prstGeom prst="diamon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7" name="TextBox 56">
                      <a:extLst>
                        <a:ext uri="{FF2B5EF4-FFF2-40B4-BE49-F238E27FC236}">
                          <a16:creationId xmlns:a16="http://schemas.microsoft.com/office/drawing/2014/main" id="{49E7AB6E-028E-6849-B995-7248317A6A4D}"/>
                        </a:ext>
                      </a:extLst>
                    </p:cNvPr>
                    <p:cNvSpPr txBox="1"/>
                    <p:nvPr/>
                  </p:nvSpPr>
                  <p:spPr>
                    <a:xfrm>
                      <a:off x="8126143" y="1321816"/>
                      <a:ext cx="1313374" cy="532894"/>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Hypothesis proven</a:t>
                      </a:r>
                      <a:r>
                        <a:rPr lang="en-US" sz="1050" dirty="0">
                          <a:solidFill>
                            <a:schemeClr val="tx2"/>
                          </a:solidFill>
                          <a:latin typeface="Arial" panose="020B0604020202020204" pitchFamily="34" charset="0"/>
                          <a:cs typeface="Arial" panose="020B0604020202020204" pitchFamily="34" charset="0"/>
                        </a:rPr>
                        <a:t>?</a:t>
                      </a:r>
                    </a:p>
                  </p:txBody>
                </p:sp>
              </p:grpSp>
              <p:cxnSp>
                <p:nvCxnSpPr>
                  <p:cNvPr id="22" name="Straight Connector 21">
                    <a:extLst>
                      <a:ext uri="{FF2B5EF4-FFF2-40B4-BE49-F238E27FC236}">
                        <a16:creationId xmlns:a16="http://schemas.microsoft.com/office/drawing/2014/main" id="{716C6F05-716F-6147-AFB7-A76E0F2B2961}"/>
                      </a:ext>
                    </a:extLst>
                  </p:cNvPr>
                  <p:cNvCxnSpPr>
                    <a:cxnSpLocks/>
                  </p:cNvCxnSpPr>
                  <p:nvPr/>
                </p:nvCxnSpPr>
                <p:spPr>
                  <a:xfrm>
                    <a:off x="5984907" y="2049920"/>
                    <a:ext cx="499066"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B41C3C-52C5-D04D-A82E-C53A5055099B}"/>
                      </a:ext>
                    </a:extLst>
                  </p:cNvPr>
                  <p:cNvCxnSpPr>
                    <a:cxnSpLocks/>
                  </p:cNvCxnSpPr>
                  <p:nvPr/>
                </p:nvCxnSpPr>
                <p:spPr>
                  <a:xfrm flipV="1">
                    <a:off x="10123232" y="1091943"/>
                    <a:ext cx="0" cy="416549"/>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296772-74E0-AF45-8CC0-7D705C27F15E}"/>
                      </a:ext>
                    </a:extLst>
                  </p:cNvPr>
                  <p:cNvGrpSpPr/>
                  <p:nvPr/>
                </p:nvGrpSpPr>
                <p:grpSpPr>
                  <a:xfrm>
                    <a:off x="9228790" y="1483090"/>
                    <a:ext cx="1788884" cy="1150258"/>
                    <a:chOff x="7854957" y="1014373"/>
                    <a:chExt cx="1788884" cy="1150258"/>
                  </a:xfrm>
                  <a:solidFill>
                    <a:schemeClr val="accent5">
                      <a:lumMod val="20000"/>
                      <a:lumOff val="80000"/>
                    </a:schemeClr>
                  </a:solidFill>
                </p:grpSpPr>
                <p:sp>
                  <p:nvSpPr>
                    <p:cNvPr id="54" name="Diamond 53">
                      <a:extLst>
                        <a:ext uri="{FF2B5EF4-FFF2-40B4-BE49-F238E27FC236}">
                          <a16:creationId xmlns:a16="http://schemas.microsoft.com/office/drawing/2014/main" id="{17205279-FC6B-A640-97F3-A3877AD8811E}"/>
                        </a:ext>
                      </a:extLst>
                    </p:cNvPr>
                    <p:cNvSpPr/>
                    <p:nvPr/>
                  </p:nvSpPr>
                  <p:spPr>
                    <a:xfrm>
                      <a:off x="7854957" y="1014373"/>
                      <a:ext cx="1788884" cy="1150258"/>
                    </a:xfrm>
                    <a:prstGeom prst="diamon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5" name="TextBox 54">
                      <a:extLst>
                        <a:ext uri="{FF2B5EF4-FFF2-40B4-BE49-F238E27FC236}">
                          <a16:creationId xmlns:a16="http://schemas.microsoft.com/office/drawing/2014/main" id="{7AA799D9-EE47-E54B-9731-46D1664E59A9}"/>
                        </a:ext>
                      </a:extLst>
                    </p:cNvPr>
                    <p:cNvSpPr txBox="1"/>
                    <p:nvPr/>
                  </p:nvSpPr>
                  <p:spPr>
                    <a:xfrm>
                      <a:off x="8200002" y="1426082"/>
                      <a:ext cx="1163782" cy="321747"/>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Pivot?</a:t>
                      </a:r>
                    </a:p>
                  </p:txBody>
                </p:sp>
              </p:grpSp>
              <p:cxnSp>
                <p:nvCxnSpPr>
                  <p:cNvPr id="25" name="Straight Connector 24">
                    <a:extLst>
                      <a:ext uri="{FF2B5EF4-FFF2-40B4-BE49-F238E27FC236}">
                        <a16:creationId xmlns:a16="http://schemas.microsoft.com/office/drawing/2014/main" id="{FD7A344B-3E7A-6C4D-81EC-D94C220C6EB1}"/>
                      </a:ext>
                    </a:extLst>
                  </p:cNvPr>
                  <p:cNvCxnSpPr>
                    <a:cxnSpLocks/>
                  </p:cNvCxnSpPr>
                  <p:nvPr/>
                </p:nvCxnSpPr>
                <p:spPr>
                  <a:xfrm>
                    <a:off x="5257644" y="1082975"/>
                    <a:ext cx="4873848" cy="2713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A82F101-56B3-2F44-AEB5-90F90183704D}"/>
                      </a:ext>
                    </a:extLst>
                  </p:cNvPr>
                  <p:cNvSpPr txBox="1"/>
                  <p:nvPr/>
                </p:nvSpPr>
                <p:spPr>
                  <a:xfrm>
                    <a:off x="7353528" y="2683688"/>
                    <a:ext cx="557450" cy="321747"/>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Yes</a:t>
                    </a:r>
                  </a:p>
                </p:txBody>
              </p:sp>
              <p:sp>
                <p:nvSpPr>
                  <p:cNvPr id="27" name="TextBox 26">
                    <a:extLst>
                      <a:ext uri="{FF2B5EF4-FFF2-40B4-BE49-F238E27FC236}">
                        <a16:creationId xmlns:a16="http://schemas.microsoft.com/office/drawing/2014/main" id="{D157D47E-2406-CF43-8DBF-85EE009A8843}"/>
                      </a:ext>
                    </a:extLst>
                  </p:cNvPr>
                  <p:cNvSpPr txBox="1"/>
                  <p:nvPr/>
                </p:nvSpPr>
                <p:spPr>
                  <a:xfrm>
                    <a:off x="2334966" y="2363176"/>
                    <a:ext cx="2023482" cy="803030"/>
                  </a:xfrm>
                  <a:prstGeom prst="rect">
                    <a:avLst/>
                  </a:prstGeom>
                  <a:noFill/>
                </p:spPr>
                <p:txBody>
                  <a:bodyPr wrap="square" rtlCol="0">
                    <a:spAutoFit/>
                  </a:bodyPr>
                  <a:lstStyle/>
                  <a:p>
                    <a:pPr algn="ctr">
                      <a:spcBef>
                        <a:spcPts val="300"/>
                      </a:spcBef>
                    </a:pPr>
                    <a:r>
                      <a:rPr lang="en-US" sz="1000" dirty="0">
                        <a:solidFill>
                          <a:schemeClr val="tx2"/>
                        </a:solidFill>
                        <a:latin typeface="Arial" panose="020B0604020202020204" pitchFamily="34" charset="0"/>
                        <a:cs typeface="Arial" panose="020B0604020202020204" pitchFamily="34" charset="0"/>
                      </a:rPr>
                      <a:t>Approved Lean business case with a defined MVP and business outcome hypothesis</a:t>
                    </a:r>
                  </a:p>
                  <a:p>
                    <a:pPr algn="ctr">
                      <a:spcBef>
                        <a:spcPts val="300"/>
                      </a:spcBef>
                    </a:pPr>
                    <a:r>
                      <a:rPr lang="en-US" sz="900" b="1" dirty="0">
                        <a:solidFill>
                          <a:schemeClr val="accent1">
                            <a:lumMod val="75000"/>
                          </a:schemeClr>
                        </a:solidFill>
                        <a:latin typeface="Arial" panose="020B0604020202020204" pitchFamily="34" charset="0"/>
                        <a:cs typeface="Arial" panose="020B0604020202020204" pitchFamily="34" charset="0"/>
                      </a:rPr>
                      <a:t>Epic state: Portfolio Backlog</a:t>
                    </a:r>
                    <a:endParaRPr lang="en-US" sz="800" b="1" dirty="0">
                      <a:solidFill>
                        <a:schemeClr val="accent1">
                          <a:lumMod val="7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B87E267-4ABC-4F48-B7A3-F737D43DD4DE}"/>
                      </a:ext>
                    </a:extLst>
                  </p:cNvPr>
                  <p:cNvSpPr txBox="1"/>
                  <p:nvPr/>
                </p:nvSpPr>
                <p:spPr>
                  <a:xfrm>
                    <a:off x="10131093" y="2650513"/>
                    <a:ext cx="507523" cy="321747"/>
                  </a:xfrm>
                  <a:prstGeom prst="rect">
                    <a:avLst/>
                  </a:prstGeom>
                  <a:noFill/>
                </p:spPr>
                <p:txBody>
                  <a:bodyPr wrap="square" rtlCol="0">
                    <a:spAutoFit/>
                  </a:bodyPr>
                  <a:lstStyle/>
                  <a:p>
                    <a:pPr algn="ctr"/>
                    <a:r>
                      <a:rPr lang="en-US" sz="1000" dirty="0">
                        <a:solidFill>
                          <a:schemeClr val="bg1">
                            <a:lumMod val="50000"/>
                          </a:schemeClr>
                        </a:solidFill>
                        <a:latin typeface="Arial" panose="020B0604020202020204" pitchFamily="34" charset="0"/>
                        <a:cs typeface="Arial" panose="020B0604020202020204" pitchFamily="34" charset="0"/>
                      </a:rPr>
                      <a:t>No</a:t>
                    </a:r>
                  </a:p>
                </p:txBody>
              </p:sp>
              <p:sp>
                <p:nvSpPr>
                  <p:cNvPr id="29" name="TextBox 28">
                    <a:extLst>
                      <a:ext uri="{FF2B5EF4-FFF2-40B4-BE49-F238E27FC236}">
                        <a16:creationId xmlns:a16="http://schemas.microsoft.com/office/drawing/2014/main" id="{92892494-D1DF-4D4F-B6D9-65ACE506E187}"/>
                      </a:ext>
                    </a:extLst>
                  </p:cNvPr>
                  <p:cNvSpPr txBox="1"/>
                  <p:nvPr/>
                </p:nvSpPr>
                <p:spPr>
                  <a:xfrm>
                    <a:off x="802170" y="2407405"/>
                    <a:ext cx="1226751" cy="514074"/>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Portfolio Kanban</a:t>
                    </a:r>
                  </a:p>
                </p:txBody>
              </p:sp>
              <p:cxnSp>
                <p:nvCxnSpPr>
                  <p:cNvPr id="30" name="Straight Connector 29">
                    <a:extLst>
                      <a:ext uri="{FF2B5EF4-FFF2-40B4-BE49-F238E27FC236}">
                        <a16:creationId xmlns:a16="http://schemas.microsoft.com/office/drawing/2014/main" id="{A0AAA7B6-00DF-904C-80FA-C7DDFFEB84E9}"/>
                      </a:ext>
                    </a:extLst>
                  </p:cNvPr>
                  <p:cNvCxnSpPr>
                    <a:cxnSpLocks/>
                  </p:cNvCxnSpPr>
                  <p:nvPr/>
                </p:nvCxnSpPr>
                <p:spPr>
                  <a:xfrm>
                    <a:off x="7394626" y="3826940"/>
                    <a:ext cx="0" cy="878718"/>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0A0D5-40C0-A945-B2F1-AFD173CEE89B}"/>
                      </a:ext>
                    </a:extLst>
                  </p:cNvPr>
                  <p:cNvSpPr/>
                  <p:nvPr/>
                </p:nvSpPr>
                <p:spPr>
                  <a:xfrm>
                    <a:off x="6441902" y="3139486"/>
                    <a:ext cx="1788884" cy="1228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TextBox 31">
                    <a:extLst>
                      <a:ext uri="{FF2B5EF4-FFF2-40B4-BE49-F238E27FC236}">
                        <a16:creationId xmlns:a16="http://schemas.microsoft.com/office/drawing/2014/main" id="{9EA6E373-4A16-4D42-89FA-C93B493FC797}"/>
                      </a:ext>
                    </a:extLst>
                  </p:cNvPr>
                  <p:cNvSpPr txBox="1"/>
                  <p:nvPr/>
                </p:nvSpPr>
                <p:spPr>
                  <a:xfrm>
                    <a:off x="6372380" y="3234948"/>
                    <a:ext cx="1960319" cy="1217978"/>
                  </a:xfrm>
                  <a:prstGeom prst="rect">
                    <a:avLst/>
                  </a:prstGeom>
                  <a:noFill/>
                </p:spPr>
                <p:txBody>
                  <a:bodyPr wrap="square" rtlCol="0">
                    <a:noAutofit/>
                  </a:bodyPr>
                  <a:lstStyle/>
                  <a:p>
                    <a:pPr algn="ctr"/>
                    <a:r>
                      <a:rPr lang="en-US" sz="1000" dirty="0">
                        <a:solidFill>
                          <a:schemeClr val="tx2"/>
                        </a:solidFill>
                        <a:latin typeface="Arial" panose="020B0604020202020204" pitchFamily="34" charset="0"/>
                        <a:cs typeface="Arial" panose="020B0604020202020204" pitchFamily="34" charset="0"/>
                      </a:rPr>
                      <a:t>Development continues</a:t>
                    </a:r>
                  </a:p>
                  <a:p>
                    <a:pPr algn="ctr"/>
                    <a:r>
                      <a:rPr lang="en-US" sz="900" b="1" dirty="0">
                        <a:solidFill>
                          <a:schemeClr val="accent1">
                            <a:lumMod val="50000"/>
                          </a:schemeClr>
                        </a:solidFill>
                        <a:latin typeface="Arial" panose="020B0604020202020204" pitchFamily="34" charset="0"/>
                        <a:cs typeface="Arial" panose="020B0604020202020204" pitchFamily="34" charset="0"/>
                      </a:rPr>
                      <a:t>Epic state: Persevere</a:t>
                    </a:r>
                  </a:p>
                  <a:p>
                    <a:pPr algn="ctr"/>
                    <a:r>
                      <a:rPr lang="en-US" sz="1000" dirty="0">
                        <a:latin typeface="Arial" panose="020B0604020202020204" pitchFamily="34" charset="0"/>
                        <a:cs typeface="Arial" panose="020B0604020202020204" pitchFamily="34" charset="0"/>
                      </a:rPr>
                      <a:t>or</a:t>
                    </a:r>
                  </a:p>
                  <a:p>
                    <a:pPr algn="ctr"/>
                    <a:r>
                      <a:rPr lang="en-US" sz="1000" dirty="0">
                        <a:solidFill>
                          <a:schemeClr val="tx2"/>
                        </a:solidFill>
                        <a:latin typeface="Arial" panose="020B0604020202020204" pitchFamily="34" charset="0"/>
                        <a:cs typeface="Arial" panose="020B0604020202020204" pitchFamily="34" charset="0"/>
                      </a:rPr>
                      <a:t>If portfolio governance is</a:t>
                    </a:r>
                  </a:p>
                  <a:p>
                    <a:pPr algn="ctr"/>
                    <a:r>
                      <a:rPr lang="en-US" sz="1000" dirty="0">
                        <a:solidFill>
                          <a:schemeClr val="tx2"/>
                        </a:solidFill>
                        <a:latin typeface="Arial" panose="020B0604020202020204" pitchFamily="34" charset="0"/>
                        <a:cs typeface="Arial" panose="020B0604020202020204" pitchFamily="34" charset="0"/>
                      </a:rPr>
                      <a:t> no longer required</a:t>
                    </a:r>
                  </a:p>
                  <a:p>
                    <a:pPr algn="ctr"/>
                    <a:r>
                      <a:rPr lang="en-US" sz="900" b="1" dirty="0">
                        <a:solidFill>
                          <a:schemeClr val="accent1">
                            <a:lumMod val="75000"/>
                          </a:schemeClr>
                        </a:solidFill>
                        <a:latin typeface="Arial" panose="020B0604020202020204" pitchFamily="34" charset="0"/>
                        <a:cs typeface="Arial" panose="020B0604020202020204" pitchFamily="34" charset="0"/>
                      </a:rPr>
                      <a:t>Epic state: Done    </a:t>
                    </a:r>
                  </a:p>
                </p:txBody>
              </p:sp>
              <p:sp>
                <p:nvSpPr>
                  <p:cNvPr id="33" name="TextBox 32">
                    <a:extLst>
                      <a:ext uri="{FF2B5EF4-FFF2-40B4-BE49-F238E27FC236}">
                        <a16:creationId xmlns:a16="http://schemas.microsoft.com/office/drawing/2014/main" id="{ADF1ED4B-358C-874D-A108-87501C7F9DC1}"/>
                      </a:ext>
                    </a:extLst>
                  </p:cNvPr>
                  <p:cNvSpPr txBox="1"/>
                  <p:nvPr/>
                </p:nvSpPr>
                <p:spPr>
                  <a:xfrm>
                    <a:off x="3910345" y="4992418"/>
                    <a:ext cx="1739460" cy="439554"/>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Local Features and other Epic input </a:t>
                    </a:r>
                  </a:p>
                </p:txBody>
              </p:sp>
              <p:cxnSp>
                <p:nvCxnSpPr>
                  <p:cNvPr id="34" name="Straight Connector 33">
                    <a:extLst>
                      <a:ext uri="{FF2B5EF4-FFF2-40B4-BE49-F238E27FC236}">
                        <a16:creationId xmlns:a16="http://schemas.microsoft.com/office/drawing/2014/main" id="{DCE4482A-71BB-EA4A-9DCE-D5BF6B7C9D0E}"/>
                      </a:ext>
                    </a:extLst>
                  </p:cNvPr>
                  <p:cNvCxnSpPr>
                    <a:cxnSpLocks/>
                  </p:cNvCxnSpPr>
                  <p:nvPr/>
                </p:nvCxnSpPr>
                <p:spPr>
                  <a:xfrm>
                    <a:off x="5516199" y="5270771"/>
                    <a:ext cx="635494"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EC8D9B-FAB1-9E44-9A39-C5A27A8E8F7B}"/>
                      </a:ext>
                    </a:extLst>
                  </p:cNvPr>
                  <p:cNvCxnSpPr>
                    <a:cxnSpLocks/>
                  </p:cNvCxnSpPr>
                  <p:nvPr/>
                </p:nvCxnSpPr>
                <p:spPr>
                  <a:xfrm flipH="1">
                    <a:off x="8259024" y="3715384"/>
                    <a:ext cx="884370"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970B37D-2090-6F4E-B001-D822FED979A2}"/>
                      </a:ext>
                    </a:extLst>
                  </p:cNvPr>
                  <p:cNvCxnSpPr>
                    <a:cxnSpLocks/>
                  </p:cNvCxnSpPr>
                  <p:nvPr/>
                </p:nvCxnSpPr>
                <p:spPr>
                  <a:xfrm>
                    <a:off x="9162037" y="3692947"/>
                    <a:ext cx="0" cy="254600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6DC70C-E3DC-374B-86DC-0E586B7F67B1}"/>
                      </a:ext>
                    </a:extLst>
                  </p:cNvPr>
                  <p:cNvCxnSpPr>
                    <a:cxnSpLocks/>
                  </p:cNvCxnSpPr>
                  <p:nvPr/>
                </p:nvCxnSpPr>
                <p:spPr>
                  <a:xfrm>
                    <a:off x="7367093" y="5849825"/>
                    <a:ext cx="0" cy="37186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393C65-B5B9-4F42-A6AD-5B43C91BC1C3}"/>
                      </a:ext>
                    </a:extLst>
                  </p:cNvPr>
                  <p:cNvCxnSpPr>
                    <a:cxnSpLocks/>
                  </p:cNvCxnSpPr>
                  <p:nvPr/>
                </p:nvCxnSpPr>
                <p:spPr>
                  <a:xfrm>
                    <a:off x="7353527" y="6221691"/>
                    <a:ext cx="1813175" cy="0"/>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C3D59B-B148-B940-B81E-287FC8C60AD5}"/>
                      </a:ext>
                    </a:extLst>
                  </p:cNvPr>
                  <p:cNvSpPr txBox="1"/>
                  <p:nvPr/>
                </p:nvSpPr>
                <p:spPr>
                  <a:xfrm>
                    <a:off x="6141172" y="5703824"/>
                    <a:ext cx="2649885" cy="321747"/>
                  </a:xfrm>
                  <a:prstGeom prst="rect">
                    <a:avLst/>
                  </a:prstGeom>
                  <a:solidFill>
                    <a:schemeClr val="bg1"/>
                  </a:solid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Program Kanban systems</a:t>
                    </a:r>
                  </a:p>
                </p:txBody>
              </p:sp>
              <p:grpSp>
                <p:nvGrpSpPr>
                  <p:cNvPr id="40" name="Group 39">
                    <a:extLst>
                      <a:ext uri="{FF2B5EF4-FFF2-40B4-BE49-F238E27FC236}">
                        <a16:creationId xmlns:a16="http://schemas.microsoft.com/office/drawing/2014/main" id="{4F3DB6EA-1DF0-DD4B-92E1-53DBD4FD8049}"/>
                      </a:ext>
                    </a:extLst>
                  </p:cNvPr>
                  <p:cNvGrpSpPr/>
                  <p:nvPr/>
                </p:nvGrpSpPr>
                <p:grpSpPr>
                  <a:xfrm>
                    <a:off x="6275212" y="4761763"/>
                    <a:ext cx="1841254" cy="932251"/>
                    <a:chOff x="2623539" y="4540750"/>
                    <a:chExt cx="1841254" cy="932251"/>
                  </a:xfrm>
                </p:grpSpPr>
                <p:pic>
                  <p:nvPicPr>
                    <p:cNvPr id="52" name="Picture 51">
                      <a:extLst>
                        <a:ext uri="{FF2B5EF4-FFF2-40B4-BE49-F238E27FC236}">
                          <a16:creationId xmlns:a16="http://schemas.microsoft.com/office/drawing/2014/main" id="{7FA7E0CA-CE3E-7747-8366-08106CBBBB2F}"/>
                        </a:ext>
                      </a:extLst>
                    </p:cNvPr>
                    <p:cNvPicPr>
                      <a:picLocks noChangeAspect="1"/>
                    </p:cNvPicPr>
                    <p:nvPr/>
                  </p:nvPicPr>
                  <p:blipFill>
                    <a:blip r:embed="rId3"/>
                    <a:stretch>
                      <a:fillRect/>
                    </a:stretch>
                  </p:blipFill>
                  <p:spPr>
                    <a:xfrm>
                      <a:off x="2623539" y="4703324"/>
                      <a:ext cx="1841254" cy="769677"/>
                    </a:xfrm>
                    <a:prstGeom prst="rect">
                      <a:avLst/>
                    </a:prstGeom>
                  </p:spPr>
                </p:pic>
                <p:pic>
                  <p:nvPicPr>
                    <p:cNvPr id="53" name="Picture 52">
                      <a:extLst>
                        <a:ext uri="{FF2B5EF4-FFF2-40B4-BE49-F238E27FC236}">
                          <a16:creationId xmlns:a16="http://schemas.microsoft.com/office/drawing/2014/main" id="{E65C0569-A225-8A46-B28F-20112636426B}"/>
                        </a:ext>
                      </a:extLst>
                    </p:cNvPr>
                    <p:cNvPicPr>
                      <a:picLocks noChangeAspect="1"/>
                    </p:cNvPicPr>
                    <p:nvPr/>
                  </p:nvPicPr>
                  <p:blipFill>
                    <a:blip r:embed="rId5"/>
                    <a:stretch>
                      <a:fillRect/>
                    </a:stretch>
                  </p:blipFill>
                  <p:spPr>
                    <a:xfrm>
                      <a:off x="3571045" y="4540750"/>
                      <a:ext cx="344824" cy="158433"/>
                    </a:xfrm>
                    <a:prstGeom prst="rect">
                      <a:avLst/>
                    </a:prstGeom>
                  </p:spPr>
                </p:pic>
              </p:grpSp>
              <p:sp>
                <p:nvSpPr>
                  <p:cNvPr id="41" name="TextBox 40">
                    <a:extLst>
                      <a:ext uri="{FF2B5EF4-FFF2-40B4-BE49-F238E27FC236}">
                        <a16:creationId xmlns:a16="http://schemas.microsoft.com/office/drawing/2014/main" id="{6F1539B1-E484-6247-BA54-A81E29D34BDE}"/>
                      </a:ext>
                    </a:extLst>
                  </p:cNvPr>
                  <p:cNvSpPr txBox="1"/>
                  <p:nvPr/>
                </p:nvSpPr>
                <p:spPr>
                  <a:xfrm>
                    <a:off x="8482660" y="4702628"/>
                    <a:ext cx="1360657" cy="925025"/>
                  </a:xfrm>
                  <a:prstGeom prst="rect">
                    <a:avLst/>
                  </a:prstGeom>
                  <a:solidFill>
                    <a:schemeClr val="bg1"/>
                  </a:solid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Continue</a:t>
                    </a:r>
                  </a:p>
                  <a:p>
                    <a:pPr algn="ctr"/>
                    <a:r>
                      <a:rPr lang="en-US" sz="1000" dirty="0">
                        <a:solidFill>
                          <a:schemeClr val="tx2"/>
                        </a:solidFill>
                        <a:latin typeface="Arial" panose="020B0604020202020204" pitchFamily="34" charset="0"/>
                        <a:cs typeface="Arial" panose="020B0604020202020204" pitchFamily="34" charset="0"/>
                      </a:rPr>
                      <a:t>until WSJF determines otherwise</a:t>
                    </a:r>
                  </a:p>
                </p:txBody>
              </p:sp>
              <p:sp>
                <p:nvSpPr>
                  <p:cNvPr id="42" name="TextBox 41">
                    <a:extLst>
                      <a:ext uri="{FF2B5EF4-FFF2-40B4-BE49-F238E27FC236}">
                        <a16:creationId xmlns:a16="http://schemas.microsoft.com/office/drawing/2014/main" id="{8299EFF2-46AA-C84C-B77C-F7DE120FB6D4}"/>
                      </a:ext>
                    </a:extLst>
                  </p:cNvPr>
                  <p:cNvSpPr txBox="1"/>
                  <p:nvPr/>
                </p:nvSpPr>
                <p:spPr>
                  <a:xfrm>
                    <a:off x="10131093" y="1197793"/>
                    <a:ext cx="557450" cy="321747"/>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Yes</a:t>
                    </a:r>
                  </a:p>
                </p:txBody>
              </p:sp>
              <p:sp>
                <p:nvSpPr>
                  <p:cNvPr id="43" name="TextBox 42">
                    <a:extLst>
                      <a:ext uri="{FF2B5EF4-FFF2-40B4-BE49-F238E27FC236}">
                        <a16:creationId xmlns:a16="http://schemas.microsoft.com/office/drawing/2014/main" id="{85830027-26CA-A14D-B49C-DDBFA81A9CCE}"/>
                      </a:ext>
                    </a:extLst>
                  </p:cNvPr>
                  <p:cNvSpPr txBox="1"/>
                  <p:nvPr/>
                </p:nvSpPr>
                <p:spPr>
                  <a:xfrm>
                    <a:off x="8420715" y="1739109"/>
                    <a:ext cx="646015" cy="321747"/>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No</a:t>
                    </a:r>
                  </a:p>
                </p:txBody>
              </p:sp>
              <p:cxnSp>
                <p:nvCxnSpPr>
                  <p:cNvPr id="44" name="Straight Connector 43">
                    <a:extLst>
                      <a:ext uri="{FF2B5EF4-FFF2-40B4-BE49-F238E27FC236}">
                        <a16:creationId xmlns:a16="http://schemas.microsoft.com/office/drawing/2014/main" id="{895D8B95-86CF-CD4D-9932-CC9C50348DD1}"/>
                      </a:ext>
                    </a:extLst>
                  </p:cNvPr>
                  <p:cNvCxnSpPr>
                    <a:cxnSpLocks/>
                  </p:cNvCxnSpPr>
                  <p:nvPr/>
                </p:nvCxnSpPr>
                <p:spPr>
                  <a:xfrm flipV="1">
                    <a:off x="1401967" y="1108949"/>
                    <a:ext cx="0" cy="548640"/>
                  </a:xfrm>
                  <a:prstGeom prst="line">
                    <a:avLst/>
                  </a:prstGeom>
                  <a:ln w="381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48174C-5175-D64C-9230-63EEFBFA5783}"/>
                      </a:ext>
                    </a:extLst>
                  </p:cNvPr>
                  <p:cNvCxnSpPr>
                    <a:cxnSpLocks/>
                  </p:cNvCxnSpPr>
                  <p:nvPr/>
                </p:nvCxnSpPr>
                <p:spPr>
                  <a:xfrm flipV="1">
                    <a:off x="1415545" y="1098730"/>
                    <a:ext cx="3814854" cy="28588"/>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A111344-8AEA-4E41-9C51-166C4A613A81}"/>
                      </a:ext>
                    </a:extLst>
                  </p:cNvPr>
                  <p:cNvSpPr txBox="1"/>
                  <p:nvPr/>
                </p:nvSpPr>
                <p:spPr>
                  <a:xfrm>
                    <a:off x="9343380" y="3484202"/>
                    <a:ext cx="1660624" cy="422648"/>
                  </a:xfrm>
                  <a:prstGeom prst="rect">
                    <a:avLst/>
                  </a:prstGeom>
                  <a:noFill/>
                </p:spPr>
                <p:txBody>
                  <a:bodyPr wrap="square" rtlCol="0">
                    <a:spAutoFit/>
                  </a:bodyPr>
                  <a:lstStyle/>
                  <a:p>
                    <a:pPr algn="ctr"/>
                    <a:r>
                      <a:rPr lang="en-US" sz="1000" dirty="0">
                        <a:solidFill>
                          <a:schemeClr val="tx2"/>
                        </a:solidFill>
                        <a:latin typeface="Arial" panose="020B0604020202020204" pitchFamily="34" charset="0"/>
                        <a:cs typeface="Arial" panose="020B0604020202020204" pitchFamily="34" charset="0"/>
                      </a:rPr>
                      <a:t>Development stops </a:t>
                    </a:r>
                  </a:p>
                  <a:p>
                    <a:pPr algn="ctr"/>
                    <a:r>
                      <a:rPr lang="en-US" sz="900" b="1" dirty="0">
                        <a:solidFill>
                          <a:schemeClr val="accent1">
                            <a:lumMod val="75000"/>
                          </a:schemeClr>
                        </a:solidFill>
                        <a:latin typeface="Arial" panose="020B0604020202020204" pitchFamily="34" charset="0"/>
                        <a:cs typeface="Arial" panose="020B0604020202020204" pitchFamily="34" charset="0"/>
                      </a:rPr>
                      <a:t>Epic state: Done</a:t>
                    </a:r>
                  </a:p>
                </p:txBody>
              </p:sp>
              <p:cxnSp>
                <p:nvCxnSpPr>
                  <p:cNvPr id="47" name="Straight Connector 46">
                    <a:extLst>
                      <a:ext uri="{FF2B5EF4-FFF2-40B4-BE49-F238E27FC236}">
                        <a16:creationId xmlns:a16="http://schemas.microsoft.com/office/drawing/2014/main" id="{9B9665A1-0BC6-9343-924E-0A87AC3961B5}"/>
                      </a:ext>
                    </a:extLst>
                  </p:cNvPr>
                  <p:cNvCxnSpPr>
                    <a:cxnSpLocks/>
                  </p:cNvCxnSpPr>
                  <p:nvPr/>
                </p:nvCxnSpPr>
                <p:spPr>
                  <a:xfrm>
                    <a:off x="7383188" y="2607130"/>
                    <a:ext cx="11943" cy="541157"/>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0594EDC8-ADC0-F944-B8EF-7C1471D968EF}"/>
                      </a:ext>
                    </a:extLst>
                  </p:cNvPr>
                  <p:cNvPicPr>
                    <a:picLocks noChangeAspect="1"/>
                  </p:cNvPicPr>
                  <p:nvPr/>
                </p:nvPicPr>
                <p:blipFill>
                  <a:blip r:embed="rId6"/>
                  <a:stretch>
                    <a:fillRect/>
                  </a:stretch>
                </p:blipFill>
                <p:spPr>
                  <a:xfrm>
                    <a:off x="9889463" y="2992119"/>
                    <a:ext cx="507523" cy="507522"/>
                  </a:xfrm>
                  <a:prstGeom prst="rect">
                    <a:avLst/>
                  </a:prstGeom>
                </p:spPr>
              </p:pic>
              <p:sp>
                <p:nvSpPr>
                  <p:cNvPr id="49" name="TextBox 48">
                    <a:extLst>
                      <a:ext uri="{FF2B5EF4-FFF2-40B4-BE49-F238E27FC236}">
                        <a16:creationId xmlns:a16="http://schemas.microsoft.com/office/drawing/2014/main" id="{5772840E-D0D0-044F-9221-F03C5DDCB367}"/>
                      </a:ext>
                    </a:extLst>
                  </p:cNvPr>
                  <p:cNvSpPr txBox="1"/>
                  <p:nvPr/>
                </p:nvSpPr>
                <p:spPr>
                  <a:xfrm>
                    <a:off x="9905008" y="3099368"/>
                    <a:ext cx="547099" cy="301639"/>
                  </a:xfrm>
                  <a:prstGeom prst="rect">
                    <a:avLst/>
                  </a:prstGeom>
                  <a:noFill/>
                </p:spPr>
                <p:txBody>
                  <a:bodyPr wrap="square" rtlCol="0">
                    <a:spAutoFit/>
                  </a:bodyPr>
                  <a:lstStyle/>
                  <a:p>
                    <a:r>
                      <a:rPr lang="en-US" sz="900" b="1" dirty="0">
                        <a:solidFill>
                          <a:schemeClr val="bg1"/>
                        </a:solidFill>
                      </a:rPr>
                      <a:t>Stop</a:t>
                    </a:r>
                  </a:p>
                </p:txBody>
              </p:sp>
              <p:sp>
                <p:nvSpPr>
                  <p:cNvPr id="50" name="Bent Arrow 49">
                    <a:extLst>
                      <a:ext uri="{FF2B5EF4-FFF2-40B4-BE49-F238E27FC236}">
                        <a16:creationId xmlns:a16="http://schemas.microsoft.com/office/drawing/2014/main" id="{41541AC5-F13E-E048-B2EB-8D70F762BF1A}"/>
                      </a:ext>
                    </a:extLst>
                  </p:cNvPr>
                  <p:cNvSpPr/>
                  <p:nvPr/>
                </p:nvSpPr>
                <p:spPr bwMode="auto">
                  <a:xfrm rot="16838607" flipV="1">
                    <a:off x="4678398" y="2963159"/>
                    <a:ext cx="1202390" cy="488118"/>
                  </a:xfrm>
                  <a:prstGeom prst="bentArrow">
                    <a:avLst>
                      <a:gd name="adj1" fmla="val 12879"/>
                      <a:gd name="adj2" fmla="val 25622"/>
                      <a:gd name="adj3" fmla="val 25000"/>
                      <a:gd name="adj4" fmla="val 73447"/>
                    </a:avLst>
                  </a:prstGeom>
                  <a:solidFill>
                    <a:schemeClr val="accent3"/>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1600" i="1" dirty="0"/>
                  </a:p>
                </p:txBody>
              </p:sp>
              <p:sp>
                <p:nvSpPr>
                  <p:cNvPr id="51" name="Rounded Rectangle 50">
                    <a:extLst>
                      <a:ext uri="{FF2B5EF4-FFF2-40B4-BE49-F238E27FC236}">
                        <a16:creationId xmlns:a16="http://schemas.microsoft.com/office/drawing/2014/main" id="{3230B093-2610-D64E-9801-D813278D12C2}"/>
                      </a:ext>
                    </a:extLst>
                  </p:cNvPr>
                  <p:cNvSpPr/>
                  <p:nvPr/>
                </p:nvSpPr>
                <p:spPr bwMode="auto">
                  <a:xfrm>
                    <a:off x="3338415" y="3415162"/>
                    <a:ext cx="1611744" cy="643422"/>
                  </a:xfrm>
                  <a:prstGeom prst="roundRect">
                    <a:avLst>
                      <a:gd name="adj" fmla="val 16667"/>
                    </a:avLst>
                  </a:prstGeom>
                  <a:solidFill>
                    <a:schemeClr val="accent3">
                      <a:lumMod val="20000"/>
                      <a:lumOff val="80000"/>
                    </a:schemeClr>
                  </a:solidFill>
                  <a:ln>
                    <a:solidFill>
                      <a:schemeClr val="accent3"/>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91440" rIns="91440" bIns="91440" numCol="1" rtlCol="0" anchor="t" anchorCtr="0" compatLnSpc="1">
                    <a:prstTxWarp prst="textNoShape">
                      <a:avLst/>
                    </a:prstTxWarp>
                    <a:noAutofit/>
                  </a:bodyPr>
                  <a:lstStyle/>
                  <a:p>
                    <a:pPr algn="ctr" eaLnBrk="0" hangingPunct="0">
                      <a:spcBef>
                        <a:spcPct val="20000"/>
                      </a:spcBef>
                    </a:pPr>
                    <a:endParaRPr lang="en-US" sz="1000" b="1" dirty="0">
                      <a:solidFill>
                        <a:schemeClr val="tx1"/>
                      </a:solidFill>
                    </a:endParaRPr>
                  </a:p>
                </p:txBody>
              </p:sp>
            </p:grpSp>
            <p:sp>
              <p:nvSpPr>
                <p:cNvPr id="17" name="Rectangle 16">
                  <a:extLst>
                    <a:ext uri="{FF2B5EF4-FFF2-40B4-BE49-F238E27FC236}">
                      <a16:creationId xmlns:a16="http://schemas.microsoft.com/office/drawing/2014/main" id="{561994F7-89DA-FB4F-8426-97B37E163540}"/>
                    </a:ext>
                  </a:extLst>
                </p:cNvPr>
                <p:cNvSpPr/>
                <p:nvPr/>
              </p:nvSpPr>
              <p:spPr>
                <a:xfrm>
                  <a:off x="3701896" y="4160116"/>
                  <a:ext cx="1291403" cy="473691"/>
                </a:xfrm>
                <a:prstGeom prst="rect">
                  <a:avLst/>
                </a:prstGeom>
              </p:spPr>
              <p:txBody>
                <a:bodyPr wrap="square">
                  <a:spAutoFit/>
                </a:bodyPr>
                <a:lstStyle/>
                <a:p>
                  <a:pPr algn="ctr" eaLnBrk="0" hangingPunct="0">
                    <a:spcBef>
                      <a:spcPct val="20000"/>
                    </a:spcBef>
                  </a:pPr>
                  <a:r>
                    <a:rPr lang="en-US" sz="1000" b="1" dirty="0">
                      <a:solidFill>
                        <a:schemeClr val="tx2"/>
                      </a:solidFill>
                    </a:rPr>
                    <a:t>Note: Many experiments are possible here!</a:t>
                  </a:r>
                </a:p>
              </p:txBody>
            </p:sp>
          </p:grpSp>
          <p:grpSp>
            <p:nvGrpSpPr>
              <p:cNvPr id="12" name="Group 11">
                <a:extLst>
                  <a:ext uri="{FF2B5EF4-FFF2-40B4-BE49-F238E27FC236}">
                    <a16:creationId xmlns:a16="http://schemas.microsoft.com/office/drawing/2014/main" id="{2BA2DA09-2FB0-2F4D-BCE5-1C8BBD113E07}"/>
                  </a:ext>
                </a:extLst>
              </p:cNvPr>
              <p:cNvGrpSpPr/>
              <p:nvPr/>
            </p:nvGrpSpPr>
            <p:grpSpPr>
              <a:xfrm>
                <a:off x="4101986" y="2211621"/>
                <a:ext cx="4560669" cy="932493"/>
                <a:chOff x="4101986" y="2211621"/>
                <a:chExt cx="4560669" cy="932493"/>
              </a:xfrm>
            </p:grpSpPr>
            <p:sp>
              <p:nvSpPr>
                <p:cNvPr id="13" name="TextBox 12">
                  <a:extLst>
                    <a:ext uri="{FF2B5EF4-FFF2-40B4-BE49-F238E27FC236}">
                      <a16:creationId xmlns:a16="http://schemas.microsoft.com/office/drawing/2014/main" id="{2CC42CC7-3A03-D44D-82C6-7DCFD5832C02}"/>
                    </a:ext>
                  </a:extLst>
                </p:cNvPr>
                <p:cNvSpPr txBox="1"/>
                <p:nvPr/>
              </p:nvSpPr>
              <p:spPr>
                <a:xfrm>
                  <a:off x="4568069" y="2211621"/>
                  <a:ext cx="2351322" cy="236845"/>
                </a:xfrm>
                <a:prstGeom prst="rect">
                  <a:avLst/>
                </a:prstGeom>
                <a:solidFill>
                  <a:schemeClr val="bg1"/>
                </a:solidFill>
              </p:spPr>
              <p:txBody>
                <a:bodyPr wrap="square" rtlCol="0">
                  <a:spAutoFit/>
                </a:bodyPr>
                <a:lstStyle/>
                <a:p>
                  <a:pPr algn="ctr"/>
                  <a:r>
                    <a:rPr lang="en-US" sz="1200" dirty="0">
                      <a:solidFill>
                        <a:schemeClr val="tx2"/>
                      </a:solidFill>
                      <a:latin typeface="Arial" panose="020B0604020202020204" pitchFamily="34" charset="0"/>
                      <a:cs typeface="Arial" panose="020B0604020202020204" pitchFamily="34" charset="0"/>
                    </a:rPr>
                    <a:t>Create new Epic and hypothesis</a:t>
                  </a:r>
                </a:p>
              </p:txBody>
            </p:sp>
            <p:cxnSp>
              <p:nvCxnSpPr>
                <p:cNvPr id="14" name="Straight Connector 13">
                  <a:extLst>
                    <a:ext uri="{FF2B5EF4-FFF2-40B4-BE49-F238E27FC236}">
                      <a16:creationId xmlns:a16="http://schemas.microsoft.com/office/drawing/2014/main" id="{6CB66EC0-EB07-BC47-A6F2-7537E3EEDB5B}"/>
                    </a:ext>
                  </a:extLst>
                </p:cNvPr>
                <p:cNvCxnSpPr>
                  <a:cxnSpLocks/>
                </p:cNvCxnSpPr>
                <p:nvPr/>
              </p:nvCxnSpPr>
              <p:spPr>
                <a:xfrm>
                  <a:off x="4101986" y="3144114"/>
                  <a:ext cx="617478"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4018D4-F926-8B41-83F9-4A0B1997BD16}"/>
                    </a:ext>
                  </a:extLst>
                </p:cNvPr>
                <p:cNvCxnSpPr>
                  <a:cxnSpLocks/>
                </p:cNvCxnSpPr>
                <p:nvPr/>
              </p:nvCxnSpPr>
              <p:spPr>
                <a:xfrm>
                  <a:off x="7826318" y="3093722"/>
                  <a:ext cx="836337" cy="2694"/>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grpSp>
        <p:cxnSp>
          <p:nvCxnSpPr>
            <p:cNvPr id="10" name="Straight Connector 9">
              <a:extLst>
                <a:ext uri="{FF2B5EF4-FFF2-40B4-BE49-F238E27FC236}">
                  <a16:creationId xmlns:a16="http://schemas.microsoft.com/office/drawing/2014/main" id="{6C12F6BC-335C-D146-BFBF-0049D82B6867}"/>
                </a:ext>
              </a:extLst>
            </p:cNvPr>
            <p:cNvCxnSpPr>
              <a:cxnSpLocks/>
            </p:cNvCxnSpPr>
            <p:nvPr/>
          </p:nvCxnSpPr>
          <p:spPr>
            <a:xfrm>
              <a:off x="9697018" y="3151700"/>
              <a:ext cx="9175" cy="261525"/>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A99385AB-41B6-C643-9F87-6AEAFD694047}"/>
              </a:ext>
            </a:extLst>
          </p:cNvPr>
          <p:cNvSpPr txBox="1"/>
          <p:nvPr/>
        </p:nvSpPr>
        <p:spPr>
          <a:xfrm>
            <a:off x="2107020" y="1025303"/>
            <a:ext cx="8072076" cy="427746"/>
          </a:xfrm>
          <a:prstGeom prst="rect">
            <a:avLst/>
          </a:prstGeom>
          <a:noFill/>
        </p:spPr>
        <p:txBody>
          <a:bodyPr wrap="square" rtlCol="0">
            <a:spAutoFit/>
          </a:bodyPr>
          <a:lstStyle/>
          <a:p>
            <a:pPr marL="0" marR="0" indent="0" algn="ctr" defTabSz="914400" eaLnBrk="1" fontAlgn="auto" latinLnBrk="0" hangingPunct="1">
              <a:lnSpc>
                <a:spcPct val="120000"/>
              </a:lnSpc>
              <a:spcBef>
                <a:spcPts val="0"/>
              </a:spcBef>
              <a:spcAft>
                <a:spcPts val="0"/>
              </a:spcAft>
              <a:buClrTx/>
              <a:buSzTx/>
              <a:buFontTx/>
              <a:buNone/>
              <a:tabLst/>
            </a:pPr>
            <a:r>
              <a:rPr kumimoji="0" lang="en-US" sz="2000" b="1" i="0" u="none" strike="noStrike" kern="0" cap="none" spc="0" normalizeH="0" baseline="0" noProof="0" dirty="0">
                <a:ln>
                  <a:noFill/>
                </a:ln>
                <a:effectLst/>
                <a:uLnTx/>
                <a:uFillTx/>
                <a:latin typeface="Arial" panose="020B0604020202020204" pitchFamily="34" charset="0"/>
                <a:cs typeface="Arial" panose="020B0604020202020204" pitchFamily="34" charset="0"/>
              </a:rPr>
              <a:t>SAFe Lean Startup Cycle</a:t>
            </a:r>
          </a:p>
        </p:txBody>
      </p:sp>
      <p:sp>
        <p:nvSpPr>
          <p:cNvPr id="61" name="Rectangle 60">
            <a:extLst>
              <a:ext uri="{FF2B5EF4-FFF2-40B4-BE49-F238E27FC236}">
                <a16:creationId xmlns:a16="http://schemas.microsoft.com/office/drawing/2014/main" id="{01227678-1CCF-6D42-BA8D-5981624E5602}"/>
              </a:ext>
            </a:extLst>
          </p:cNvPr>
          <p:cNvSpPr/>
          <p:nvPr/>
        </p:nvSpPr>
        <p:spPr>
          <a:xfrm>
            <a:off x="3582124" y="2422721"/>
            <a:ext cx="677123" cy="280649"/>
          </a:xfrm>
          <a:prstGeom prst="rect">
            <a:avLst/>
          </a:prstGeom>
          <a:solidFill>
            <a:srgbClr val="596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TextBox 61">
            <a:extLst>
              <a:ext uri="{FF2B5EF4-FFF2-40B4-BE49-F238E27FC236}">
                <a16:creationId xmlns:a16="http://schemas.microsoft.com/office/drawing/2014/main" id="{0D94FF6B-7510-BD4C-8CBB-DD23F4F06AA2}"/>
              </a:ext>
            </a:extLst>
          </p:cNvPr>
          <p:cNvSpPr txBox="1"/>
          <p:nvPr/>
        </p:nvSpPr>
        <p:spPr>
          <a:xfrm>
            <a:off x="3320173" y="2343460"/>
            <a:ext cx="1043275" cy="369332"/>
          </a:xfrm>
          <a:prstGeom prst="rect">
            <a:avLst/>
          </a:prstGeom>
          <a:noFill/>
        </p:spPr>
        <p:txBody>
          <a:bodyPr wrap="square" rtlCol="0">
            <a:spAutoFit/>
          </a:bodyPr>
          <a:lstStyle/>
          <a:p>
            <a:pPr algn="ctr"/>
            <a:r>
              <a:rPr lang="en-US" b="1" dirty="0">
                <a:solidFill>
                  <a:schemeClr val="bg1"/>
                </a:solidFill>
              </a:rPr>
              <a:t>Epic</a:t>
            </a:r>
          </a:p>
        </p:txBody>
      </p:sp>
    </p:spTree>
    <p:extLst>
      <p:ext uri="{BB962C8B-B14F-4D97-AF65-F5344CB8AC3E}">
        <p14:creationId xmlns:p14="http://schemas.microsoft.com/office/powerpoint/2010/main" val="336666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467051"/>
          </a:xfrm>
          <a:prstGeom prst="rect">
            <a:avLst/>
          </a:prstGeom>
        </p:spPr>
        <p:txBody>
          <a:bodyPr lIns="0">
            <a:sp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rPr sz="2400" dirty="0"/>
              <a:t>In this lesson you:</a:t>
            </a:r>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228431"/>
            <a:ext cx="2300310" cy="424732"/>
          </a:xfrm>
          <a:prstGeom prst="rect">
            <a:avLst/>
          </a:prstGeom>
        </p:spPr>
        <p:txBody>
          <a:bodyPr vert="horz" lIns="0" tIns="36576" rIns="0" bIns="0" rtlCol="0" anchor="ctr">
            <a:spAutoFit/>
          </a:bodyPr>
          <a:lstStyle>
            <a:lvl1pPr>
              <a:defRPr sz="2800">
                <a:latin typeface="+mj-lt"/>
              </a:defRPr>
            </a:lvl1pPr>
          </a:lstStyle>
          <a:p>
            <a:r>
              <a:t>Lesson review</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7" y="1513735"/>
            <a:ext cx="4545629" cy="4831066"/>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a:buClr>
                <a:srgbClr val="FFFFFF">
                  <a:lumMod val="65000"/>
                </a:srgbClr>
              </a:buClr>
              <a:buSzPct val="75000"/>
            </a:pPr>
            <a:r>
              <a:rPr lang="en-GB" sz="1800" dirty="0"/>
              <a:t>Described the purpose and elements of a SAFe portfolio</a:t>
            </a:r>
          </a:p>
          <a:p>
            <a:pPr>
              <a:buClr>
                <a:srgbClr val="FFFFFF">
                  <a:lumMod val="65000"/>
                </a:srgbClr>
              </a:buClr>
              <a:buSzPct val="75000"/>
            </a:pPr>
            <a:r>
              <a:rPr lang="en-GB" sz="1800" dirty="0"/>
              <a:t>Constructed well-written strategic themes</a:t>
            </a:r>
          </a:p>
          <a:p>
            <a:pPr>
              <a:buClr>
                <a:srgbClr val="FFFFFF">
                  <a:lumMod val="65000"/>
                </a:srgbClr>
              </a:buClr>
              <a:buSzPct val="75000"/>
            </a:pPr>
            <a:r>
              <a:rPr lang="en-GB" sz="1800" dirty="0"/>
              <a:t>Reviewed the Portfolio Canvas to describe the current and future state</a:t>
            </a:r>
          </a:p>
          <a:p>
            <a:pPr>
              <a:buClr>
                <a:srgbClr val="FFFFFF">
                  <a:lumMod val="65000"/>
                </a:srgbClr>
              </a:buClr>
              <a:buSzPct val="75000"/>
            </a:pPr>
            <a:r>
              <a:rPr lang="en-GB" sz="1800" dirty="0"/>
              <a:t>Created Epic hypothesis statements to inform the Vision </a:t>
            </a:r>
          </a:p>
          <a:p>
            <a:pPr>
              <a:buClr>
                <a:srgbClr val="FFFFFF">
                  <a:lumMod val="65000"/>
                </a:srgbClr>
              </a:buClr>
              <a:buSzPct val="75000"/>
            </a:pPr>
            <a:r>
              <a:rPr lang="en-GB" sz="1800" dirty="0"/>
              <a:t>Distinguished traditional and Lean budgeting approaches</a:t>
            </a:r>
          </a:p>
          <a:p>
            <a:pPr>
              <a:buClr>
                <a:srgbClr val="FFFFFF">
                  <a:lumMod val="65000"/>
                </a:srgbClr>
              </a:buClr>
              <a:buSzPct val="75000"/>
            </a:pPr>
            <a:r>
              <a:rPr lang="en-GB" sz="1800" dirty="0"/>
              <a:t>Discussed the Portfolio Kanban</a:t>
            </a:r>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37</a:t>
            </a:fld>
            <a:endParaRPr lang="en-US"/>
          </a:p>
        </p:txBody>
      </p:sp>
      <p:pic>
        <p:nvPicPr>
          <p:cNvPr id="12" name="Picture 11">
            <a:extLst>
              <a:ext uri="{FF2B5EF4-FFF2-40B4-BE49-F238E27FC236}">
                <a16:creationId xmlns:a16="http://schemas.microsoft.com/office/drawing/2014/main" id="{63E2D039-15E9-4D6D-B4A0-F0227981F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791" y="5374017"/>
            <a:ext cx="580567" cy="600216"/>
          </a:xfrm>
          <a:prstGeom prst="rect">
            <a:avLst/>
          </a:prstGeom>
        </p:spPr>
      </p:pic>
      <p:sp>
        <p:nvSpPr>
          <p:cNvPr id="13" name="TextBox 12">
            <a:extLst>
              <a:ext uri="{FF2B5EF4-FFF2-40B4-BE49-F238E27FC236}">
                <a16:creationId xmlns:a16="http://schemas.microsoft.com/office/drawing/2014/main" id="{00B5E710-B6CB-4FAE-AB12-E36B079D5223}"/>
              </a:ext>
            </a:extLst>
          </p:cNvPr>
          <p:cNvSpPr txBox="1"/>
          <p:nvPr/>
        </p:nvSpPr>
        <p:spPr>
          <a:xfrm>
            <a:off x="6293067" y="4975680"/>
            <a:ext cx="5022892" cy="1154675"/>
          </a:xfrm>
          <a:prstGeom prst="rect">
            <a:avLst/>
          </a:prstGeom>
          <a:noFill/>
        </p:spPr>
        <p:txBody>
          <a:bodyPr wrap="square" rtlCol="0">
            <a:spAutoFit/>
          </a:bodyPr>
          <a:lstStyle/>
          <a:p>
            <a:pPr algn="ctr">
              <a:lnSpc>
                <a:spcPct val="110000"/>
              </a:lnSpc>
            </a:pPr>
            <a:r>
              <a:rPr lang="en-US" sz="1600" dirty="0"/>
              <a:t>Scaled Agile Framework Readings:</a:t>
            </a:r>
          </a:p>
          <a:p>
            <a:pPr algn="ctr">
              <a:lnSpc>
                <a:spcPct val="110000"/>
              </a:lnSpc>
            </a:pPr>
            <a:r>
              <a:rPr lang="en-GB" sz="1600" i="1" dirty="0"/>
              <a:t>Lean Portfolio Management, Strategic Themes, Portfolio Vision, Lean Budgets, Guardrails, Portfolio Kanban, Epics</a:t>
            </a:r>
            <a:endParaRPr lang="en-US" sz="1600" dirty="0"/>
          </a:p>
        </p:txBody>
      </p:sp>
      <p:grpSp>
        <p:nvGrpSpPr>
          <p:cNvPr id="5" name="Group 4">
            <a:extLst>
              <a:ext uri="{FF2B5EF4-FFF2-40B4-BE49-F238E27FC236}">
                <a16:creationId xmlns:a16="http://schemas.microsoft.com/office/drawing/2014/main" id="{FB67674E-DEE7-4C16-80B5-3F206769EC88}"/>
              </a:ext>
            </a:extLst>
          </p:cNvPr>
          <p:cNvGrpSpPr/>
          <p:nvPr/>
        </p:nvGrpSpPr>
        <p:grpSpPr>
          <a:xfrm>
            <a:off x="5792852" y="1149851"/>
            <a:ext cx="5875939" cy="3768436"/>
            <a:chOff x="5792852" y="1149851"/>
            <a:chExt cx="5875939" cy="3768436"/>
          </a:xfrm>
        </p:grpSpPr>
        <p:pic>
          <p:nvPicPr>
            <p:cNvPr id="9" name="Picture 8">
              <a:extLst>
                <a:ext uri="{FF2B5EF4-FFF2-40B4-BE49-F238E27FC236}">
                  <a16:creationId xmlns:a16="http://schemas.microsoft.com/office/drawing/2014/main" id="{231FECA1-8F2F-43D2-9120-CFD5A8815DBC}"/>
                </a:ext>
              </a:extLst>
            </p:cNvPr>
            <p:cNvPicPr>
              <a:picLocks noChangeAspect="1"/>
            </p:cNvPicPr>
            <p:nvPr/>
          </p:nvPicPr>
          <p:blipFill>
            <a:blip r:embed="rId4"/>
            <a:srcRect/>
            <a:stretch/>
          </p:blipFill>
          <p:spPr>
            <a:xfrm>
              <a:off x="5792852" y="1149851"/>
              <a:ext cx="5875939" cy="3768436"/>
            </a:xfrm>
            <a:prstGeom prst="rect">
              <a:avLst/>
            </a:prstGeom>
          </p:spPr>
        </p:pic>
        <p:sp>
          <p:nvSpPr>
            <p:cNvPr id="11" name="Rectangle 10">
              <a:extLst>
                <a:ext uri="{FF2B5EF4-FFF2-40B4-BE49-F238E27FC236}">
                  <a16:creationId xmlns:a16="http://schemas.microsoft.com/office/drawing/2014/main" id="{50C0F29B-EE0E-4134-882F-73893F7C4BF9}"/>
                </a:ext>
              </a:extLst>
            </p:cNvPr>
            <p:cNvSpPr/>
            <p:nvPr/>
          </p:nvSpPr>
          <p:spPr>
            <a:xfrm>
              <a:off x="5792853" y="1751178"/>
              <a:ext cx="885504" cy="46705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D0F101-68CF-4816-AFD7-C2200888B728}"/>
                </a:ext>
              </a:extLst>
            </p:cNvPr>
            <p:cNvSpPr/>
            <p:nvPr/>
          </p:nvSpPr>
          <p:spPr>
            <a:xfrm>
              <a:off x="9324069" y="1504113"/>
              <a:ext cx="345176" cy="19759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185F30-9CB1-4110-8CC2-52175AC77C27}"/>
                </a:ext>
              </a:extLst>
            </p:cNvPr>
            <p:cNvSpPr/>
            <p:nvPr/>
          </p:nvSpPr>
          <p:spPr>
            <a:xfrm>
              <a:off x="7593628" y="1557607"/>
              <a:ext cx="396255" cy="46705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20CD9F-E40D-43FD-9EF2-2DC232D4A0F8}"/>
                </a:ext>
              </a:extLst>
            </p:cNvPr>
            <p:cNvSpPr/>
            <p:nvPr/>
          </p:nvSpPr>
          <p:spPr>
            <a:xfrm>
              <a:off x="7992211" y="1557608"/>
              <a:ext cx="396255" cy="46705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FFBE9A-60C9-44CC-B3F9-4D161178A630}"/>
                </a:ext>
              </a:extLst>
            </p:cNvPr>
            <p:cNvSpPr/>
            <p:nvPr/>
          </p:nvSpPr>
          <p:spPr>
            <a:xfrm>
              <a:off x="8492703" y="1751178"/>
              <a:ext cx="651297" cy="333109"/>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EBD8970-9EA4-4709-B9EB-9E830D56A8A7}"/>
                </a:ext>
              </a:extLst>
            </p:cNvPr>
            <p:cNvSpPr/>
            <p:nvPr/>
          </p:nvSpPr>
          <p:spPr>
            <a:xfrm>
              <a:off x="8511090" y="1409684"/>
              <a:ext cx="632909" cy="28410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209" y="987708"/>
            <a:ext cx="11201152" cy="467051"/>
          </a:xfrm>
          <a:prstGeom prst="rect">
            <a:avLst/>
          </a:prstGeom>
        </p:spPr>
        <p:txBody>
          <a:bodyPr lIns="0">
            <a:spAutoFit/>
          </a:bodyPr>
          <a:lstStyle>
            <a:lvl1pPr marL="0" indent="0">
              <a:spcBef>
                <a:spcPts val="0"/>
              </a:spcBef>
              <a:spcAft>
                <a:spcPts val="0"/>
              </a:spcAft>
              <a:buFont typeface="Arial" panose="020B0604020202020204" pitchFamily="34" charset="0"/>
              <a:buNone/>
              <a:defRPr sz="2800" baseline="0">
                <a:solidFill>
                  <a:schemeClr val="tx1"/>
                </a:solidFill>
                <a:latin typeface="+mj-lt"/>
              </a:defRPr>
            </a:lvl1pPr>
            <a:lvl2pPr marL="469888" indent="0">
              <a:spcBef>
                <a:spcPts val="0"/>
              </a:spcBef>
              <a:spcAft>
                <a:spcPts val="0"/>
              </a:spcAft>
              <a:buNone/>
              <a:defRPr sz="2200"/>
            </a:lvl2pPr>
            <a:lvl3pPr marL="800080" indent="0">
              <a:spcBef>
                <a:spcPts val="0"/>
              </a:spcBef>
              <a:spcAft>
                <a:spcPts val="0"/>
              </a:spcAft>
              <a:buNone/>
              <a:defRPr sz="2200"/>
            </a:lvl3pPr>
            <a:lvl4pPr marL="1142971" indent="0">
              <a:spcBef>
                <a:spcPts val="0"/>
              </a:spcBef>
              <a:spcAft>
                <a:spcPts val="0"/>
              </a:spcAft>
              <a:buNone/>
              <a:defRPr sz="2200"/>
            </a:lvl4pPr>
            <a:lvl5pPr marL="1435064" indent="0">
              <a:spcBef>
                <a:spcPts val="0"/>
              </a:spcBef>
              <a:spcAft>
                <a:spcPts val="0"/>
              </a:spcAft>
              <a:buNone/>
              <a:defRPr sz="2200"/>
            </a:lvl5pPr>
          </a:lstStyle>
          <a:p>
            <a:pPr marL="0" indent="0">
              <a:buNone/>
            </a:pPr>
            <a:r>
              <a:rPr sz="2400" dirty="0"/>
              <a:t>At the end of this lesson, you should </a:t>
            </a:r>
            <a:r>
              <a:rPr lang="en-US" sz="2400" dirty="0"/>
              <a:t>be able to:</a:t>
            </a:r>
            <a:endParaRPr sz="2400" dirty="0"/>
          </a:p>
        </p:txBody>
      </p:sp>
      <p:sp>
        <p:nvSpPr>
          <p:cNvPr id="8" name="Title Placeholder 4">
            <a:extLst>
              <a:ext uri="{FF2B5EF4-FFF2-40B4-BE49-F238E27FC236}">
                <a16:creationId xmlns:a16="http://schemas.microsoft.com/office/drawing/2014/main" id="{79670FE5-5DC9-9145-A1A8-C0DE0F840C20}"/>
              </a:ext>
            </a:extLst>
          </p:cNvPr>
          <p:cNvSpPr>
            <a:spLocks noGrp="1"/>
          </p:cNvSpPr>
          <p:nvPr>
            <p:ph type="title"/>
          </p:nvPr>
        </p:nvSpPr>
        <p:spPr>
          <a:xfrm>
            <a:off x="524255" y="228431"/>
            <a:ext cx="3101811" cy="424732"/>
          </a:xfrm>
          <a:prstGeom prst="rect">
            <a:avLst/>
          </a:prstGeom>
        </p:spPr>
        <p:txBody>
          <a:bodyPr vert="horz" lIns="0" tIns="36576" rIns="0" bIns="0" rtlCol="0" anchor="ctr">
            <a:spAutoFit/>
          </a:bodyPr>
          <a:lstStyle>
            <a:lvl1pPr>
              <a:defRPr sz="2800">
                <a:latin typeface="+mj-lt"/>
              </a:defRPr>
            </a:lvl1pPr>
          </a:lstStyle>
          <a:p>
            <a:r>
              <a:t>Learning objectives</a:t>
            </a:r>
          </a:p>
        </p:txBody>
      </p:sp>
      <p:sp>
        <p:nvSpPr>
          <p:cNvPr id="6" name="Content Placeholder 5">
            <a:extLst>
              <a:ext uri="{FF2B5EF4-FFF2-40B4-BE49-F238E27FC236}">
                <a16:creationId xmlns:a16="http://schemas.microsoft.com/office/drawing/2014/main" id="{89DB2BD8-ED74-B74F-B862-4DDE559035BC}"/>
              </a:ext>
            </a:extLst>
          </p:cNvPr>
          <p:cNvSpPr>
            <a:spLocks noGrp="1"/>
          </p:cNvSpPr>
          <p:nvPr>
            <p:ph sz="quarter" idx="11"/>
          </p:nvPr>
        </p:nvSpPr>
        <p:spPr>
          <a:xfrm>
            <a:off x="523208" y="1692152"/>
            <a:ext cx="11201153" cy="3909019"/>
          </a:xfrm>
          <a:prstGeom prst="rect">
            <a:avLst/>
          </a:prstGeom>
        </p:spPr>
        <p:txBody>
          <a:bodyPr wrap="square" numCol="1" spcCol="182880">
            <a:sp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atin typeface="+mn-l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atin typeface="+mn-l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mn-lt"/>
              </a:defRPr>
            </a:lvl3pPr>
            <a:lvl9pPr marL="3156401" indent="0">
              <a:buNone/>
              <a:defRPr/>
            </a:lvl9pPr>
          </a:lstStyle>
          <a:p>
            <a:pPr>
              <a:buClr>
                <a:srgbClr val="FFFFFF">
                  <a:lumMod val="65000"/>
                </a:srgbClr>
              </a:buClr>
              <a:buSzPct val="75000"/>
            </a:pPr>
            <a:r>
              <a:rPr lang="en-GB" sz="2400" dirty="0"/>
              <a:t>Describe</a:t>
            </a:r>
            <a:r>
              <a:rPr sz="2400" dirty="0"/>
              <a:t> the</a:t>
            </a:r>
            <a:r>
              <a:rPr lang="en-GB" sz="2400" dirty="0"/>
              <a:t> purpose and elements of a</a:t>
            </a:r>
            <a:r>
              <a:rPr sz="2400" dirty="0"/>
              <a:t> SAFe portfolio</a:t>
            </a:r>
          </a:p>
          <a:p>
            <a:pPr>
              <a:buClr>
                <a:srgbClr val="FFFFFF">
                  <a:lumMod val="65000"/>
                </a:srgbClr>
              </a:buClr>
              <a:buSzPct val="75000"/>
            </a:pPr>
            <a:r>
              <a:rPr lang="en-GB" sz="2400" dirty="0"/>
              <a:t>Construct well-written strategic themes</a:t>
            </a:r>
            <a:endParaRPr lang="en-US" sz="2400" dirty="0"/>
          </a:p>
          <a:p>
            <a:pPr>
              <a:buClr>
                <a:srgbClr val="FFFFFF">
                  <a:lumMod val="65000"/>
                </a:srgbClr>
              </a:buClr>
              <a:buSzPct val="75000"/>
            </a:pPr>
            <a:r>
              <a:rPr lang="en-GB" sz="2400" dirty="0"/>
              <a:t>Employ the portfolio canvas to describe the current and future state</a:t>
            </a:r>
            <a:endParaRPr sz="2400" dirty="0"/>
          </a:p>
          <a:p>
            <a:pPr>
              <a:buClr>
                <a:srgbClr val="FFFFFF">
                  <a:lumMod val="65000"/>
                </a:srgbClr>
              </a:buClr>
              <a:buSzPct val="75000"/>
            </a:pPr>
            <a:r>
              <a:rPr lang="en-US" sz="2400" dirty="0"/>
              <a:t>Create Epic hypothesis statements to inform the Vision </a:t>
            </a:r>
            <a:endParaRPr sz="2400" dirty="0"/>
          </a:p>
          <a:p>
            <a:pPr>
              <a:buClr>
                <a:srgbClr val="FFFFFF">
                  <a:lumMod val="65000"/>
                </a:srgbClr>
              </a:buClr>
              <a:buSzPct val="75000"/>
            </a:pPr>
            <a:r>
              <a:rPr lang="en-GB" sz="2400" dirty="0"/>
              <a:t>Distinguish traditional and Lean budgeting approaches</a:t>
            </a:r>
            <a:endParaRPr lang="en-US" sz="2400" dirty="0"/>
          </a:p>
          <a:p>
            <a:pPr>
              <a:buClr>
                <a:srgbClr val="FFFFFF">
                  <a:lumMod val="65000"/>
                </a:srgbClr>
              </a:buClr>
              <a:buSzPct val="75000"/>
            </a:pPr>
            <a:r>
              <a:rPr lang="en-US" sz="2400" dirty="0"/>
              <a:t>Construct a Portfolio Kanban</a:t>
            </a:r>
            <a:endParaRPr sz="2400" dirty="0"/>
          </a:p>
        </p:txBody>
      </p:sp>
      <p:sp>
        <p:nvSpPr>
          <p:cNvPr id="2" name="Slide Number Placeholder 1">
            <a:extLst>
              <a:ext uri="{FF2B5EF4-FFF2-40B4-BE49-F238E27FC236}">
                <a16:creationId xmlns:a16="http://schemas.microsoft.com/office/drawing/2014/main" id="{BA7347F0-2B46-3B4D-ABE6-8D9154E31992}"/>
              </a:ext>
            </a:extLst>
          </p:cNvPr>
          <p:cNvSpPr>
            <a:spLocks noGrp="1"/>
          </p:cNvSpPr>
          <p:nvPr>
            <p:ph type="sldNum" sz="quarter" idx="12"/>
          </p:nvPr>
        </p:nvSpPr>
        <p:spPr/>
        <p:txBody>
          <a:bodyPr/>
          <a:lstStyle/>
          <a:p>
            <a:fld id="{46FDB4EE-536A-4449-BF24-E81C662A4DA7}" type="slidenum">
              <a:rPr lang="en-US" smtClean="0"/>
              <a:t>4</a:t>
            </a:fld>
            <a:endParaRPr lang="en-US"/>
          </a:p>
        </p:txBody>
      </p:sp>
    </p:spTree>
    <p:extLst>
      <p:ext uri="{BB962C8B-B14F-4D97-AF65-F5344CB8AC3E}">
        <p14:creationId xmlns:p14="http://schemas.microsoft.com/office/powerpoint/2010/main" val="67874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C950DF-4969-3349-BE43-BAF4A9D4498F}"/>
              </a:ext>
            </a:extLst>
          </p:cNvPr>
          <p:cNvSpPr/>
          <p:nvPr/>
        </p:nvSpPr>
        <p:spPr>
          <a:xfrm>
            <a:off x="0" y="0"/>
            <a:ext cx="12192000" cy="6858000"/>
          </a:xfrm>
          <a:prstGeom prst="rect">
            <a:avLst/>
          </a:prstGeom>
          <a:solidFill>
            <a:srgbClr val="0054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51461C-AD72-F04C-8868-10DA22041C35}"/>
              </a:ext>
            </a:extLst>
          </p:cNvPr>
          <p:cNvSpPr txBox="1"/>
          <p:nvPr/>
        </p:nvSpPr>
        <p:spPr>
          <a:xfrm>
            <a:off x="3712464" y="1443841"/>
            <a:ext cx="7699248" cy="3785652"/>
          </a:xfrm>
          <a:prstGeom prst="rect">
            <a:avLst/>
          </a:prstGeom>
          <a:noFill/>
        </p:spPr>
        <p:txBody>
          <a:bodyPr wrap="square" rtlCol="0">
            <a:spAutoFit/>
          </a:bodyPr>
          <a:lstStyle/>
          <a:p>
            <a:r>
              <a:rPr lang="en-US" sz="2400" i="1" dirty="0">
                <a:solidFill>
                  <a:schemeClr val="bg1"/>
                </a:solidFill>
              </a:rPr>
              <a:t>Most strategy dialogues end up with executives talking at cross-purposes because…  nobody knows exactly what is meant by </a:t>
            </a:r>
            <a:r>
              <a:rPr lang="en-US" sz="2400" b="1" i="1" dirty="0">
                <a:solidFill>
                  <a:schemeClr val="bg1"/>
                </a:solidFill>
              </a:rPr>
              <a:t>vision</a:t>
            </a:r>
            <a:r>
              <a:rPr lang="en-US" sz="2400" i="1" dirty="0">
                <a:solidFill>
                  <a:schemeClr val="bg1"/>
                </a:solidFill>
              </a:rPr>
              <a:t> and </a:t>
            </a:r>
            <a:r>
              <a:rPr lang="en-US" sz="2400" b="1" i="1" dirty="0">
                <a:solidFill>
                  <a:schemeClr val="bg1"/>
                </a:solidFill>
              </a:rPr>
              <a:t>strategy</a:t>
            </a:r>
            <a:r>
              <a:rPr lang="en-US" sz="2400" i="1" dirty="0">
                <a:solidFill>
                  <a:schemeClr val="bg1"/>
                </a:solidFill>
              </a:rPr>
              <a:t>, and no two people ever quite agree on which topics belong where.</a:t>
            </a:r>
          </a:p>
          <a:p>
            <a:endParaRPr lang="en-US" sz="2400" i="1" dirty="0">
              <a:solidFill>
                <a:schemeClr val="bg1"/>
              </a:solidFill>
            </a:endParaRPr>
          </a:p>
          <a:p>
            <a:r>
              <a:rPr lang="en-US" sz="2400" i="1" dirty="0">
                <a:solidFill>
                  <a:schemeClr val="bg1"/>
                </a:solidFill>
              </a:rPr>
              <a:t>That is why, when you ask members of an executive team to describe and explain the corporate strategy, you frequently get wildly different answers. We just don’t have a good business discipline for converging on issues this abstract.</a:t>
            </a:r>
          </a:p>
        </p:txBody>
      </p:sp>
      <p:sp>
        <p:nvSpPr>
          <p:cNvPr id="11" name="TextBox 10">
            <a:extLst>
              <a:ext uri="{FF2B5EF4-FFF2-40B4-BE49-F238E27FC236}">
                <a16:creationId xmlns:a16="http://schemas.microsoft.com/office/drawing/2014/main" id="{CD0B7E21-C088-224B-9F2E-81C7F2A557FB}"/>
              </a:ext>
            </a:extLst>
          </p:cNvPr>
          <p:cNvSpPr txBox="1"/>
          <p:nvPr/>
        </p:nvSpPr>
        <p:spPr>
          <a:xfrm>
            <a:off x="2307207" y="633618"/>
            <a:ext cx="1069682" cy="3477875"/>
          </a:xfrm>
          <a:prstGeom prst="rect">
            <a:avLst/>
          </a:prstGeom>
          <a:noFill/>
        </p:spPr>
        <p:txBody>
          <a:bodyPr wrap="square" rtlCol="0">
            <a:spAutoFit/>
          </a:bodyPr>
          <a:lstStyle/>
          <a:p>
            <a:r>
              <a:rPr lang="en-US" sz="22000" dirty="0">
                <a:solidFill>
                  <a:srgbClr val="FFFFFF">
                    <a:alpha val="25000"/>
                  </a:srgbClr>
                </a:solidFill>
                <a:cs typeface="Arial"/>
              </a:rPr>
              <a:t>“</a:t>
            </a:r>
          </a:p>
        </p:txBody>
      </p:sp>
      <p:sp>
        <p:nvSpPr>
          <p:cNvPr id="12" name="Rectangle 11">
            <a:extLst>
              <a:ext uri="{FF2B5EF4-FFF2-40B4-BE49-F238E27FC236}">
                <a16:creationId xmlns:a16="http://schemas.microsoft.com/office/drawing/2014/main" id="{BF88BE46-CEDA-F343-A826-D3C44B7D27C2}"/>
              </a:ext>
            </a:extLst>
          </p:cNvPr>
          <p:cNvSpPr/>
          <p:nvPr/>
        </p:nvSpPr>
        <p:spPr>
          <a:xfrm>
            <a:off x="6460742" y="5739047"/>
            <a:ext cx="5263620" cy="461665"/>
          </a:xfrm>
          <a:prstGeom prst="rect">
            <a:avLst/>
          </a:prstGeom>
        </p:spPr>
        <p:txBody>
          <a:bodyPr wrap="none">
            <a:spAutoFit/>
          </a:bodyPr>
          <a:lstStyle/>
          <a:p>
            <a:r>
              <a:rPr lang="en-US" sz="2400" b="1" i="1" dirty="0">
                <a:solidFill>
                  <a:schemeClr val="accent3"/>
                </a:solidFill>
              </a:rPr>
              <a:t>—Geoffrey Moore, Escape Velocity</a:t>
            </a:r>
          </a:p>
        </p:txBody>
      </p:sp>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a:xfrm>
            <a:off x="3712464" y="567344"/>
            <a:ext cx="7748916" cy="424732"/>
          </a:xfrm>
          <a:prstGeom prst="rect">
            <a:avLst/>
          </a:prstGeom>
        </p:spPr>
        <p:txBody>
          <a:bodyPr vert="horz" lIns="0" tIns="36576" rIns="0" bIns="0" rtlCol="0" anchor="ctr">
            <a:spAutoFit/>
          </a:bodyPr>
          <a:lstStyle>
            <a:lvl1pPr>
              <a:defRPr sz="2800"/>
            </a:lvl1pPr>
          </a:lstStyle>
          <a:p>
            <a:r>
              <a:rPr b="1" dirty="0">
                <a:solidFill>
                  <a:schemeClr val="accent3"/>
                </a:solidFill>
              </a:rPr>
              <a:t>The role of Lean Portfolio Management (LPM)</a:t>
            </a:r>
          </a:p>
        </p:txBody>
      </p:sp>
      <p:sp>
        <p:nvSpPr>
          <p:cNvPr id="2" name="Slide Number Placeholder 1">
            <a:extLst>
              <a:ext uri="{FF2B5EF4-FFF2-40B4-BE49-F238E27FC236}">
                <a16:creationId xmlns:a16="http://schemas.microsoft.com/office/drawing/2014/main" id="{2635B42C-DD0D-DE4A-BD9C-F2749C3E7E62}"/>
              </a:ext>
            </a:extLst>
          </p:cNvPr>
          <p:cNvSpPr>
            <a:spLocks noGrp="1"/>
          </p:cNvSpPr>
          <p:nvPr>
            <p:ph type="sldNum" sz="quarter" idx="10"/>
          </p:nvPr>
        </p:nvSpPr>
        <p:spPr/>
        <p:txBody>
          <a:bodyPr/>
          <a:lstStyle/>
          <a:p>
            <a:fld id="{46FDB4EE-536A-4449-BF24-E81C662A4DA7}" type="slidenum">
              <a:rPr lang="en-US" smtClean="0"/>
              <a:t>5</a:t>
            </a:fld>
            <a:endParaRPr lang="en-US"/>
          </a:p>
        </p:txBody>
      </p:sp>
      <p:pic>
        <p:nvPicPr>
          <p:cNvPr id="4" name="Picture 3" descr="A picture containing person, person, suit, older&#10;&#10;Description automatically generated">
            <a:extLst>
              <a:ext uri="{FF2B5EF4-FFF2-40B4-BE49-F238E27FC236}">
                <a16:creationId xmlns:a16="http://schemas.microsoft.com/office/drawing/2014/main" id="{4CED39D0-2B84-7049-81B0-F90501F96296}"/>
              </a:ext>
            </a:extLst>
          </p:cNvPr>
          <p:cNvPicPr>
            <a:picLocks noChangeAspect="1"/>
          </p:cNvPicPr>
          <p:nvPr/>
        </p:nvPicPr>
        <p:blipFill>
          <a:blip r:embed="rId3"/>
          <a:stretch>
            <a:fillRect/>
          </a:stretch>
        </p:blipFill>
        <p:spPr>
          <a:xfrm>
            <a:off x="-468305" y="2510179"/>
            <a:ext cx="4368973" cy="4368973"/>
          </a:xfrm>
          <a:prstGeom prst="rect">
            <a:avLst/>
          </a:prstGeom>
        </p:spPr>
      </p:pic>
      <p:pic>
        <p:nvPicPr>
          <p:cNvPr id="15" name="Content Placeholder 5|500|500">
            <a:extLst>
              <a:ext uri="{FF2B5EF4-FFF2-40B4-BE49-F238E27FC236}">
                <a16:creationId xmlns:a16="http://schemas.microsoft.com/office/drawing/2014/main" id="{BDAAA01C-9B8A-6D4E-A067-4FABAAC8835A}"/>
              </a:ext>
            </a:extLst>
          </p:cNvPr>
          <p:cNvPicPr>
            <a:picLocks noChangeAspect="1"/>
          </p:cNvPicPr>
          <p:nvPr/>
        </p:nvPicPr>
        <p:blipFill>
          <a:blip r:embed="rId4"/>
          <a:stretch>
            <a:fillRect/>
          </a:stretch>
        </p:blipFill>
        <p:spPr>
          <a:xfrm>
            <a:off x="2905239" y="5255699"/>
            <a:ext cx="2130995" cy="2130995"/>
          </a:xfrm>
          <a:prstGeom prst="rect">
            <a:avLst/>
          </a:prstGeom>
        </p:spPr>
      </p:pic>
    </p:spTree>
    <p:extLst>
      <p:ext uri="{BB962C8B-B14F-4D97-AF65-F5344CB8AC3E}">
        <p14:creationId xmlns:p14="http://schemas.microsoft.com/office/powerpoint/2010/main" val="374296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9990" y="2248560"/>
            <a:ext cx="11632020" cy="2367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lnSpc>
                <a:spcPct val="110000"/>
              </a:lnSpc>
              <a:spcBef>
                <a:spcPct val="0"/>
              </a:spcBef>
              <a:spcAft>
                <a:spcPct val="0"/>
              </a:spcAft>
              <a:defRPr lang="en-US" altLang="en-US" sz="3867" b="0" i="0" cap="none" baseline="0" dirty="0">
                <a:solidFill>
                  <a:schemeClr val="tx1"/>
                </a:solidFill>
                <a:latin typeface="Arial" panose="020B0604020202020204" pitchFamily="34" charset="0"/>
                <a:ea typeface="+mj-ea"/>
                <a:cs typeface="+mj-cs"/>
              </a:defRPr>
            </a:lvl1pPr>
          </a:lstStyle>
          <a:p>
            <a:r>
              <a:rPr dirty="0"/>
              <a:t>5.1 Defining a SAFe portfolio</a:t>
            </a:r>
          </a:p>
        </p:txBody>
      </p:sp>
      <p:sp>
        <p:nvSpPr>
          <p:cNvPr id="3" name="Slide Number Placeholder 2">
            <a:extLst>
              <a:ext uri="{FF2B5EF4-FFF2-40B4-BE49-F238E27FC236}">
                <a16:creationId xmlns:a16="http://schemas.microsoft.com/office/drawing/2014/main" id="{87C1934F-2ED3-804D-A4E4-ADBC40CE2497}"/>
              </a:ext>
            </a:extLst>
          </p:cNvPr>
          <p:cNvSpPr>
            <a:spLocks noGrp="1"/>
          </p:cNvSpPr>
          <p:nvPr>
            <p:ph type="sldNum" sz="quarter" idx="10"/>
          </p:nvPr>
        </p:nvSpPr>
        <p:spPr/>
        <p:txBody>
          <a:bodyPr/>
          <a:lstStyle>
            <a:lvl1pPr>
              <a:defRPr>
                <a:solidFill>
                  <a:schemeClr val="bg1"/>
                </a:solidFill>
              </a:defRPr>
            </a:lvl1pPr>
          </a:lstStyle>
          <a:p>
            <a:fld id="{46FDB4EE-536A-4449-BF24-E81C662A4DA7}" type="slidenum">
              <a:rPr lang="en-US" smtClean="0"/>
              <a:pPr/>
              <a:t>6</a:t>
            </a:fld>
            <a:endParaRPr lang="en-US"/>
          </a:p>
        </p:txBody>
      </p:sp>
      <p:sp>
        <p:nvSpPr>
          <p:cNvPr id="10007" name="NewShape"/>
          <p:cNvSpPr txBox="1"/>
          <p:nvPr/>
        </p:nvSpPr>
        <p:spPr>
          <a:xfrm>
            <a:off x="1571604" y="1285860"/>
            <a:ext cx="3643338" cy="369332"/>
          </a:xfrm>
          <a:prstGeom prst="rect">
            <a:avLst/>
          </a:prstGeom>
          <a:noFill/>
        </p:spPr>
        <p:txBody>
          <a:bodyPr wrap="square" rtlCol="0"/>
          <a:lstStyle/>
          <a:p>
            <a:pPr marL="0" indent="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9F74201-A6A2-F340-A21B-63AB3CDBFC33}"/>
              </a:ext>
            </a:extLst>
          </p:cNvPr>
          <p:cNvSpPr>
            <a:spLocks noGrp="1"/>
          </p:cNvSpPr>
          <p:nvPr>
            <p:ph idx="1"/>
          </p:nvPr>
        </p:nvSpPr>
        <p:spPr/>
        <p:txBody>
          <a:bodyPr>
            <a:normAutofit/>
          </a:bodyPr>
          <a:lstStyle>
            <a:lvl1pPr>
              <a:lnSpc>
                <a:spcPct val="110000"/>
              </a:lnSpc>
              <a:defRPr/>
            </a:lvl1pPr>
            <a:lvl2pPr>
              <a:lnSpc>
                <a:spcPct val="110000"/>
              </a:lnSpc>
              <a:defRPr/>
            </a:lvl2pPr>
            <a:lvl3pPr>
              <a:lnSpc>
                <a:spcPct val="110000"/>
              </a:lnSpc>
              <a:defRPr sz="2400" b="0" i="0">
                <a:latin typeface="Arial" panose="020B0604020202020204" pitchFamily="34" charset="0"/>
              </a:defRPr>
            </a:lvl3pPr>
          </a:lstStyle>
          <a:p>
            <a:pPr marL="0" indent="0">
              <a:buNone/>
            </a:pPr>
            <a:endParaRPr lang="en-US" dirty="0"/>
          </a:p>
          <a:p>
            <a:pPr marL="0" indent="0">
              <a:buNone/>
            </a:pPr>
            <a:endParaRPr lang="en-US" dirty="0"/>
          </a:p>
          <a:p>
            <a:pPr marL="0" indent="0">
              <a:buNone/>
            </a:pPr>
            <a:endParaRPr lang="en-US" dirty="0"/>
          </a:p>
        </p:txBody>
      </p:sp>
      <p:sp>
        <p:nvSpPr>
          <p:cNvPr id="6" name="Title Placeholder 4">
            <a:extLst>
              <a:ext uri="{FF2B5EF4-FFF2-40B4-BE49-F238E27FC236}">
                <a16:creationId xmlns:a16="http://schemas.microsoft.com/office/drawing/2014/main" id="{78A88B11-A2D2-324E-9F9D-CA8B954F17A1}"/>
              </a:ext>
            </a:extLst>
          </p:cNvPr>
          <p:cNvSpPr>
            <a:spLocks noGrp="1"/>
          </p:cNvSpPr>
          <p:nvPr>
            <p:ph type="title"/>
          </p:nvPr>
        </p:nvSpPr>
        <p:spPr/>
        <p:txBody>
          <a:bodyPr/>
          <a:lstStyle/>
          <a:p>
            <a:r>
              <a:rPr lang="en-US" dirty="0"/>
              <a:t>What is a SAFe portfolio?</a:t>
            </a:r>
          </a:p>
        </p:txBody>
      </p:sp>
      <p:sp>
        <p:nvSpPr>
          <p:cNvPr id="11" name="Text Placeholder 3">
            <a:extLst>
              <a:ext uri="{FF2B5EF4-FFF2-40B4-BE49-F238E27FC236}">
                <a16:creationId xmlns:a16="http://schemas.microsoft.com/office/drawing/2014/main" id="{6D2AA308-DDB7-5249-ACFC-EFFECBD3FBDE}"/>
              </a:ext>
            </a:extLst>
          </p:cNvPr>
          <p:cNvSpPr txBox="1">
            <a:spLocks/>
          </p:cNvSpPr>
          <p:nvPr/>
        </p:nvSpPr>
        <p:spPr>
          <a:xfrm>
            <a:off x="527626" y="1338826"/>
            <a:ext cx="11157273" cy="2513580"/>
          </a:xfrm>
          <a:prstGeom prst="rect">
            <a:avLst/>
          </a:prstGeom>
        </p:spPr>
        <p:txBody>
          <a:bodyPr vert="horz" lIns="91440" tIns="45720" rIns="91440" bIns="45720" rtlCol="0">
            <a:normAutofit/>
          </a:bodyPr>
          <a:lstStyle>
            <a:lvl1pPr marL="389457" indent="-389457" algn="l" rtl="0" eaLnBrk="1" fontAlgn="base" hangingPunct="1">
              <a:lnSpc>
                <a:spcPct val="110000"/>
              </a:lnSpc>
              <a:spcBef>
                <a:spcPts val="1067"/>
              </a:spcBef>
              <a:spcAft>
                <a:spcPts val="1067"/>
              </a:spcAft>
              <a:buClr>
                <a:schemeClr val="bg1">
                  <a:lumMod val="65000"/>
                </a:schemeClr>
              </a:buClr>
              <a:buSzPct val="80000"/>
              <a:buFont typeface=".Lucida Grande UI Regular"/>
              <a:buChar char="►"/>
              <a:tabLst/>
              <a:defRPr sz="2800" b="0" i="0">
                <a:solidFill>
                  <a:schemeClr val="tx1"/>
                </a:solidFill>
                <a:latin typeface="Arial" panose="020B0604020202020204" pitchFamily="34" charset="0"/>
                <a:ea typeface="+mn-ea"/>
                <a:cs typeface="+mn-cs"/>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Lucida Grande" panose="020B0600040502020204" pitchFamily="34" charset="0"/>
              <a:buChar char="-"/>
              <a:tabLst/>
              <a:defRPr lang="en-US" sz="2600" b="0" i="0">
                <a:solidFill>
                  <a:schemeClr val="tx1"/>
                </a:solidFill>
                <a:latin typeface="Arial" panose="020B0604020202020204" pitchFamily="34" charset="0"/>
                <a:cs typeface="+mn-cs"/>
              </a:defRPr>
            </a:lvl2pPr>
            <a:lvl3pPr marL="766214" indent="-154513" algn="l" rtl="0" eaLnBrk="1" fontAlgn="base" hangingPunct="1">
              <a:lnSpc>
                <a:spcPct val="110000"/>
              </a:lnSpc>
              <a:spcBef>
                <a:spcPts val="800"/>
              </a:spcBef>
              <a:spcAft>
                <a:spcPts val="800"/>
              </a:spcAft>
              <a:buClr>
                <a:schemeClr val="tx1">
                  <a:lumMod val="50000"/>
                  <a:lumOff val="50000"/>
                </a:schemeClr>
              </a:buClr>
              <a:buSzPct val="110000"/>
              <a:buFont typeface="Arial" panose="020B0604020202020204" pitchFamily="34" charset="0"/>
              <a:buChar char="•"/>
              <a:tabLst/>
              <a:defRPr lang="en-US" altLang="en-US" sz="2400" b="0" i="0">
                <a:solidFill>
                  <a:schemeClr val="tx1"/>
                </a:solidFill>
                <a:latin typeface="Arial" panose="020B0604020202020204" pitchFamily="34" charset="0"/>
                <a:cs typeface="+mn-cs"/>
              </a:defRPr>
            </a:lvl3pPr>
            <a:lvl4pPr marL="1145089" indent="-292093" algn="l" rtl="0" eaLnBrk="1" fontAlgn="base" hangingPunct="1">
              <a:lnSpc>
                <a:spcPct val="110000"/>
              </a:lnSpc>
              <a:spcBef>
                <a:spcPts val="300"/>
              </a:spcBef>
              <a:spcAft>
                <a:spcPts val="300"/>
              </a:spcAft>
              <a:buClr>
                <a:schemeClr val="tx1">
                  <a:lumMod val="75000"/>
                  <a:lumOff val="25000"/>
                </a:schemeClr>
              </a:buClr>
              <a:buSzPct val="110000"/>
              <a:buFont typeface="Lucida Grande"/>
              <a:buNone/>
              <a:tabLst/>
              <a:defRPr sz="2400" b="0" i="0" baseline="0">
                <a:solidFill>
                  <a:schemeClr val="tx1"/>
                </a:solidFill>
                <a:latin typeface="Arial" panose="020B0604020202020204" pitchFamily="34" charset="0"/>
                <a:cs typeface="+mn-cs"/>
              </a:defRPr>
            </a:lvl4pPr>
            <a:lvl5pPr marL="1071007" indent="-270927"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tabLst/>
              <a:defRPr sz="2400">
                <a:solidFill>
                  <a:schemeClr val="tx1"/>
                </a:solidFill>
                <a:latin typeface="Avenir Next" panose="020B0503020202020204" pitchFamily="34" charset="0"/>
                <a:cs typeface="+mn-cs"/>
              </a:defRPr>
            </a:lvl5pPr>
            <a:lvl6pPr marL="2055762"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2951"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139"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328" indent="-315905"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buClr>
                <a:srgbClr val="FFFFFF">
                  <a:lumMod val="65000"/>
                </a:srgbClr>
              </a:buClr>
              <a:buSzPct val="75000"/>
              <a:buNone/>
            </a:pPr>
            <a:r>
              <a:rPr lang="en-US" sz="2400" dirty="0"/>
              <a:t>A SAFe portfolio is a collection of </a:t>
            </a:r>
            <a:r>
              <a:rPr lang="en-US" sz="2400" i="1" dirty="0"/>
              <a:t>development</a:t>
            </a:r>
            <a:r>
              <a:rPr lang="en-US" sz="2400" dirty="0"/>
              <a:t> Value Streams.</a:t>
            </a:r>
          </a:p>
          <a:p>
            <a:pPr>
              <a:buClr>
                <a:srgbClr val="FFFFFF">
                  <a:lumMod val="65000"/>
                </a:srgbClr>
              </a:buClr>
              <a:buSzPct val="75000"/>
            </a:pPr>
            <a:r>
              <a:rPr lang="en-US" sz="2400" kern="0" dirty="0"/>
              <a:t>Each Value Stream builds, supports, and maintains Solutions</a:t>
            </a:r>
          </a:p>
          <a:p>
            <a:pPr>
              <a:buClr>
                <a:srgbClr val="FFFFFF">
                  <a:lumMod val="65000"/>
                </a:srgbClr>
              </a:buClr>
              <a:buSzPct val="75000"/>
            </a:pPr>
            <a:r>
              <a:rPr lang="en-US" sz="2400" dirty="0"/>
              <a:t>Solutions are delivered to the Customer, whether internal or external to the Enterprise</a:t>
            </a:r>
          </a:p>
        </p:txBody>
      </p:sp>
      <p:pic>
        <p:nvPicPr>
          <p:cNvPr id="16" name="Picture 15">
            <a:extLst>
              <a:ext uri="{FF2B5EF4-FFF2-40B4-BE49-F238E27FC236}">
                <a16:creationId xmlns:a16="http://schemas.microsoft.com/office/drawing/2014/main" id="{9412C4DA-4741-934D-82C9-663E1E587C0C}"/>
              </a:ext>
            </a:extLst>
          </p:cNvPr>
          <p:cNvPicPr>
            <a:picLocks noChangeAspect="1"/>
          </p:cNvPicPr>
          <p:nvPr/>
        </p:nvPicPr>
        <p:blipFill>
          <a:blip r:embed="rId3"/>
          <a:stretch>
            <a:fillRect/>
          </a:stretch>
        </p:blipFill>
        <p:spPr>
          <a:xfrm>
            <a:off x="681408" y="4199087"/>
            <a:ext cx="10567926" cy="1868358"/>
          </a:xfrm>
          <a:prstGeom prst="rect">
            <a:avLst/>
          </a:prstGeom>
        </p:spPr>
      </p:pic>
      <p:sp>
        <p:nvSpPr>
          <p:cNvPr id="8" name="Slide Number Placeholder 1">
            <a:extLst>
              <a:ext uri="{FF2B5EF4-FFF2-40B4-BE49-F238E27FC236}">
                <a16:creationId xmlns:a16="http://schemas.microsoft.com/office/drawing/2014/main" id="{AF26078A-3220-4FCD-BFF8-3DD8C0C3095C}"/>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7</a:t>
            </a:fld>
            <a:endParaRPr lang="en-US" sz="1200" dirty="0"/>
          </a:p>
        </p:txBody>
      </p:sp>
    </p:spTree>
    <p:extLst>
      <p:ext uri="{BB962C8B-B14F-4D97-AF65-F5344CB8AC3E}">
        <p14:creationId xmlns:p14="http://schemas.microsoft.com/office/powerpoint/2010/main" val="377087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4">
            <a:extLst>
              <a:ext uri="{FF2B5EF4-FFF2-40B4-BE49-F238E27FC236}">
                <a16:creationId xmlns:a16="http://schemas.microsoft.com/office/drawing/2014/main" id="{401F59B2-2589-DF49-935A-4FACC431AA2A}"/>
              </a:ext>
            </a:extLst>
          </p:cNvPr>
          <p:cNvSpPr>
            <a:spLocks noGrp="1"/>
          </p:cNvSpPr>
          <p:nvPr>
            <p:ph type="title"/>
          </p:nvPr>
        </p:nvSpPr>
        <p:spPr/>
        <p:txBody>
          <a:bodyPr/>
          <a:lstStyle/>
          <a:p>
            <a:r>
              <a:rPr lang="en-US" dirty="0"/>
              <a:t>An Enterprise may have a single portfolio or multiple portfolios</a:t>
            </a:r>
          </a:p>
        </p:txBody>
      </p:sp>
      <p:sp>
        <p:nvSpPr>
          <p:cNvPr id="36" name="TextBox 35">
            <a:extLst>
              <a:ext uri="{FF2B5EF4-FFF2-40B4-BE49-F238E27FC236}">
                <a16:creationId xmlns:a16="http://schemas.microsoft.com/office/drawing/2014/main" id="{D826A6D0-C6B4-DF43-833A-F3D8DDF225C3}"/>
              </a:ext>
            </a:extLst>
          </p:cNvPr>
          <p:cNvSpPr txBox="1"/>
          <p:nvPr/>
        </p:nvSpPr>
        <p:spPr>
          <a:xfrm>
            <a:off x="2026863" y="6044940"/>
            <a:ext cx="2570112" cy="369332"/>
          </a:xfrm>
          <a:prstGeom prst="rect">
            <a:avLst/>
          </a:prstGeom>
          <a:noFill/>
        </p:spPr>
        <p:txBody>
          <a:bodyPr wrap="square" rtlCol="0">
            <a:spAutoFit/>
          </a:bodyPr>
          <a:lstStyle/>
          <a:p>
            <a:pPr algn="ctr" defTabSz="1219170"/>
            <a:r>
              <a:rPr lang="en-US" b="1" dirty="0">
                <a:solidFill>
                  <a:srgbClr val="595959"/>
                </a:solidFill>
                <a:latin typeface="Arial"/>
                <a:cs typeface="Arial"/>
              </a:rPr>
              <a:t>Large Enterprise</a:t>
            </a:r>
          </a:p>
        </p:txBody>
      </p:sp>
      <p:sp>
        <p:nvSpPr>
          <p:cNvPr id="37" name="TextBox 36">
            <a:extLst>
              <a:ext uri="{FF2B5EF4-FFF2-40B4-BE49-F238E27FC236}">
                <a16:creationId xmlns:a16="http://schemas.microsoft.com/office/drawing/2014/main" id="{007054B5-5CE7-EF4D-81B5-224A877093C5}"/>
              </a:ext>
            </a:extLst>
          </p:cNvPr>
          <p:cNvSpPr txBox="1"/>
          <p:nvPr/>
        </p:nvSpPr>
        <p:spPr>
          <a:xfrm>
            <a:off x="6458329" y="6036298"/>
            <a:ext cx="3688003" cy="369332"/>
          </a:xfrm>
          <a:prstGeom prst="rect">
            <a:avLst/>
          </a:prstGeom>
          <a:noFill/>
        </p:spPr>
        <p:txBody>
          <a:bodyPr wrap="square" rtlCol="0">
            <a:spAutoFit/>
          </a:bodyPr>
          <a:lstStyle/>
          <a:p>
            <a:pPr algn="ctr" defTabSz="1219170"/>
            <a:r>
              <a:rPr lang="en-US" b="1" dirty="0">
                <a:solidFill>
                  <a:srgbClr val="565656"/>
                </a:solidFill>
                <a:latin typeface="Arial" panose="020B0604020202020204" pitchFamily="34" charset="0"/>
                <a:cs typeface="Arial" panose="020B0604020202020204" pitchFamily="34" charset="0"/>
              </a:rPr>
              <a:t>Multiple Portfolios</a:t>
            </a:r>
          </a:p>
        </p:txBody>
      </p:sp>
      <p:sp>
        <p:nvSpPr>
          <p:cNvPr id="38" name="Triangle 37">
            <a:extLst>
              <a:ext uri="{FF2B5EF4-FFF2-40B4-BE49-F238E27FC236}">
                <a16:creationId xmlns:a16="http://schemas.microsoft.com/office/drawing/2014/main" id="{417197B6-80DC-B444-A195-C5B94BDA91AC}"/>
              </a:ext>
            </a:extLst>
          </p:cNvPr>
          <p:cNvSpPr/>
          <p:nvPr/>
        </p:nvSpPr>
        <p:spPr bwMode="auto">
          <a:xfrm rot="5400000">
            <a:off x="5011705" y="4887592"/>
            <a:ext cx="737556" cy="351536"/>
          </a:xfrm>
          <a:prstGeom prst="triangle">
            <a:avLst/>
          </a:prstGeom>
          <a:solidFill>
            <a:schemeClr val="accent3"/>
          </a:solidFill>
          <a:ln w="19050" cap="flat" cmpd="sng" algn="ctr">
            <a:no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noAutofit/>
          </a:bodyPr>
          <a:lstStyle/>
          <a:p>
            <a:pPr defTabSz="1219170" eaLnBrk="0" hangingPunct="0">
              <a:spcBef>
                <a:spcPct val="20000"/>
              </a:spcBef>
            </a:pPr>
            <a:endParaRPr lang="en-US" sz="2933" i="1" dirty="0">
              <a:solidFill>
                <a:srgbClr val="565656"/>
              </a:solidFill>
              <a:latin typeface="Arial"/>
              <a:cs typeface="Arial"/>
            </a:endParaRPr>
          </a:p>
        </p:txBody>
      </p:sp>
      <p:pic>
        <p:nvPicPr>
          <p:cNvPr id="31" name="Picture 30" descr="Enteprise.png">
            <a:extLst>
              <a:ext uri="{FF2B5EF4-FFF2-40B4-BE49-F238E27FC236}">
                <a16:creationId xmlns:a16="http://schemas.microsoft.com/office/drawing/2014/main" id="{F4700963-F837-874E-BECC-559D3FC67EC6}"/>
              </a:ext>
            </a:extLst>
          </p:cNvPr>
          <p:cNvPicPr>
            <a:picLocks noChangeAspect="1"/>
          </p:cNvPicPr>
          <p:nvPr/>
        </p:nvPicPr>
        <p:blipFill rotWithShape="1">
          <a:blip r:embed="rId3">
            <a:extLst>
              <a:ext uri="{28A0092B-C50C-407E-A947-70E740481C1C}">
                <a14:useLocalDpi xmlns:a14="http://schemas.microsoft.com/office/drawing/2010/main" val="0"/>
              </a:ext>
            </a:extLst>
          </a:blip>
          <a:srcRect r="34285"/>
          <a:stretch/>
        </p:blipFill>
        <p:spPr>
          <a:xfrm>
            <a:off x="1905320" y="4309659"/>
            <a:ext cx="1548148" cy="1531454"/>
          </a:xfrm>
          <a:prstGeom prst="rect">
            <a:avLst/>
          </a:prstGeom>
        </p:spPr>
      </p:pic>
      <p:pic>
        <p:nvPicPr>
          <p:cNvPr id="52" name="Picture 51" descr="Enteprise.png">
            <a:extLst>
              <a:ext uri="{FF2B5EF4-FFF2-40B4-BE49-F238E27FC236}">
                <a16:creationId xmlns:a16="http://schemas.microsoft.com/office/drawing/2014/main" id="{FFF99322-5818-3244-8EFC-BDF92B74A128}"/>
              </a:ext>
            </a:extLst>
          </p:cNvPr>
          <p:cNvPicPr>
            <a:picLocks noChangeAspect="1"/>
          </p:cNvPicPr>
          <p:nvPr/>
        </p:nvPicPr>
        <p:blipFill rotWithShape="1">
          <a:blip r:embed="rId3">
            <a:extLst>
              <a:ext uri="{28A0092B-C50C-407E-A947-70E740481C1C}">
                <a14:useLocalDpi xmlns:a14="http://schemas.microsoft.com/office/drawing/2010/main" val="0"/>
              </a:ext>
            </a:extLst>
          </a:blip>
          <a:srcRect l="14741" r="33643"/>
          <a:stretch/>
        </p:blipFill>
        <p:spPr>
          <a:xfrm>
            <a:off x="3443137" y="4200124"/>
            <a:ext cx="1325780" cy="1645932"/>
          </a:xfrm>
          <a:prstGeom prst="rect">
            <a:avLst/>
          </a:prstGeom>
        </p:spPr>
      </p:pic>
      <p:grpSp>
        <p:nvGrpSpPr>
          <p:cNvPr id="57" name="Group 56">
            <a:extLst>
              <a:ext uri="{FF2B5EF4-FFF2-40B4-BE49-F238E27FC236}">
                <a16:creationId xmlns:a16="http://schemas.microsoft.com/office/drawing/2014/main" id="{95FD1595-53BE-9843-A258-2DDC5D315505}"/>
              </a:ext>
            </a:extLst>
          </p:cNvPr>
          <p:cNvGrpSpPr/>
          <p:nvPr/>
        </p:nvGrpSpPr>
        <p:grpSpPr>
          <a:xfrm>
            <a:off x="5772117" y="3875652"/>
            <a:ext cx="3750463" cy="1687799"/>
            <a:chOff x="6348346" y="1993357"/>
            <a:chExt cx="4711423" cy="2192771"/>
          </a:xfrm>
        </p:grpSpPr>
        <p:sp>
          <p:nvSpPr>
            <p:cNvPr id="58" name="Rounded Rectangle 57">
              <a:extLst>
                <a:ext uri="{FF2B5EF4-FFF2-40B4-BE49-F238E27FC236}">
                  <a16:creationId xmlns:a16="http://schemas.microsoft.com/office/drawing/2014/main" id="{1829C06A-AE6D-F443-8852-0609789617B6}"/>
                </a:ext>
              </a:extLst>
            </p:cNvPr>
            <p:cNvSpPr/>
            <p:nvPr/>
          </p:nvSpPr>
          <p:spPr>
            <a:xfrm>
              <a:off x="6348346" y="1993357"/>
              <a:ext cx="4711423" cy="2192771"/>
            </a:xfrm>
            <a:prstGeom prst="roundRect">
              <a:avLst>
                <a:gd name="adj" fmla="val 5254"/>
              </a:avLst>
            </a:prstGeom>
            <a:solidFill>
              <a:schemeClr val="bg1"/>
            </a:solidFill>
            <a:ln w="28575" cmpd="sng">
              <a:solidFill>
                <a:schemeClr val="bg2">
                  <a:lumMod val="75000"/>
                </a:schemeClr>
              </a:solidFill>
            </a:ln>
            <a:effectLst>
              <a:outerShdw blurRad="95250" dist="63500" dir="2700000">
                <a:srgbClr val="000000">
                  <a:alpha val="17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en-US" sz="2400" dirty="0">
                <a:solidFill>
                  <a:srgbClr val="FFFFFF"/>
                </a:solidFill>
                <a:latin typeface="Arial"/>
                <a:cs typeface="Arial"/>
              </a:endParaRPr>
            </a:p>
          </p:txBody>
        </p:sp>
        <p:sp>
          <p:nvSpPr>
            <p:cNvPr id="59" name="TextBox 58">
              <a:extLst>
                <a:ext uri="{FF2B5EF4-FFF2-40B4-BE49-F238E27FC236}">
                  <a16:creationId xmlns:a16="http://schemas.microsoft.com/office/drawing/2014/main" id="{E273232E-51BC-FA45-80CD-1187D7EE9B17}"/>
                </a:ext>
              </a:extLst>
            </p:cNvPr>
            <p:cNvSpPr txBox="1"/>
            <p:nvPr/>
          </p:nvSpPr>
          <p:spPr>
            <a:xfrm>
              <a:off x="7380954" y="2650847"/>
              <a:ext cx="1680705" cy="307777"/>
            </a:xfrm>
            <a:prstGeom prst="rect">
              <a:avLst/>
            </a:prstGeom>
            <a:noFill/>
          </p:spPr>
          <p:txBody>
            <a:bodyPr wrap="square" rtlCol="0">
              <a:spAutoFit/>
            </a:bodyPr>
            <a:lstStyle/>
            <a:p>
              <a:pPr defTabSz="1219170"/>
              <a:r>
                <a:rPr lang="en-US" sz="1400" b="1" dirty="0">
                  <a:solidFill>
                    <a:srgbClr val="595959"/>
                  </a:solidFill>
                  <a:latin typeface="Arial"/>
                  <a:cs typeface="Arial"/>
                </a:rPr>
                <a:t>Strategic Themes</a:t>
              </a:r>
            </a:p>
          </p:txBody>
        </p:sp>
        <p:sp>
          <p:nvSpPr>
            <p:cNvPr id="60" name="Rounded Rectangle 59">
              <a:extLst>
                <a:ext uri="{FF2B5EF4-FFF2-40B4-BE49-F238E27FC236}">
                  <a16:creationId xmlns:a16="http://schemas.microsoft.com/office/drawing/2014/main" id="{9C108803-643E-434C-B014-6F8FEFFEF229}"/>
                </a:ext>
              </a:extLst>
            </p:cNvPr>
            <p:cNvSpPr/>
            <p:nvPr/>
          </p:nvSpPr>
          <p:spPr>
            <a:xfrm>
              <a:off x="6456747" y="2109581"/>
              <a:ext cx="4506450" cy="373272"/>
            </a:xfrm>
            <a:prstGeom prst="roundRect">
              <a:avLst>
                <a:gd name="adj" fmla="val 25151"/>
              </a:avLst>
            </a:prstGeom>
            <a:solidFill>
              <a:srgbClr val="6E96C8"/>
            </a:solidFill>
            <a:ln w="28575" cmpd="sng">
              <a:noFill/>
            </a:ln>
          </p:spPr>
          <p:style>
            <a:lnRef idx="2">
              <a:schemeClr val="accent1"/>
            </a:lnRef>
            <a:fillRef idx="1">
              <a:schemeClr val="lt1"/>
            </a:fillRef>
            <a:effectRef idx="0">
              <a:schemeClr val="accent1"/>
            </a:effectRef>
            <a:fontRef idx="minor">
              <a:schemeClr val="dk1"/>
            </a:fontRef>
          </p:style>
          <p:txBody>
            <a:bodyPr rtlCol="0" anchor="ctr" anchorCtr="0"/>
            <a:lstStyle/>
            <a:p>
              <a:pPr algn="ctr" defTabSz="1219170"/>
              <a:r>
                <a:rPr lang="en-US" sz="1867" b="1" dirty="0">
                  <a:solidFill>
                    <a:srgbClr val="FFFFFF"/>
                  </a:solidFill>
                  <a:latin typeface="Arial"/>
                  <a:cs typeface="Arial"/>
                </a:rPr>
                <a:t>SAFe Portfolio</a:t>
              </a:r>
            </a:p>
          </p:txBody>
        </p:sp>
        <p:pic>
          <p:nvPicPr>
            <p:cNvPr id="61" name="Picture 60" descr="Strategic-Themes.png">
              <a:extLst>
                <a:ext uri="{FF2B5EF4-FFF2-40B4-BE49-F238E27FC236}">
                  <a16:creationId xmlns:a16="http://schemas.microsoft.com/office/drawing/2014/main" id="{5F2202A2-E38E-274D-BE37-34E521041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0" y="2657710"/>
              <a:ext cx="699389" cy="539958"/>
            </a:xfrm>
            <a:prstGeom prst="rect">
              <a:avLst/>
            </a:prstGeom>
          </p:spPr>
        </p:pic>
        <p:pic>
          <p:nvPicPr>
            <p:cNvPr id="62" name="Picture 61">
              <a:extLst>
                <a:ext uri="{FF2B5EF4-FFF2-40B4-BE49-F238E27FC236}">
                  <a16:creationId xmlns:a16="http://schemas.microsoft.com/office/drawing/2014/main" id="{8FDAC5E3-2C5E-6440-81C8-EAE5F9E23691}"/>
                </a:ext>
              </a:extLst>
            </p:cNvPr>
            <p:cNvPicPr>
              <a:picLocks noChangeAspect="1"/>
            </p:cNvPicPr>
            <p:nvPr/>
          </p:nvPicPr>
          <p:blipFill>
            <a:blip r:embed="rId5"/>
            <a:stretch>
              <a:fillRect/>
            </a:stretch>
          </p:blipFill>
          <p:spPr>
            <a:xfrm>
              <a:off x="6456747" y="3264249"/>
              <a:ext cx="4506450" cy="796720"/>
            </a:xfrm>
            <a:prstGeom prst="rect">
              <a:avLst/>
            </a:prstGeom>
          </p:spPr>
        </p:pic>
      </p:grpSp>
      <p:grpSp>
        <p:nvGrpSpPr>
          <p:cNvPr id="63" name="Group 62">
            <a:extLst>
              <a:ext uri="{FF2B5EF4-FFF2-40B4-BE49-F238E27FC236}">
                <a16:creationId xmlns:a16="http://schemas.microsoft.com/office/drawing/2014/main" id="{BF5BD3E9-69BA-7343-AE64-BA591B74F413}"/>
              </a:ext>
            </a:extLst>
          </p:cNvPr>
          <p:cNvGrpSpPr/>
          <p:nvPr/>
        </p:nvGrpSpPr>
        <p:grpSpPr>
          <a:xfrm>
            <a:off x="5924517" y="4028052"/>
            <a:ext cx="3750463" cy="1687799"/>
            <a:chOff x="6348346" y="1993357"/>
            <a:chExt cx="4711423" cy="2192771"/>
          </a:xfrm>
        </p:grpSpPr>
        <p:sp>
          <p:nvSpPr>
            <p:cNvPr id="64" name="Rounded Rectangle 63">
              <a:extLst>
                <a:ext uri="{FF2B5EF4-FFF2-40B4-BE49-F238E27FC236}">
                  <a16:creationId xmlns:a16="http://schemas.microsoft.com/office/drawing/2014/main" id="{235ED4D7-ECB7-6B4B-9199-4D956176BE3D}"/>
                </a:ext>
              </a:extLst>
            </p:cNvPr>
            <p:cNvSpPr/>
            <p:nvPr/>
          </p:nvSpPr>
          <p:spPr>
            <a:xfrm>
              <a:off x="6348346" y="1993357"/>
              <a:ext cx="4711423" cy="2192771"/>
            </a:xfrm>
            <a:prstGeom prst="roundRect">
              <a:avLst>
                <a:gd name="adj" fmla="val 5254"/>
              </a:avLst>
            </a:prstGeom>
            <a:solidFill>
              <a:schemeClr val="bg1"/>
            </a:solidFill>
            <a:ln w="28575" cmpd="sng">
              <a:solidFill>
                <a:schemeClr val="bg2">
                  <a:lumMod val="75000"/>
                </a:schemeClr>
              </a:solidFill>
            </a:ln>
            <a:effectLst>
              <a:outerShdw blurRad="95250" dist="63500" dir="2700000">
                <a:srgbClr val="000000">
                  <a:alpha val="17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en-US" sz="2400" dirty="0">
                <a:solidFill>
                  <a:srgbClr val="FFFFFF"/>
                </a:solidFill>
                <a:latin typeface="Arial"/>
                <a:cs typeface="Arial"/>
              </a:endParaRPr>
            </a:p>
          </p:txBody>
        </p:sp>
        <p:sp>
          <p:nvSpPr>
            <p:cNvPr id="65" name="TextBox 64">
              <a:extLst>
                <a:ext uri="{FF2B5EF4-FFF2-40B4-BE49-F238E27FC236}">
                  <a16:creationId xmlns:a16="http://schemas.microsoft.com/office/drawing/2014/main" id="{4971965A-EB45-2D48-9977-51AD8D80F058}"/>
                </a:ext>
              </a:extLst>
            </p:cNvPr>
            <p:cNvSpPr txBox="1"/>
            <p:nvPr/>
          </p:nvSpPr>
          <p:spPr>
            <a:xfrm>
              <a:off x="7380954" y="2650847"/>
              <a:ext cx="1680705" cy="307777"/>
            </a:xfrm>
            <a:prstGeom prst="rect">
              <a:avLst/>
            </a:prstGeom>
            <a:noFill/>
          </p:spPr>
          <p:txBody>
            <a:bodyPr wrap="square" rtlCol="0">
              <a:spAutoFit/>
            </a:bodyPr>
            <a:lstStyle/>
            <a:p>
              <a:pPr defTabSz="1219170"/>
              <a:r>
                <a:rPr lang="en-US" sz="1400" b="1" dirty="0">
                  <a:solidFill>
                    <a:srgbClr val="595959"/>
                  </a:solidFill>
                  <a:latin typeface="Arial"/>
                  <a:cs typeface="Arial"/>
                </a:rPr>
                <a:t>Strategic Themes</a:t>
              </a:r>
            </a:p>
          </p:txBody>
        </p:sp>
        <p:sp>
          <p:nvSpPr>
            <p:cNvPr id="66" name="Rounded Rectangle 65">
              <a:extLst>
                <a:ext uri="{FF2B5EF4-FFF2-40B4-BE49-F238E27FC236}">
                  <a16:creationId xmlns:a16="http://schemas.microsoft.com/office/drawing/2014/main" id="{AB23CEAB-0314-0C4C-9F9C-9B50195F0CCD}"/>
                </a:ext>
              </a:extLst>
            </p:cNvPr>
            <p:cNvSpPr/>
            <p:nvPr/>
          </p:nvSpPr>
          <p:spPr>
            <a:xfrm>
              <a:off x="6456747" y="2109581"/>
              <a:ext cx="4506450" cy="373272"/>
            </a:xfrm>
            <a:prstGeom prst="roundRect">
              <a:avLst>
                <a:gd name="adj" fmla="val 25151"/>
              </a:avLst>
            </a:prstGeom>
            <a:solidFill>
              <a:srgbClr val="6E96C8"/>
            </a:solidFill>
            <a:ln w="28575" cmpd="sng">
              <a:noFill/>
            </a:ln>
          </p:spPr>
          <p:style>
            <a:lnRef idx="2">
              <a:schemeClr val="accent1"/>
            </a:lnRef>
            <a:fillRef idx="1">
              <a:schemeClr val="lt1"/>
            </a:fillRef>
            <a:effectRef idx="0">
              <a:schemeClr val="accent1"/>
            </a:effectRef>
            <a:fontRef idx="minor">
              <a:schemeClr val="dk1"/>
            </a:fontRef>
          </p:style>
          <p:txBody>
            <a:bodyPr rtlCol="0" anchor="ctr" anchorCtr="0"/>
            <a:lstStyle/>
            <a:p>
              <a:pPr algn="ctr" defTabSz="1219170"/>
              <a:r>
                <a:rPr lang="en-US" sz="1867" b="1" dirty="0">
                  <a:solidFill>
                    <a:srgbClr val="FFFFFF"/>
                  </a:solidFill>
                  <a:latin typeface="Arial"/>
                  <a:cs typeface="Arial"/>
                </a:rPr>
                <a:t>SAFe Portfolio</a:t>
              </a:r>
            </a:p>
          </p:txBody>
        </p:sp>
        <p:pic>
          <p:nvPicPr>
            <p:cNvPr id="67" name="Picture 66" descr="Strategic-Themes.png">
              <a:extLst>
                <a:ext uri="{FF2B5EF4-FFF2-40B4-BE49-F238E27FC236}">
                  <a16:creationId xmlns:a16="http://schemas.microsoft.com/office/drawing/2014/main" id="{11BA3036-0631-8445-A98F-990C1D6C3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0" y="2657710"/>
              <a:ext cx="699389" cy="539958"/>
            </a:xfrm>
            <a:prstGeom prst="rect">
              <a:avLst/>
            </a:prstGeom>
          </p:spPr>
        </p:pic>
        <p:pic>
          <p:nvPicPr>
            <p:cNvPr id="68" name="Picture 67">
              <a:extLst>
                <a:ext uri="{FF2B5EF4-FFF2-40B4-BE49-F238E27FC236}">
                  <a16:creationId xmlns:a16="http://schemas.microsoft.com/office/drawing/2014/main" id="{15B792EC-6425-F14F-8A98-D3134F5F0727}"/>
                </a:ext>
              </a:extLst>
            </p:cNvPr>
            <p:cNvPicPr>
              <a:picLocks noChangeAspect="1"/>
            </p:cNvPicPr>
            <p:nvPr/>
          </p:nvPicPr>
          <p:blipFill>
            <a:blip r:embed="rId5"/>
            <a:stretch>
              <a:fillRect/>
            </a:stretch>
          </p:blipFill>
          <p:spPr>
            <a:xfrm>
              <a:off x="6456747" y="3264249"/>
              <a:ext cx="4506450" cy="796720"/>
            </a:xfrm>
            <a:prstGeom prst="rect">
              <a:avLst/>
            </a:prstGeom>
          </p:spPr>
        </p:pic>
      </p:grpSp>
      <p:grpSp>
        <p:nvGrpSpPr>
          <p:cNvPr id="69" name="Group 68">
            <a:extLst>
              <a:ext uri="{FF2B5EF4-FFF2-40B4-BE49-F238E27FC236}">
                <a16:creationId xmlns:a16="http://schemas.microsoft.com/office/drawing/2014/main" id="{B077FF93-74FB-4846-84CE-8799E328769C}"/>
              </a:ext>
            </a:extLst>
          </p:cNvPr>
          <p:cNvGrpSpPr/>
          <p:nvPr/>
        </p:nvGrpSpPr>
        <p:grpSpPr>
          <a:xfrm>
            <a:off x="6076917" y="4180452"/>
            <a:ext cx="3750463" cy="1687799"/>
            <a:chOff x="6348346" y="1993357"/>
            <a:chExt cx="4711423" cy="2192771"/>
          </a:xfrm>
        </p:grpSpPr>
        <p:sp>
          <p:nvSpPr>
            <p:cNvPr id="70" name="Rounded Rectangle 69">
              <a:extLst>
                <a:ext uri="{FF2B5EF4-FFF2-40B4-BE49-F238E27FC236}">
                  <a16:creationId xmlns:a16="http://schemas.microsoft.com/office/drawing/2014/main" id="{C5A7B13E-5B7A-5A47-82AA-83DEF7108ED5}"/>
                </a:ext>
              </a:extLst>
            </p:cNvPr>
            <p:cNvSpPr/>
            <p:nvPr/>
          </p:nvSpPr>
          <p:spPr>
            <a:xfrm>
              <a:off x="6348346" y="1993357"/>
              <a:ext cx="4711423" cy="2192771"/>
            </a:xfrm>
            <a:prstGeom prst="roundRect">
              <a:avLst>
                <a:gd name="adj" fmla="val 5254"/>
              </a:avLst>
            </a:prstGeom>
            <a:solidFill>
              <a:schemeClr val="bg1"/>
            </a:solidFill>
            <a:ln w="28575" cmpd="sng">
              <a:solidFill>
                <a:schemeClr val="bg2">
                  <a:lumMod val="75000"/>
                </a:schemeClr>
              </a:solidFill>
            </a:ln>
            <a:effectLst>
              <a:outerShdw blurRad="95250" dist="63500" dir="2700000">
                <a:srgbClr val="000000">
                  <a:alpha val="17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en-US" sz="2400" dirty="0">
                <a:solidFill>
                  <a:srgbClr val="FFFFFF"/>
                </a:solidFill>
                <a:latin typeface="Arial"/>
                <a:cs typeface="Arial"/>
              </a:endParaRPr>
            </a:p>
          </p:txBody>
        </p:sp>
        <p:sp>
          <p:nvSpPr>
            <p:cNvPr id="71" name="TextBox 70">
              <a:extLst>
                <a:ext uri="{FF2B5EF4-FFF2-40B4-BE49-F238E27FC236}">
                  <a16:creationId xmlns:a16="http://schemas.microsoft.com/office/drawing/2014/main" id="{2CE7CED9-6990-4148-9F0A-9C1988AFA667}"/>
                </a:ext>
              </a:extLst>
            </p:cNvPr>
            <p:cNvSpPr txBox="1"/>
            <p:nvPr/>
          </p:nvSpPr>
          <p:spPr>
            <a:xfrm>
              <a:off x="7380954" y="2650847"/>
              <a:ext cx="1680705" cy="307777"/>
            </a:xfrm>
            <a:prstGeom prst="rect">
              <a:avLst/>
            </a:prstGeom>
            <a:noFill/>
          </p:spPr>
          <p:txBody>
            <a:bodyPr wrap="square" rtlCol="0">
              <a:spAutoFit/>
            </a:bodyPr>
            <a:lstStyle/>
            <a:p>
              <a:pPr defTabSz="1219170"/>
              <a:r>
                <a:rPr lang="en-US" sz="1400" b="1" dirty="0">
                  <a:solidFill>
                    <a:srgbClr val="595959"/>
                  </a:solidFill>
                  <a:latin typeface="Arial"/>
                  <a:cs typeface="Arial"/>
                </a:rPr>
                <a:t>Strategic Themes</a:t>
              </a:r>
            </a:p>
          </p:txBody>
        </p:sp>
        <p:sp>
          <p:nvSpPr>
            <p:cNvPr id="72" name="Rounded Rectangle 71">
              <a:extLst>
                <a:ext uri="{FF2B5EF4-FFF2-40B4-BE49-F238E27FC236}">
                  <a16:creationId xmlns:a16="http://schemas.microsoft.com/office/drawing/2014/main" id="{6BCDB3AC-DADA-F941-BE7E-9C89F9F3CA0D}"/>
                </a:ext>
              </a:extLst>
            </p:cNvPr>
            <p:cNvSpPr/>
            <p:nvPr/>
          </p:nvSpPr>
          <p:spPr>
            <a:xfrm>
              <a:off x="6456747" y="2109581"/>
              <a:ext cx="4506450" cy="373272"/>
            </a:xfrm>
            <a:prstGeom prst="roundRect">
              <a:avLst>
                <a:gd name="adj" fmla="val 25151"/>
              </a:avLst>
            </a:prstGeom>
            <a:solidFill>
              <a:srgbClr val="6E96C8"/>
            </a:solidFill>
            <a:ln w="28575" cmpd="sng">
              <a:noFill/>
            </a:ln>
          </p:spPr>
          <p:style>
            <a:lnRef idx="2">
              <a:schemeClr val="accent1"/>
            </a:lnRef>
            <a:fillRef idx="1">
              <a:schemeClr val="lt1"/>
            </a:fillRef>
            <a:effectRef idx="0">
              <a:schemeClr val="accent1"/>
            </a:effectRef>
            <a:fontRef idx="minor">
              <a:schemeClr val="dk1"/>
            </a:fontRef>
          </p:style>
          <p:txBody>
            <a:bodyPr rtlCol="0" anchor="ctr" anchorCtr="0"/>
            <a:lstStyle/>
            <a:p>
              <a:pPr algn="ctr" defTabSz="1219170"/>
              <a:r>
                <a:rPr lang="en-US" sz="1867" b="1" dirty="0">
                  <a:solidFill>
                    <a:srgbClr val="FFFFFF"/>
                  </a:solidFill>
                  <a:latin typeface="Arial"/>
                  <a:cs typeface="Arial"/>
                </a:rPr>
                <a:t>SAFe Portfolio</a:t>
              </a:r>
            </a:p>
          </p:txBody>
        </p:sp>
        <p:pic>
          <p:nvPicPr>
            <p:cNvPr id="73" name="Picture 72" descr="Strategic-Themes.png">
              <a:extLst>
                <a:ext uri="{FF2B5EF4-FFF2-40B4-BE49-F238E27FC236}">
                  <a16:creationId xmlns:a16="http://schemas.microsoft.com/office/drawing/2014/main" id="{7718AC19-B9A1-7147-9530-5ECA897D2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0" y="2657710"/>
              <a:ext cx="699389" cy="539958"/>
            </a:xfrm>
            <a:prstGeom prst="rect">
              <a:avLst/>
            </a:prstGeom>
          </p:spPr>
        </p:pic>
        <p:pic>
          <p:nvPicPr>
            <p:cNvPr id="74" name="Picture 73">
              <a:extLst>
                <a:ext uri="{FF2B5EF4-FFF2-40B4-BE49-F238E27FC236}">
                  <a16:creationId xmlns:a16="http://schemas.microsoft.com/office/drawing/2014/main" id="{980C4429-75E9-594C-AEF1-6C8E9F8B295E}"/>
                </a:ext>
              </a:extLst>
            </p:cNvPr>
            <p:cNvPicPr>
              <a:picLocks noChangeAspect="1"/>
            </p:cNvPicPr>
            <p:nvPr/>
          </p:nvPicPr>
          <p:blipFill>
            <a:blip r:embed="rId5"/>
            <a:stretch>
              <a:fillRect/>
            </a:stretch>
          </p:blipFill>
          <p:spPr>
            <a:xfrm>
              <a:off x="6456747" y="3264249"/>
              <a:ext cx="4506450" cy="796720"/>
            </a:xfrm>
            <a:prstGeom prst="rect">
              <a:avLst/>
            </a:prstGeom>
          </p:spPr>
        </p:pic>
      </p:grpSp>
      <p:grpSp>
        <p:nvGrpSpPr>
          <p:cNvPr id="75" name="Group 74">
            <a:extLst>
              <a:ext uri="{FF2B5EF4-FFF2-40B4-BE49-F238E27FC236}">
                <a16:creationId xmlns:a16="http://schemas.microsoft.com/office/drawing/2014/main" id="{0B70A5DB-3CF8-3340-8F51-4587A94D4A9B}"/>
              </a:ext>
            </a:extLst>
          </p:cNvPr>
          <p:cNvGrpSpPr/>
          <p:nvPr/>
        </p:nvGrpSpPr>
        <p:grpSpPr>
          <a:xfrm>
            <a:off x="6229317" y="4332852"/>
            <a:ext cx="3750463" cy="1687799"/>
            <a:chOff x="6348346" y="1993357"/>
            <a:chExt cx="4711423" cy="2192771"/>
          </a:xfrm>
        </p:grpSpPr>
        <p:sp>
          <p:nvSpPr>
            <p:cNvPr id="76" name="Rounded Rectangle 75">
              <a:extLst>
                <a:ext uri="{FF2B5EF4-FFF2-40B4-BE49-F238E27FC236}">
                  <a16:creationId xmlns:a16="http://schemas.microsoft.com/office/drawing/2014/main" id="{9103D74B-8B66-2D41-A8EE-D67C890F35C8}"/>
                </a:ext>
              </a:extLst>
            </p:cNvPr>
            <p:cNvSpPr/>
            <p:nvPr/>
          </p:nvSpPr>
          <p:spPr>
            <a:xfrm>
              <a:off x="6348346" y="1993357"/>
              <a:ext cx="4711423" cy="2192771"/>
            </a:xfrm>
            <a:prstGeom prst="roundRect">
              <a:avLst>
                <a:gd name="adj" fmla="val 5254"/>
              </a:avLst>
            </a:prstGeom>
            <a:solidFill>
              <a:schemeClr val="bg1"/>
            </a:solidFill>
            <a:ln w="28575" cmpd="sng">
              <a:solidFill>
                <a:schemeClr val="bg2">
                  <a:lumMod val="75000"/>
                </a:schemeClr>
              </a:solidFill>
            </a:ln>
            <a:effectLst>
              <a:outerShdw blurRad="95250" dist="63500" dir="2700000">
                <a:srgbClr val="000000">
                  <a:alpha val="17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en-US" sz="2400" dirty="0">
                <a:solidFill>
                  <a:srgbClr val="FFFFFF"/>
                </a:solidFill>
                <a:latin typeface="Arial"/>
                <a:cs typeface="Arial"/>
              </a:endParaRPr>
            </a:p>
          </p:txBody>
        </p:sp>
        <p:sp>
          <p:nvSpPr>
            <p:cNvPr id="77" name="TextBox 76">
              <a:extLst>
                <a:ext uri="{FF2B5EF4-FFF2-40B4-BE49-F238E27FC236}">
                  <a16:creationId xmlns:a16="http://schemas.microsoft.com/office/drawing/2014/main" id="{07ACCC8D-1F68-1E42-90DE-B31D6970655F}"/>
                </a:ext>
              </a:extLst>
            </p:cNvPr>
            <p:cNvSpPr txBox="1"/>
            <p:nvPr/>
          </p:nvSpPr>
          <p:spPr>
            <a:xfrm>
              <a:off x="7379758" y="2560479"/>
              <a:ext cx="1680705" cy="307777"/>
            </a:xfrm>
            <a:prstGeom prst="rect">
              <a:avLst/>
            </a:prstGeom>
            <a:noFill/>
          </p:spPr>
          <p:txBody>
            <a:bodyPr wrap="square" rtlCol="0">
              <a:spAutoFit/>
            </a:bodyPr>
            <a:lstStyle/>
            <a:p>
              <a:pPr defTabSz="1219170"/>
              <a:r>
                <a:rPr lang="en-US" sz="1400" b="1" dirty="0">
                  <a:solidFill>
                    <a:srgbClr val="595959"/>
                  </a:solidFill>
                  <a:latin typeface="Arial"/>
                  <a:cs typeface="Arial"/>
                </a:rPr>
                <a:t>Strategic Themes</a:t>
              </a:r>
            </a:p>
          </p:txBody>
        </p:sp>
        <p:sp>
          <p:nvSpPr>
            <p:cNvPr id="78" name="Rounded Rectangle 77">
              <a:extLst>
                <a:ext uri="{FF2B5EF4-FFF2-40B4-BE49-F238E27FC236}">
                  <a16:creationId xmlns:a16="http://schemas.microsoft.com/office/drawing/2014/main" id="{3D92AAB8-6F7A-6943-8614-43CBCC06858E}"/>
                </a:ext>
              </a:extLst>
            </p:cNvPr>
            <p:cNvSpPr/>
            <p:nvPr/>
          </p:nvSpPr>
          <p:spPr>
            <a:xfrm>
              <a:off x="6456747" y="2109581"/>
              <a:ext cx="4506450" cy="373272"/>
            </a:xfrm>
            <a:prstGeom prst="roundRect">
              <a:avLst>
                <a:gd name="adj" fmla="val 25151"/>
              </a:avLst>
            </a:prstGeom>
            <a:solidFill>
              <a:srgbClr val="6E96C8"/>
            </a:solidFill>
            <a:ln w="28575" cmpd="sng">
              <a:noFill/>
            </a:ln>
          </p:spPr>
          <p:style>
            <a:lnRef idx="2">
              <a:schemeClr val="accent1"/>
            </a:lnRef>
            <a:fillRef idx="1">
              <a:schemeClr val="lt1"/>
            </a:fillRef>
            <a:effectRef idx="0">
              <a:schemeClr val="accent1"/>
            </a:effectRef>
            <a:fontRef idx="minor">
              <a:schemeClr val="dk1"/>
            </a:fontRef>
          </p:style>
          <p:txBody>
            <a:bodyPr rtlCol="0" anchor="ctr" anchorCtr="0"/>
            <a:lstStyle/>
            <a:p>
              <a:pPr algn="ctr" defTabSz="1219170"/>
              <a:r>
                <a:rPr lang="en-US" sz="1867" b="1" dirty="0">
                  <a:solidFill>
                    <a:srgbClr val="FFFFFF"/>
                  </a:solidFill>
                  <a:latin typeface="Arial"/>
                  <a:cs typeface="Arial"/>
                </a:rPr>
                <a:t>SAFe Portfolio</a:t>
              </a:r>
            </a:p>
          </p:txBody>
        </p:sp>
        <p:pic>
          <p:nvPicPr>
            <p:cNvPr id="79" name="Picture 78" descr="Strategic-Themes.png">
              <a:extLst>
                <a:ext uri="{FF2B5EF4-FFF2-40B4-BE49-F238E27FC236}">
                  <a16:creationId xmlns:a16="http://schemas.microsoft.com/office/drawing/2014/main" id="{E9C32467-5AE4-6646-B87F-306161D96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0" y="2657710"/>
              <a:ext cx="699389" cy="539958"/>
            </a:xfrm>
            <a:prstGeom prst="rect">
              <a:avLst/>
            </a:prstGeom>
          </p:spPr>
        </p:pic>
        <p:pic>
          <p:nvPicPr>
            <p:cNvPr id="80" name="Picture 79">
              <a:extLst>
                <a:ext uri="{FF2B5EF4-FFF2-40B4-BE49-F238E27FC236}">
                  <a16:creationId xmlns:a16="http://schemas.microsoft.com/office/drawing/2014/main" id="{FB4EDB22-9BB1-5F45-A0FA-4C35150DFBF6}"/>
                </a:ext>
              </a:extLst>
            </p:cNvPr>
            <p:cNvPicPr>
              <a:picLocks noChangeAspect="1"/>
            </p:cNvPicPr>
            <p:nvPr/>
          </p:nvPicPr>
          <p:blipFill>
            <a:blip r:embed="rId5"/>
            <a:stretch>
              <a:fillRect/>
            </a:stretch>
          </p:blipFill>
          <p:spPr>
            <a:xfrm>
              <a:off x="6456747" y="3264249"/>
              <a:ext cx="4506450" cy="796720"/>
            </a:xfrm>
            <a:prstGeom prst="rect">
              <a:avLst/>
            </a:prstGeom>
          </p:spPr>
        </p:pic>
      </p:grpSp>
      <p:grpSp>
        <p:nvGrpSpPr>
          <p:cNvPr id="82" name="Group 81">
            <a:extLst>
              <a:ext uri="{FF2B5EF4-FFF2-40B4-BE49-F238E27FC236}">
                <a16:creationId xmlns:a16="http://schemas.microsoft.com/office/drawing/2014/main" id="{846A49CC-575C-D341-A380-79B1B936644F}"/>
              </a:ext>
            </a:extLst>
          </p:cNvPr>
          <p:cNvGrpSpPr/>
          <p:nvPr/>
        </p:nvGrpSpPr>
        <p:grpSpPr>
          <a:xfrm>
            <a:off x="2116537" y="1107601"/>
            <a:ext cx="7420386" cy="2135333"/>
            <a:chOff x="2384970" y="1267541"/>
            <a:chExt cx="7420386" cy="2135333"/>
          </a:xfrm>
        </p:grpSpPr>
        <p:sp>
          <p:nvSpPr>
            <p:cNvPr id="7" name="TextBox 6">
              <a:extLst>
                <a:ext uri="{FF2B5EF4-FFF2-40B4-BE49-F238E27FC236}">
                  <a16:creationId xmlns:a16="http://schemas.microsoft.com/office/drawing/2014/main" id="{8F8E3223-F333-3E42-95AC-3113EC96D389}"/>
                </a:ext>
              </a:extLst>
            </p:cNvPr>
            <p:cNvSpPr txBox="1"/>
            <p:nvPr/>
          </p:nvSpPr>
          <p:spPr>
            <a:xfrm>
              <a:off x="2384970" y="3019893"/>
              <a:ext cx="2427897" cy="369332"/>
            </a:xfrm>
            <a:prstGeom prst="rect">
              <a:avLst/>
            </a:prstGeom>
            <a:noFill/>
          </p:spPr>
          <p:txBody>
            <a:bodyPr wrap="square" rtlCol="0">
              <a:spAutoFit/>
            </a:bodyPr>
            <a:lstStyle/>
            <a:p>
              <a:pPr algn="ctr"/>
              <a:r>
                <a:rPr lang="en-US" b="1" dirty="0">
                  <a:solidFill>
                    <a:srgbClr val="595959"/>
                  </a:solidFill>
                  <a:latin typeface="Arial"/>
                  <a:cs typeface="Arial"/>
                </a:rPr>
                <a:t>Small Enterprise</a:t>
              </a:r>
            </a:p>
          </p:txBody>
        </p:sp>
        <p:pic>
          <p:nvPicPr>
            <p:cNvPr id="8" name="Picture 7" descr="Enteprise.png">
              <a:extLst>
                <a:ext uri="{FF2B5EF4-FFF2-40B4-BE49-F238E27FC236}">
                  <a16:creationId xmlns:a16="http://schemas.microsoft.com/office/drawing/2014/main" id="{4ACF4320-EF99-AD41-A58A-ABF356396BF7}"/>
                </a:ext>
              </a:extLst>
            </p:cNvPr>
            <p:cNvPicPr>
              <a:picLocks noChangeAspect="1"/>
            </p:cNvPicPr>
            <p:nvPr/>
          </p:nvPicPr>
          <p:blipFill rotWithShape="1">
            <a:blip r:embed="rId3">
              <a:extLst>
                <a:ext uri="{28A0092B-C50C-407E-A947-70E740481C1C}">
                  <a14:useLocalDpi xmlns:a14="http://schemas.microsoft.com/office/drawing/2010/main" val="0"/>
                </a:ext>
              </a:extLst>
            </a:blip>
            <a:srcRect l="-1" r="33904"/>
            <a:stretch/>
          </p:blipFill>
          <p:spPr>
            <a:xfrm>
              <a:off x="2706376" y="1267541"/>
              <a:ext cx="1697715" cy="1645932"/>
            </a:xfrm>
            <a:prstGeom prst="rect">
              <a:avLst/>
            </a:prstGeom>
          </p:spPr>
        </p:pic>
        <p:sp>
          <p:nvSpPr>
            <p:cNvPr id="10" name="Triangle 9">
              <a:extLst>
                <a:ext uri="{FF2B5EF4-FFF2-40B4-BE49-F238E27FC236}">
                  <a16:creationId xmlns:a16="http://schemas.microsoft.com/office/drawing/2014/main" id="{0275ACAF-69F5-F148-966B-2E2E12B60FD6}"/>
                </a:ext>
              </a:extLst>
            </p:cNvPr>
            <p:cNvSpPr/>
            <p:nvPr/>
          </p:nvSpPr>
          <p:spPr bwMode="auto">
            <a:xfrm rot="5400000">
              <a:off x="5160047" y="1923525"/>
              <a:ext cx="803249" cy="399942"/>
            </a:xfrm>
            <a:prstGeom prst="triangle">
              <a:avLst/>
            </a:prstGeom>
            <a:solidFill>
              <a:schemeClr val="accent3"/>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47" name="Rounded Rectangle 46">
              <a:extLst>
                <a:ext uri="{FF2B5EF4-FFF2-40B4-BE49-F238E27FC236}">
                  <a16:creationId xmlns:a16="http://schemas.microsoft.com/office/drawing/2014/main" id="{1E422C3D-3766-7040-9CC1-EF506C7BBB71}"/>
                </a:ext>
              </a:extLst>
            </p:cNvPr>
            <p:cNvSpPr/>
            <p:nvPr/>
          </p:nvSpPr>
          <p:spPr>
            <a:xfrm>
              <a:off x="6037641" y="1288506"/>
              <a:ext cx="3767715" cy="1695562"/>
            </a:xfrm>
            <a:prstGeom prst="roundRect">
              <a:avLst>
                <a:gd name="adj" fmla="val 5254"/>
              </a:avLst>
            </a:prstGeom>
            <a:solidFill>
              <a:schemeClr val="bg1"/>
            </a:solidFill>
            <a:ln w="28575" cmpd="sng">
              <a:solidFill>
                <a:schemeClr val="bg2">
                  <a:lumMod val="75000"/>
                </a:schemeClr>
              </a:solidFill>
            </a:ln>
            <a:effectLst>
              <a:outerShdw blurRad="95250" dist="63500" dir="2700000">
                <a:srgbClr val="000000">
                  <a:alpha val="17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en-US" sz="2400" dirty="0">
                <a:solidFill>
                  <a:srgbClr val="FFFFFF"/>
                </a:solidFill>
                <a:latin typeface="Arial"/>
                <a:cs typeface="Arial"/>
              </a:endParaRPr>
            </a:p>
          </p:txBody>
        </p:sp>
        <p:sp>
          <p:nvSpPr>
            <p:cNvPr id="48" name="Rounded Rectangle 47">
              <a:extLst>
                <a:ext uri="{FF2B5EF4-FFF2-40B4-BE49-F238E27FC236}">
                  <a16:creationId xmlns:a16="http://schemas.microsoft.com/office/drawing/2014/main" id="{FDAD32D1-1062-6D48-ADCB-EDB555CF393D}"/>
                </a:ext>
              </a:extLst>
            </p:cNvPr>
            <p:cNvSpPr/>
            <p:nvPr/>
          </p:nvSpPr>
          <p:spPr>
            <a:xfrm>
              <a:off x="6124330" y="1378379"/>
              <a:ext cx="3603799" cy="288633"/>
            </a:xfrm>
            <a:prstGeom prst="roundRect">
              <a:avLst>
                <a:gd name="adj" fmla="val 25151"/>
              </a:avLst>
            </a:prstGeom>
            <a:solidFill>
              <a:srgbClr val="6E96C8"/>
            </a:solidFill>
            <a:ln w="28575" cmpd="sng">
              <a:noFill/>
            </a:ln>
          </p:spPr>
          <p:style>
            <a:lnRef idx="2">
              <a:schemeClr val="accent1"/>
            </a:lnRef>
            <a:fillRef idx="1">
              <a:schemeClr val="lt1"/>
            </a:fillRef>
            <a:effectRef idx="0">
              <a:schemeClr val="accent1"/>
            </a:effectRef>
            <a:fontRef idx="minor">
              <a:schemeClr val="dk1"/>
            </a:fontRef>
          </p:style>
          <p:txBody>
            <a:bodyPr rtlCol="0" anchor="ctr" anchorCtr="0"/>
            <a:lstStyle/>
            <a:p>
              <a:pPr algn="ctr" defTabSz="1219170"/>
              <a:r>
                <a:rPr lang="en-US" sz="1400" b="1" dirty="0">
                  <a:solidFill>
                    <a:srgbClr val="FFFFFF"/>
                  </a:solidFill>
                  <a:latin typeface="Arial"/>
                  <a:cs typeface="Arial"/>
                </a:rPr>
                <a:t>SAFe Portfolio</a:t>
              </a:r>
            </a:p>
          </p:txBody>
        </p:sp>
        <p:pic>
          <p:nvPicPr>
            <p:cNvPr id="49" name="Picture 48" descr="Strategic-Themes.png">
              <a:extLst>
                <a:ext uri="{FF2B5EF4-FFF2-40B4-BE49-F238E27FC236}">
                  <a16:creationId xmlns:a16="http://schemas.microsoft.com/office/drawing/2014/main" id="{1C7E6C10-C918-4F42-93FC-420879A1B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259" y="1802216"/>
              <a:ext cx="559300" cy="417522"/>
            </a:xfrm>
            <a:prstGeom prst="rect">
              <a:avLst/>
            </a:prstGeom>
          </p:spPr>
        </p:pic>
        <p:pic>
          <p:nvPicPr>
            <p:cNvPr id="50" name="Picture 49">
              <a:extLst>
                <a:ext uri="{FF2B5EF4-FFF2-40B4-BE49-F238E27FC236}">
                  <a16:creationId xmlns:a16="http://schemas.microsoft.com/office/drawing/2014/main" id="{0A96EEA9-D0C7-044D-8B14-D1D55C083989}"/>
                </a:ext>
              </a:extLst>
            </p:cNvPr>
            <p:cNvPicPr>
              <a:picLocks noChangeAspect="1"/>
            </p:cNvPicPr>
            <p:nvPr/>
          </p:nvPicPr>
          <p:blipFill>
            <a:blip r:embed="rId6"/>
            <a:stretch>
              <a:fillRect/>
            </a:stretch>
          </p:blipFill>
          <p:spPr>
            <a:xfrm>
              <a:off x="6158189" y="2277296"/>
              <a:ext cx="3510323" cy="600084"/>
            </a:xfrm>
            <a:prstGeom prst="rect">
              <a:avLst/>
            </a:prstGeom>
          </p:spPr>
        </p:pic>
        <p:sp>
          <p:nvSpPr>
            <p:cNvPr id="51" name="TextBox 50">
              <a:extLst>
                <a:ext uri="{FF2B5EF4-FFF2-40B4-BE49-F238E27FC236}">
                  <a16:creationId xmlns:a16="http://schemas.microsoft.com/office/drawing/2014/main" id="{33E8D5F7-7C4B-D54D-8EAC-1FC764004B41}"/>
                </a:ext>
              </a:extLst>
            </p:cNvPr>
            <p:cNvSpPr txBox="1"/>
            <p:nvPr/>
          </p:nvSpPr>
          <p:spPr>
            <a:xfrm>
              <a:off x="6040126" y="3023218"/>
              <a:ext cx="3688003" cy="379656"/>
            </a:xfrm>
            <a:prstGeom prst="rect">
              <a:avLst/>
            </a:prstGeom>
            <a:noFill/>
          </p:spPr>
          <p:txBody>
            <a:bodyPr wrap="square" rtlCol="0">
              <a:spAutoFit/>
            </a:bodyPr>
            <a:lstStyle/>
            <a:p>
              <a:pPr algn="ctr" defTabSz="1219170"/>
              <a:r>
                <a:rPr lang="en-US" b="1" dirty="0">
                  <a:solidFill>
                    <a:srgbClr val="565656"/>
                  </a:solidFill>
                  <a:latin typeface="Arial" panose="020B0604020202020204" pitchFamily="34" charset="0"/>
                  <a:cs typeface="Arial" panose="020B0604020202020204" pitchFamily="34" charset="0"/>
                </a:rPr>
                <a:t>Single Portfolios</a:t>
              </a:r>
            </a:p>
          </p:txBody>
        </p:sp>
        <p:sp>
          <p:nvSpPr>
            <p:cNvPr id="81" name="TextBox 80">
              <a:extLst>
                <a:ext uri="{FF2B5EF4-FFF2-40B4-BE49-F238E27FC236}">
                  <a16:creationId xmlns:a16="http://schemas.microsoft.com/office/drawing/2014/main" id="{218849DD-1480-9249-AE9F-8A3F893C2D54}"/>
                </a:ext>
              </a:extLst>
            </p:cNvPr>
            <p:cNvSpPr txBox="1"/>
            <p:nvPr/>
          </p:nvSpPr>
          <p:spPr>
            <a:xfrm>
              <a:off x="6888143" y="1747463"/>
              <a:ext cx="1337902" cy="236899"/>
            </a:xfrm>
            <a:prstGeom prst="rect">
              <a:avLst/>
            </a:prstGeom>
            <a:noFill/>
          </p:spPr>
          <p:txBody>
            <a:bodyPr wrap="square" rtlCol="0">
              <a:spAutoFit/>
            </a:bodyPr>
            <a:lstStyle/>
            <a:p>
              <a:pPr defTabSz="1219170"/>
              <a:r>
                <a:rPr lang="en-US" sz="1400" b="1" dirty="0">
                  <a:solidFill>
                    <a:srgbClr val="595959"/>
                  </a:solidFill>
                  <a:latin typeface="Arial"/>
                  <a:cs typeface="Arial"/>
                </a:rPr>
                <a:t>Strategic Themes</a:t>
              </a:r>
            </a:p>
          </p:txBody>
        </p:sp>
      </p:grpSp>
      <p:sp>
        <p:nvSpPr>
          <p:cNvPr id="42" name="Slide Number Placeholder 1">
            <a:extLst>
              <a:ext uri="{FF2B5EF4-FFF2-40B4-BE49-F238E27FC236}">
                <a16:creationId xmlns:a16="http://schemas.microsoft.com/office/drawing/2014/main" id="{E2B48C32-AA9F-4DA4-8E1F-90B0ACEB5099}"/>
              </a:ext>
            </a:extLst>
          </p:cNvPr>
          <p:cNvSpPr txBox="1">
            <a:spLocks/>
          </p:cNvSpPr>
          <p:nvPr/>
        </p:nvSpPr>
        <p:spPr>
          <a:xfrm>
            <a:off x="9837336" y="6493058"/>
            <a:ext cx="1887026" cy="250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6FDB4EE-536A-4449-BF24-E81C662A4DA7}" type="slidenum">
              <a:rPr lang="en-US" sz="1200" smtClean="0"/>
              <a:pPr algn="r"/>
              <a:t>8</a:t>
            </a:fld>
            <a:endParaRPr lang="en-US" sz="1200" dirty="0"/>
          </a:p>
        </p:txBody>
      </p:sp>
    </p:spTree>
    <p:extLst>
      <p:ext uri="{BB962C8B-B14F-4D97-AF65-F5344CB8AC3E}">
        <p14:creationId xmlns:p14="http://schemas.microsoft.com/office/powerpoint/2010/main" val="367918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300|194">
            <a:extLst>
              <a:ext uri="{FF2B5EF4-FFF2-40B4-BE49-F238E27FC236}">
                <a16:creationId xmlns:a16="http://schemas.microsoft.com/office/drawing/2014/main" id="{B9DA6106-1471-9E41-AB13-39748E3B1760}"/>
              </a:ext>
            </a:extLst>
          </p:cNvPr>
          <p:cNvPicPr>
            <a:picLocks noGrp="1" noChangeAspect="1"/>
          </p:cNvPicPr>
          <p:nvPr>
            <p:ph sz="quarter" idx="12"/>
          </p:nvPr>
        </p:nvPicPr>
        <p:blipFill>
          <a:blip r:embed="rId3"/>
          <a:stretch>
            <a:fillRect/>
          </a:stretch>
        </p:blipFill>
        <p:spPr>
          <a:xfrm>
            <a:off x="3555051" y="1054214"/>
            <a:ext cx="8169312" cy="5286025"/>
          </a:xfrm>
          <a:prstGeom prst="rect">
            <a:avLst/>
          </a:prstGeom>
        </p:spPr>
      </p:pic>
      <p:sp>
        <p:nvSpPr>
          <p:cNvPr id="7" name="Content Placeholder 5">
            <a:extLst>
              <a:ext uri="{FF2B5EF4-FFF2-40B4-BE49-F238E27FC236}">
                <a16:creationId xmlns:a16="http://schemas.microsoft.com/office/drawing/2014/main" id="{DDA48D3A-1DEF-5D47-8D0F-A65F3F449965}"/>
              </a:ext>
            </a:extLst>
          </p:cNvPr>
          <p:cNvSpPr>
            <a:spLocks noGrp="1"/>
          </p:cNvSpPr>
          <p:nvPr>
            <p:ph sz="quarter" idx="11"/>
          </p:nvPr>
        </p:nvSpPr>
        <p:spPr>
          <a:xfrm>
            <a:off x="525516" y="1108362"/>
            <a:ext cx="3793565" cy="5320959"/>
          </a:xfrm>
          <a:prstGeom prst="rect">
            <a:avLst/>
          </a:prstGeom>
        </p:spPr>
        <p:txBody>
          <a:bodyPr wrap="square" numCol="1" spcCol="182880">
            <a:normAutofit/>
          </a:bodyPr>
          <a:lstStyle>
            <a:lvl1pPr marL="461422" indent="-452955" algn="l" rtl="0" eaLnBrk="1" fontAlgn="base" hangingPunct="1">
              <a:lnSpc>
                <a:spcPct val="110000"/>
              </a:lnSpc>
              <a:spcBef>
                <a:spcPts val="1067"/>
              </a:spcBef>
              <a:spcAft>
                <a:spcPts val="1067"/>
              </a:spcAft>
              <a:buClr>
                <a:schemeClr val="bg1">
                  <a:lumMod val="65000"/>
                </a:schemeClr>
              </a:buClr>
              <a:buSzPct val="80000"/>
              <a:buFont typeface="Arial"/>
              <a:buChar char="►"/>
              <a:tabLst/>
              <a:defRPr/>
            </a:lvl1pPr>
            <a:lvl2pPr marL="766214" indent="-296326" algn="l" rtl="0" eaLnBrk="1" fontAlgn="base" hangingPunct="1">
              <a:lnSpc>
                <a:spcPct val="110000"/>
              </a:lnSpc>
              <a:spcBef>
                <a:spcPts val="800"/>
              </a:spcBef>
              <a:spcAft>
                <a:spcPts val="800"/>
              </a:spcAft>
              <a:buClr>
                <a:schemeClr val="tx1">
                  <a:lumMod val="50000"/>
                  <a:lumOff val="50000"/>
                </a:schemeClr>
              </a:buClr>
              <a:buSzPct val="117000"/>
              <a:buFont typeface="Arial" panose="020B0600040502020204" pitchFamily="34" charset="0"/>
              <a:buChar char="-"/>
              <a:tabLst/>
              <a:defRPr/>
            </a:lvl2pPr>
            <a:lvl3pPr marL="1071007" indent="-270927" algn="l" rtl="0" eaLnBrk="1" fontAlgn="base" hangingPunct="1">
              <a:lnSpc>
                <a:spcPct val="110000"/>
              </a:lnSpc>
              <a:spcBef>
                <a:spcPts val="800"/>
              </a:spcBef>
              <a:spcAft>
                <a:spcPts val="800"/>
              </a:spcAft>
              <a:buClr>
                <a:schemeClr val="tx1">
                  <a:lumMod val="50000"/>
                  <a:lumOff val="50000"/>
                </a:schemeClr>
              </a:buClr>
              <a:buSzPct val="117000"/>
              <a:buFont typeface="Arial"/>
              <a:buChar char="-"/>
              <a:tabLst/>
              <a:defRPr sz="2400" b="0" i="0">
                <a:latin typeface="Arial" panose="020B0604020202020204" pitchFamily="34" charset="0"/>
              </a:defRPr>
            </a:lvl3pPr>
          </a:lstStyle>
          <a:p>
            <a:pPr>
              <a:buClr>
                <a:srgbClr val="FFFFFF">
                  <a:lumMod val="65000"/>
                </a:srgbClr>
              </a:buClr>
              <a:buSzPct val="75000"/>
            </a:pPr>
            <a:r>
              <a:rPr sz="2400" dirty="0"/>
              <a:t>The </a:t>
            </a:r>
            <a:r>
              <a:rPr lang="en-US" sz="2400" dirty="0"/>
              <a:t>p</a:t>
            </a:r>
            <a:r>
              <a:rPr sz="2400" dirty="0"/>
              <a:t>ortfolio </a:t>
            </a:r>
            <a:r>
              <a:rPr lang="en-US" sz="2400" dirty="0"/>
              <a:t>c</a:t>
            </a:r>
            <a:r>
              <a:rPr sz="2400" dirty="0"/>
              <a:t>anvas is a template for identifying a specific SAFe portfolio</a:t>
            </a:r>
          </a:p>
          <a:p>
            <a:pPr>
              <a:buClr>
                <a:srgbClr val="FFFFFF">
                  <a:lumMod val="65000"/>
                </a:srgbClr>
              </a:buClr>
              <a:buSzPct val="75000"/>
            </a:pPr>
            <a:r>
              <a:rPr sz="2400" dirty="0"/>
              <a:t>It defines the domain of the portfolio and other key elements</a:t>
            </a:r>
          </a:p>
        </p:txBody>
      </p:sp>
      <p:sp>
        <p:nvSpPr>
          <p:cNvPr id="6" name="Title Placeholder 4">
            <a:extLst>
              <a:ext uri="{FF2B5EF4-FFF2-40B4-BE49-F238E27FC236}">
                <a16:creationId xmlns:a16="http://schemas.microsoft.com/office/drawing/2014/main" id="{4D3C11E5-6CAD-D14A-AFF3-B7D41D06E75C}"/>
              </a:ext>
            </a:extLst>
          </p:cNvPr>
          <p:cNvSpPr>
            <a:spLocks noGrp="1"/>
          </p:cNvSpPr>
          <p:nvPr>
            <p:ph type="title"/>
          </p:nvPr>
        </p:nvSpPr>
        <p:spPr>
          <a:xfrm>
            <a:off x="524254" y="228431"/>
            <a:ext cx="7096494" cy="424732"/>
          </a:xfrm>
          <a:prstGeom prst="rect">
            <a:avLst/>
          </a:prstGeom>
        </p:spPr>
        <p:txBody>
          <a:bodyPr vert="horz" lIns="0" tIns="36576" rIns="0" bIns="0" rtlCol="0" anchor="ctr">
            <a:spAutoFit/>
          </a:bodyPr>
          <a:lstStyle>
            <a:lvl1pPr>
              <a:defRPr sz="2800"/>
            </a:lvl1pPr>
          </a:lstStyle>
          <a:p>
            <a:r>
              <a:rPr dirty="0"/>
              <a:t>Define the portfolio with the </a:t>
            </a:r>
            <a:r>
              <a:rPr lang="en-US" dirty="0"/>
              <a:t>p</a:t>
            </a:r>
            <a:r>
              <a:rPr dirty="0"/>
              <a:t>ortfolio </a:t>
            </a:r>
            <a:r>
              <a:rPr lang="en-US" dirty="0"/>
              <a:t>c</a:t>
            </a:r>
            <a:r>
              <a:rPr dirty="0"/>
              <a:t>anvas</a:t>
            </a:r>
          </a:p>
        </p:txBody>
      </p:sp>
      <p:sp>
        <p:nvSpPr>
          <p:cNvPr id="2" name="Slide Number Placeholder 1">
            <a:extLst>
              <a:ext uri="{FF2B5EF4-FFF2-40B4-BE49-F238E27FC236}">
                <a16:creationId xmlns:a16="http://schemas.microsoft.com/office/drawing/2014/main" id="{E0242420-5301-0743-BA5D-3D48CF397E23}"/>
              </a:ext>
            </a:extLst>
          </p:cNvPr>
          <p:cNvSpPr>
            <a:spLocks noGrp="1"/>
          </p:cNvSpPr>
          <p:nvPr>
            <p:ph type="sldNum" sz="quarter" idx="13"/>
          </p:nvPr>
        </p:nvSpPr>
        <p:spPr/>
        <p:txBody>
          <a:bodyPr/>
          <a:lstStyle/>
          <a:p>
            <a:fld id="{46FDB4EE-536A-4449-BF24-E81C662A4DA7}" type="slidenum">
              <a:rPr lang="en-US" smtClean="0"/>
              <a:t>9</a:t>
            </a:fld>
            <a:endParaRPr lang="en-US"/>
          </a:p>
        </p:txBody>
      </p:sp>
    </p:spTree>
    <p:extLst>
      <p:ext uri="{BB962C8B-B14F-4D97-AF65-F5344CB8AC3E}">
        <p14:creationId xmlns:p14="http://schemas.microsoft.com/office/powerpoint/2010/main" val="950239760"/>
      </p:ext>
    </p:extLst>
  </p:cSld>
  <p:clrMapOvr>
    <a:masterClrMapping/>
  </p:clrMapOvr>
</p:sld>
</file>

<file path=ppt/theme/theme1.xml><?xml version="1.0" encoding="utf-8"?>
<a:theme xmlns:a="http://schemas.openxmlformats.org/drawingml/2006/main" name="Office Theme">
  <a:themeElements>
    <a:clrScheme name="Custom 1">
      <a:dk1>
        <a:srgbClr val="565656"/>
      </a:dk1>
      <a:lt1>
        <a:srgbClr val="FFFFFF"/>
      </a:lt1>
      <a:dk2>
        <a:srgbClr val="000000"/>
      </a:dk2>
      <a:lt2>
        <a:srgbClr val="E4E5E4"/>
      </a:lt2>
      <a:accent1>
        <a:srgbClr val="3C75BA"/>
      </a:accent1>
      <a:accent2>
        <a:srgbClr val="E05E0D"/>
      </a:accent2>
      <a:accent3>
        <a:srgbClr val="F4AD3E"/>
      </a:accent3>
      <a:accent4>
        <a:srgbClr val="465064"/>
      </a:accent4>
      <a:accent5>
        <a:srgbClr val="9EB31C"/>
      </a:accent5>
      <a:accent6>
        <a:srgbClr val="33353A"/>
      </a:accent6>
      <a:hlink>
        <a:srgbClr val="548ED4"/>
      </a:hlink>
      <a:folHlink>
        <a:srgbClr val="4777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AF4BEC1B91B49B88260B4F55E5B38" ma:contentTypeVersion="0" ma:contentTypeDescription="Crée un document." ma:contentTypeScope="" ma:versionID="03472b5339af9119a3ceb4393776e2aa">
  <xsd:schema xmlns:xsd="http://www.w3.org/2001/XMLSchema" xmlns:xs="http://www.w3.org/2001/XMLSchema" xmlns:p="http://schemas.microsoft.com/office/2006/metadata/properties" targetNamespace="http://schemas.microsoft.com/office/2006/metadata/properties" ma:root="true" ma:fieldsID="9b3613ba4871b6d4221e6a6d8c4f7bd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3A4835-AF6E-4759-A710-44D9824DBCA9}"/>
</file>

<file path=customXml/itemProps2.xml><?xml version="1.0" encoding="utf-8"?>
<ds:datastoreItem xmlns:ds="http://schemas.openxmlformats.org/officeDocument/2006/customXml" ds:itemID="{50BC8F9C-D698-4EC7-A210-595CC47B2129}"/>
</file>

<file path=customXml/itemProps3.xml><?xml version="1.0" encoding="utf-8"?>
<ds:datastoreItem xmlns:ds="http://schemas.openxmlformats.org/officeDocument/2006/customXml" ds:itemID="{2DDD8A19-6523-4CCC-BD73-CB706F1285A4}"/>
</file>

<file path=docProps/app.xml><?xml version="1.0" encoding="utf-8"?>
<Properties xmlns="http://schemas.openxmlformats.org/officeDocument/2006/extended-properties" xmlns:vt="http://schemas.openxmlformats.org/officeDocument/2006/docPropsVTypes">
  <TotalTime>2640</TotalTime>
  <Words>6027</Words>
  <Application>Microsoft Macintosh PowerPoint</Application>
  <PresentationFormat>Widescreen</PresentationFormat>
  <Paragraphs>686</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.Lucida Grande UI Regular</vt:lpstr>
      <vt:lpstr>Arial</vt:lpstr>
      <vt:lpstr>Arial Rounded MT Bold</vt:lpstr>
      <vt:lpstr>Avenir Next Ultra Light</vt:lpstr>
      <vt:lpstr>Bradley Hand ITC</vt:lpstr>
      <vt:lpstr>Calibri</vt:lpstr>
      <vt:lpstr>Open Sans</vt:lpstr>
      <vt:lpstr>System Font Regular</vt:lpstr>
      <vt:lpstr>Wingdings</vt:lpstr>
      <vt:lpstr>Office Theme</vt:lpstr>
      <vt:lpstr>Lesson 5</vt:lpstr>
      <vt:lpstr>Why Lean Portfolio Management?</vt:lpstr>
      <vt:lpstr>Lesson Topics</vt:lpstr>
      <vt:lpstr>Learning objectives</vt:lpstr>
      <vt:lpstr>The role of Lean Portfolio Management (LPM)</vt:lpstr>
      <vt:lpstr>5.1 Defining a SAFe portfolio</vt:lpstr>
      <vt:lpstr>What is a SAFe portfolio?</vt:lpstr>
      <vt:lpstr>An Enterprise may have a single portfolio or multiple portfolios</vt:lpstr>
      <vt:lpstr>Define the portfolio with the portfolio canvas</vt:lpstr>
      <vt:lpstr>Map Solutions by horizon</vt:lpstr>
      <vt:lpstr>5.2 Connecting the portfolio to Enterprise strategy </vt:lpstr>
      <vt:lpstr>Strategy and investment funding: Collaboration and responsibilities</vt:lpstr>
      <vt:lpstr>Elements of Enterprise strategy formulation</vt:lpstr>
      <vt:lpstr>Connect the portfolio to the Enterprise with Strategic Themes</vt:lpstr>
      <vt:lpstr>Influence of Strategic Themes</vt:lpstr>
      <vt:lpstr>Activity: Identify Strategic Themes</vt:lpstr>
      <vt:lpstr>5.3 Maintaining the Portfolio Vision</vt:lpstr>
      <vt:lpstr>Identify opportunities for the portfolio’s future state with SWOT</vt:lpstr>
      <vt:lpstr>TOWS strategic options matrix</vt:lpstr>
      <vt:lpstr>Envision the future state</vt:lpstr>
      <vt:lpstr>Express the future state as a Vision</vt:lpstr>
      <vt:lpstr>5.4 Realizing Portfolio Vision through Epics</vt:lpstr>
      <vt:lpstr>What is a Portfolio Epic?</vt:lpstr>
      <vt:lpstr>Epics are initially described with the Epic hypothesis statement</vt:lpstr>
      <vt:lpstr>Activity: Epic writing</vt:lpstr>
      <vt:lpstr>5.5 Establishing Lean Budgets and Guardrails</vt:lpstr>
      <vt:lpstr>Problem: Cost-center budgeting</vt:lpstr>
      <vt:lpstr>Project overruns cause re-budgeting and increases cost of delay</vt:lpstr>
      <vt:lpstr>Solution: Fund Value Streams, not projects</vt:lpstr>
      <vt:lpstr>Budgets are not affected by Feature overruns or changing priorities</vt:lpstr>
      <vt:lpstr>Maintain the Guardrails</vt:lpstr>
      <vt:lpstr>5.6 Establishing portfolio flow</vt:lpstr>
      <vt:lpstr>Govern Epic flow with the Portfolio Kanban</vt:lpstr>
      <vt:lpstr>Epics flow through the Portfolio Kanban</vt:lpstr>
      <vt:lpstr>Feed the portfolio funnel</vt:lpstr>
      <vt:lpstr>MVPs foster innovation and control scope</vt:lpstr>
      <vt:lpstr>Lesson review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Exploring Lean Portfolio Management (5.1)</dc:title>
  <dc:subject/>
  <dc:creator>Scaled Agile, Inc.</dc:creator>
  <cp:keywords/>
  <dc:description/>
  <cp:lastModifiedBy>Tedy Dimtrova</cp:lastModifiedBy>
  <cp:revision>140</cp:revision>
  <cp:lastPrinted>2021-01-16T23:59:57Z</cp:lastPrinted>
  <dcterms:created xsi:type="dcterms:W3CDTF">2020-02-24T23:08:54Z</dcterms:created>
  <dcterms:modified xsi:type="dcterms:W3CDTF">2021-02-05T23:17:15Z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nerated">
    <vt:filetime>2020-05-08T10:00:00Z</vt:filetime>
  </property>
  <property fmtid="{D5CDD505-2E9C-101B-9397-08002B2CF9AE}" pid="3" name="PowerPoint Output Version">
    <vt:lpwstr>2020.4 Build 20200422.1320</vt:lpwstr>
  </property>
  <property fmtid="{D5CDD505-2E9C-101B-9397-08002B2CF9AE}" pid="4" name="ContentTypeId">
    <vt:lpwstr>0x01010076DAF4BEC1B91B49B88260B4F55E5B38</vt:lpwstr>
  </property>
</Properties>
</file>